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758" r:id="rId2"/>
  </p:sldMasterIdLst>
  <p:notesMasterIdLst>
    <p:notesMasterId r:id="rId39"/>
  </p:notesMasterIdLst>
  <p:handoutMasterIdLst>
    <p:handoutMasterId r:id="rId40"/>
  </p:handoutMasterIdLst>
  <p:sldIdLst>
    <p:sldId id="324" r:id="rId3"/>
    <p:sldId id="360" r:id="rId4"/>
    <p:sldId id="335" r:id="rId5"/>
    <p:sldId id="370" r:id="rId6"/>
    <p:sldId id="334" r:id="rId7"/>
    <p:sldId id="337" r:id="rId8"/>
    <p:sldId id="338" r:id="rId9"/>
    <p:sldId id="336" r:id="rId10"/>
    <p:sldId id="362" r:id="rId11"/>
    <p:sldId id="339" r:id="rId12"/>
    <p:sldId id="340" r:id="rId13"/>
    <p:sldId id="363" r:id="rId14"/>
    <p:sldId id="343" r:id="rId15"/>
    <p:sldId id="347" r:id="rId16"/>
    <p:sldId id="349" r:id="rId17"/>
    <p:sldId id="348" r:id="rId18"/>
    <p:sldId id="366" r:id="rId19"/>
    <p:sldId id="364" r:id="rId20"/>
    <p:sldId id="344" r:id="rId21"/>
    <p:sldId id="341" r:id="rId22"/>
    <p:sldId id="342" r:id="rId23"/>
    <p:sldId id="350" r:id="rId24"/>
    <p:sldId id="361" r:id="rId25"/>
    <p:sldId id="351" r:id="rId26"/>
    <p:sldId id="367" r:id="rId27"/>
    <p:sldId id="368" r:id="rId28"/>
    <p:sldId id="352" r:id="rId29"/>
    <p:sldId id="353" r:id="rId30"/>
    <p:sldId id="369" r:id="rId31"/>
    <p:sldId id="354" r:id="rId32"/>
    <p:sldId id="357" r:id="rId33"/>
    <p:sldId id="355" r:id="rId34"/>
    <p:sldId id="356" r:id="rId35"/>
    <p:sldId id="358" r:id="rId36"/>
    <p:sldId id="359" r:id="rId37"/>
    <p:sldId id="332" r:id="rId38"/>
  </p:sldIdLst>
  <p:sldSz cx="9144000" cy="6858000" type="screen4x3"/>
  <p:notesSz cx="6997700" cy="9283700"/>
  <p:defaultTextStyle>
    <a:defPPr>
      <a:defRPr lang="en-US"/>
    </a:defPPr>
    <a:lvl1pPr algn="ctr" rtl="0" fontAlgn="base">
      <a:spcBef>
        <a:spcPct val="20000"/>
      </a:spcBef>
      <a:spcAft>
        <a:spcPct val="0"/>
      </a:spcAft>
      <a:defRPr sz="2400" kern="1200">
        <a:solidFill>
          <a:schemeClr val="tx1"/>
        </a:solidFill>
        <a:latin typeface="Arial" charset="0"/>
        <a:ea typeface="+mn-ea"/>
        <a:cs typeface="+mn-cs"/>
      </a:defRPr>
    </a:lvl1pPr>
    <a:lvl2pPr marL="457200" algn="ctr" rtl="0" fontAlgn="base">
      <a:spcBef>
        <a:spcPct val="20000"/>
      </a:spcBef>
      <a:spcAft>
        <a:spcPct val="0"/>
      </a:spcAft>
      <a:defRPr sz="2400" kern="1200">
        <a:solidFill>
          <a:schemeClr val="tx1"/>
        </a:solidFill>
        <a:latin typeface="Arial" charset="0"/>
        <a:ea typeface="+mn-ea"/>
        <a:cs typeface="+mn-cs"/>
      </a:defRPr>
    </a:lvl2pPr>
    <a:lvl3pPr marL="914400" algn="ctr" rtl="0" fontAlgn="base">
      <a:spcBef>
        <a:spcPct val="20000"/>
      </a:spcBef>
      <a:spcAft>
        <a:spcPct val="0"/>
      </a:spcAft>
      <a:defRPr sz="2400" kern="1200">
        <a:solidFill>
          <a:schemeClr val="tx1"/>
        </a:solidFill>
        <a:latin typeface="Arial" charset="0"/>
        <a:ea typeface="+mn-ea"/>
        <a:cs typeface="+mn-cs"/>
      </a:defRPr>
    </a:lvl3pPr>
    <a:lvl4pPr marL="1371600" algn="ctr" rtl="0" fontAlgn="base">
      <a:spcBef>
        <a:spcPct val="20000"/>
      </a:spcBef>
      <a:spcAft>
        <a:spcPct val="0"/>
      </a:spcAft>
      <a:defRPr sz="2400" kern="1200">
        <a:solidFill>
          <a:schemeClr val="tx1"/>
        </a:solidFill>
        <a:latin typeface="Arial" charset="0"/>
        <a:ea typeface="+mn-ea"/>
        <a:cs typeface="+mn-cs"/>
      </a:defRPr>
    </a:lvl4pPr>
    <a:lvl5pPr marL="1828800" algn="ctr" rtl="0" fontAlgn="base">
      <a:spcBef>
        <a:spcPct val="2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SE" initials="UWCS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23" autoAdjust="0"/>
    <p:restoredTop sz="86679" autoAdjust="0"/>
  </p:normalViewPr>
  <p:slideViewPr>
    <p:cSldViewPr snapToGrid="0" snapToObjects="1">
      <p:cViewPr>
        <p:scale>
          <a:sx n="90" d="100"/>
          <a:sy n="90" d="100"/>
        </p:scale>
        <p:origin x="-2148" y="-570"/>
      </p:cViewPr>
      <p:guideLst>
        <p:guide orient="horz" pos="720"/>
        <p:guide pos="2880"/>
      </p:guideLst>
    </p:cSldViewPr>
  </p:slideViewPr>
  <p:outlineViewPr>
    <p:cViewPr>
      <p:scale>
        <a:sx n="33" d="100"/>
        <a:sy n="33" d="100"/>
      </p:scale>
      <p:origin x="48" y="1365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E34E4-2231-4A54-A251-824128200109}" type="doc">
      <dgm:prSet loTypeId="urn:microsoft.com/office/officeart/2005/8/layout/matrix1" loCatId="matrix" qsTypeId="urn:microsoft.com/office/officeart/2005/8/quickstyle/simple1" qsCatId="simple" csTypeId="urn:microsoft.com/office/officeart/2005/8/colors/accent2_5" csCatId="accent2" phldr="1"/>
      <dgm:spPr/>
      <dgm:t>
        <a:bodyPr/>
        <a:lstStyle/>
        <a:p>
          <a:endParaRPr lang="en-US"/>
        </a:p>
      </dgm:t>
    </dgm:pt>
    <dgm:pt modelId="{A11991DD-C944-49B8-919D-456929A15BB4}">
      <dgm:prSet phldrT="[Text]"/>
      <dgm:spPr/>
      <dgm:t>
        <a:bodyPr/>
        <a:lstStyle/>
        <a:p>
          <a:r>
            <a:rPr lang="en-US" dirty="0" smtClean="0"/>
            <a:t>Team</a:t>
          </a:r>
          <a:endParaRPr lang="en-US" dirty="0"/>
        </a:p>
      </dgm:t>
    </dgm:pt>
    <dgm:pt modelId="{410429C0-E0D8-4B73-AB5A-B09F78A942E6}" type="parTrans" cxnId="{F38C2CD3-8FFE-4865-9732-DF39C29211F6}">
      <dgm:prSet/>
      <dgm:spPr/>
      <dgm:t>
        <a:bodyPr/>
        <a:lstStyle/>
        <a:p>
          <a:endParaRPr lang="en-US"/>
        </a:p>
      </dgm:t>
    </dgm:pt>
    <dgm:pt modelId="{B599B75F-4DA8-4BB2-9B3C-2CE9F6140C51}" type="sibTrans" cxnId="{F38C2CD3-8FFE-4865-9732-DF39C29211F6}">
      <dgm:prSet/>
      <dgm:spPr/>
      <dgm:t>
        <a:bodyPr/>
        <a:lstStyle/>
        <a:p>
          <a:endParaRPr lang="en-US"/>
        </a:p>
      </dgm:t>
    </dgm:pt>
    <dgm:pt modelId="{1DB1D67C-8A2E-402C-8F53-1708C7C982CC}">
      <dgm:prSet phldrT="[Text]"/>
      <dgm:spPr/>
      <dgm:t>
        <a:bodyPr/>
        <a:lstStyle/>
        <a:p>
          <a:r>
            <a:rPr lang="en-US" dirty="0" smtClean="0"/>
            <a:t>Structure</a:t>
          </a:r>
          <a:endParaRPr lang="en-US" dirty="0"/>
        </a:p>
      </dgm:t>
    </dgm:pt>
    <dgm:pt modelId="{700EEC98-708B-47F0-A9FA-A6343DDFDEE6}" type="parTrans" cxnId="{B37268E6-5B91-420E-9B93-07C0E79E26AD}">
      <dgm:prSet/>
      <dgm:spPr/>
      <dgm:t>
        <a:bodyPr/>
        <a:lstStyle/>
        <a:p>
          <a:endParaRPr lang="en-US"/>
        </a:p>
      </dgm:t>
    </dgm:pt>
    <dgm:pt modelId="{5B0DC7C6-53C5-4303-AB5A-17CF82CAB832}" type="sibTrans" cxnId="{B37268E6-5B91-420E-9B93-07C0E79E26AD}">
      <dgm:prSet/>
      <dgm:spPr/>
      <dgm:t>
        <a:bodyPr/>
        <a:lstStyle/>
        <a:p>
          <a:endParaRPr lang="en-US"/>
        </a:p>
      </dgm:t>
    </dgm:pt>
    <dgm:pt modelId="{96A1B1FF-07E7-4832-884B-B09363E35C57}">
      <dgm:prSet phldrT="[Text]"/>
      <dgm:spPr/>
      <dgm:t>
        <a:bodyPr/>
        <a:lstStyle/>
        <a:p>
          <a:r>
            <a:rPr lang="en-US" dirty="0" smtClean="0"/>
            <a:t>Decision-making</a:t>
          </a:r>
          <a:endParaRPr lang="en-US" dirty="0"/>
        </a:p>
      </dgm:t>
    </dgm:pt>
    <dgm:pt modelId="{6496D904-74D5-4CC2-BF46-2BF54D8B7089}" type="parTrans" cxnId="{9A08A7A9-B97E-4A2B-98B3-366D32092912}">
      <dgm:prSet/>
      <dgm:spPr/>
      <dgm:t>
        <a:bodyPr/>
        <a:lstStyle/>
        <a:p>
          <a:endParaRPr lang="en-US"/>
        </a:p>
      </dgm:t>
    </dgm:pt>
    <dgm:pt modelId="{DE121B31-6B17-4CCE-BEAD-1093A0EC38D6}" type="sibTrans" cxnId="{9A08A7A9-B97E-4A2B-98B3-366D32092912}">
      <dgm:prSet/>
      <dgm:spPr/>
      <dgm:t>
        <a:bodyPr/>
        <a:lstStyle/>
        <a:p>
          <a:endParaRPr lang="en-US"/>
        </a:p>
      </dgm:t>
    </dgm:pt>
    <dgm:pt modelId="{4F857BB3-DC4D-4D27-82F2-653D59B58524}">
      <dgm:prSet phldrT="[Text]"/>
      <dgm:spPr/>
      <dgm:t>
        <a:bodyPr/>
        <a:lstStyle/>
        <a:p>
          <a:r>
            <a:rPr lang="en-US" dirty="0" smtClean="0"/>
            <a:t>Communication and coordination</a:t>
          </a:r>
          <a:endParaRPr lang="en-US" dirty="0"/>
        </a:p>
      </dgm:t>
    </dgm:pt>
    <dgm:pt modelId="{B81B8148-7199-4076-A9C7-35AFA240BA2E}" type="parTrans" cxnId="{30504FF9-DBE5-4B10-A84F-6A41BD104589}">
      <dgm:prSet/>
      <dgm:spPr/>
      <dgm:t>
        <a:bodyPr/>
        <a:lstStyle/>
        <a:p>
          <a:endParaRPr lang="en-US"/>
        </a:p>
      </dgm:t>
    </dgm:pt>
    <dgm:pt modelId="{73C78B2B-301F-4F1B-A3C0-31539FB842D8}" type="sibTrans" cxnId="{30504FF9-DBE5-4B10-A84F-6A41BD104589}">
      <dgm:prSet/>
      <dgm:spPr/>
      <dgm:t>
        <a:bodyPr/>
        <a:lstStyle/>
        <a:p>
          <a:endParaRPr lang="en-US"/>
        </a:p>
      </dgm:t>
    </dgm:pt>
    <dgm:pt modelId="{6EA53C45-2C5D-49E4-BBF9-72186D616F07}">
      <dgm:prSet phldrT="[Text]"/>
      <dgm:spPr/>
      <dgm:t>
        <a:bodyPr/>
        <a:lstStyle/>
        <a:p>
          <a:r>
            <a:rPr lang="en-US" dirty="0" smtClean="0"/>
            <a:t>Motivation</a:t>
          </a:r>
          <a:endParaRPr lang="en-US" dirty="0"/>
        </a:p>
      </dgm:t>
    </dgm:pt>
    <dgm:pt modelId="{F4AC5EE6-D0C0-47E4-83CA-064189C2B5B5}" type="parTrans" cxnId="{73A80711-EBC8-4294-95C9-E2205CA68A4D}">
      <dgm:prSet/>
      <dgm:spPr/>
      <dgm:t>
        <a:bodyPr/>
        <a:lstStyle/>
        <a:p>
          <a:endParaRPr lang="en-US"/>
        </a:p>
      </dgm:t>
    </dgm:pt>
    <dgm:pt modelId="{C4E2E019-5926-4D51-B84C-CD1F8F42A204}" type="sibTrans" cxnId="{73A80711-EBC8-4294-95C9-E2205CA68A4D}">
      <dgm:prSet/>
      <dgm:spPr/>
      <dgm:t>
        <a:bodyPr/>
        <a:lstStyle/>
        <a:p>
          <a:endParaRPr lang="en-US"/>
        </a:p>
      </dgm:t>
    </dgm:pt>
    <dgm:pt modelId="{86B54B82-B6B1-4882-BD55-DFC0BFE0C2F3}" type="pres">
      <dgm:prSet presAssocID="{02FE34E4-2231-4A54-A251-824128200109}" presName="diagram" presStyleCnt="0">
        <dgm:presLayoutVars>
          <dgm:chMax val="1"/>
          <dgm:dir/>
          <dgm:animLvl val="ctr"/>
          <dgm:resizeHandles val="exact"/>
        </dgm:presLayoutVars>
      </dgm:prSet>
      <dgm:spPr/>
      <dgm:t>
        <a:bodyPr/>
        <a:lstStyle/>
        <a:p>
          <a:endParaRPr lang="en-US"/>
        </a:p>
      </dgm:t>
    </dgm:pt>
    <dgm:pt modelId="{9E2E479A-F88B-4AF3-A7F1-88592BF28DA6}" type="pres">
      <dgm:prSet presAssocID="{02FE34E4-2231-4A54-A251-824128200109}" presName="matrix" presStyleCnt="0"/>
      <dgm:spPr/>
    </dgm:pt>
    <dgm:pt modelId="{4CD47187-6046-4F61-965F-BCD9CE956734}" type="pres">
      <dgm:prSet presAssocID="{02FE34E4-2231-4A54-A251-824128200109}" presName="tile1" presStyleLbl="node1" presStyleIdx="0" presStyleCnt="4"/>
      <dgm:spPr/>
      <dgm:t>
        <a:bodyPr/>
        <a:lstStyle/>
        <a:p>
          <a:endParaRPr lang="en-US"/>
        </a:p>
      </dgm:t>
    </dgm:pt>
    <dgm:pt modelId="{0504E2B2-1427-46B3-904D-94449206C18B}" type="pres">
      <dgm:prSet presAssocID="{02FE34E4-2231-4A54-A251-824128200109}" presName="tile1text" presStyleLbl="node1" presStyleIdx="0" presStyleCnt="4">
        <dgm:presLayoutVars>
          <dgm:chMax val="0"/>
          <dgm:chPref val="0"/>
          <dgm:bulletEnabled val="1"/>
        </dgm:presLayoutVars>
      </dgm:prSet>
      <dgm:spPr/>
      <dgm:t>
        <a:bodyPr/>
        <a:lstStyle/>
        <a:p>
          <a:endParaRPr lang="en-US"/>
        </a:p>
      </dgm:t>
    </dgm:pt>
    <dgm:pt modelId="{CC92F051-7901-472A-8A88-6566B65716D1}" type="pres">
      <dgm:prSet presAssocID="{02FE34E4-2231-4A54-A251-824128200109}" presName="tile2" presStyleLbl="node1" presStyleIdx="1" presStyleCnt="4"/>
      <dgm:spPr/>
      <dgm:t>
        <a:bodyPr/>
        <a:lstStyle/>
        <a:p>
          <a:endParaRPr lang="en-US"/>
        </a:p>
      </dgm:t>
    </dgm:pt>
    <dgm:pt modelId="{CF9C1D3F-F37C-4E0E-B310-7D07272E3F15}" type="pres">
      <dgm:prSet presAssocID="{02FE34E4-2231-4A54-A251-824128200109}" presName="tile2text" presStyleLbl="node1" presStyleIdx="1" presStyleCnt="4">
        <dgm:presLayoutVars>
          <dgm:chMax val="0"/>
          <dgm:chPref val="0"/>
          <dgm:bulletEnabled val="1"/>
        </dgm:presLayoutVars>
      </dgm:prSet>
      <dgm:spPr/>
      <dgm:t>
        <a:bodyPr/>
        <a:lstStyle/>
        <a:p>
          <a:endParaRPr lang="en-US"/>
        </a:p>
      </dgm:t>
    </dgm:pt>
    <dgm:pt modelId="{90876053-0C58-4D77-8A7A-70B1440F6A62}" type="pres">
      <dgm:prSet presAssocID="{02FE34E4-2231-4A54-A251-824128200109}" presName="tile3" presStyleLbl="node1" presStyleIdx="2" presStyleCnt="4"/>
      <dgm:spPr/>
      <dgm:t>
        <a:bodyPr/>
        <a:lstStyle/>
        <a:p>
          <a:endParaRPr lang="en-US"/>
        </a:p>
      </dgm:t>
    </dgm:pt>
    <dgm:pt modelId="{ACB2BA6F-FBD6-471A-B8B3-AE04E8121431}" type="pres">
      <dgm:prSet presAssocID="{02FE34E4-2231-4A54-A251-824128200109}" presName="tile3text" presStyleLbl="node1" presStyleIdx="2" presStyleCnt="4">
        <dgm:presLayoutVars>
          <dgm:chMax val="0"/>
          <dgm:chPref val="0"/>
          <dgm:bulletEnabled val="1"/>
        </dgm:presLayoutVars>
      </dgm:prSet>
      <dgm:spPr/>
      <dgm:t>
        <a:bodyPr/>
        <a:lstStyle/>
        <a:p>
          <a:endParaRPr lang="en-US"/>
        </a:p>
      </dgm:t>
    </dgm:pt>
    <dgm:pt modelId="{3FB5DD77-C8ED-463D-B598-7E5CC12BC938}" type="pres">
      <dgm:prSet presAssocID="{02FE34E4-2231-4A54-A251-824128200109}" presName="tile4" presStyleLbl="node1" presStyleIdx="3" presStyleCnt="4" custLinFactNeighborY="469"/>
      <dgm:spPr/>
      <dgm:t>
        <a:bodyPr/>
        <a:lstStyle/>
        <a:p>
          <a:endParaRPr lang="en-US"/>
        </a:p>
      </dgm:t>
    </dgm:pt>
    <dgm:pt modelId="{0E96E9C7-1955-4089-A6B9-3E39C7C123A6}" type="pres">
      <dgm:prSet presAssocID="{02FE34E4-2231-4A54-A251-824128200109}" presName="tile4text" presStyleLbl="node1" presStyleIdx="3" presStyleCnt="4">
        <dgm:presLayoutVars>
          <dgm:chMax val="0"/>
          <dgm:chPref val="0"/>
          <dgm:bulletEnabled val="1"/>
        </dgm:presLayoutVars>
      </dgm:prSet>
      <dgm:spPr/>
      <dgm:t>
        <a:bodyPr/>
        <a:lstStyle/>
        <a:p>
          <a:endParaRPr lang="en-US"/>
        </a:p>
      </dgm:t>
    </dgm:pt>
    <dgm:pt modelId="{7360D11F-4AF8-4A83-A14D-BC24B13221F1}" type="pres">
      <dgm:prSet presAssocID="{02FE34E4-2231-4A54-A251-824128200109}" presName="centerTile" presStyleLbl="fgShp" presStyleIdx="0" presStyleCnt="1">
        <dgm:presLayoutVars>
          <dgm:chMax val="0"/>
          <dgm:chPref val="0"/>
        </dgm:presLayoutVars>
      </dgm:prSet>
      <dgm:spPr/>
      <dgm:t>
        <a:bodyPr/>
        <a:lstStyle/>
        <a:p>
          <a:endParaRPr lang="en-US"/>
        </a:p>
      </dgm:t>
    </dgm:pt>
  </dgm:ptLst>
  <dgm:cxnLst>
    <dgm:cxn modelId="{F38C2CD3-8FFE-4865-9732-DF39C29211F6}" srcId="{02FE34E4-2231-4A54-A251-824128200109}" destId="{A11991DD-C944-49B8-919D-456929A15BB4}" srcOrd="0" destOrd="0" parTransId="{410429C0-E0D8-4B73-AB5A-B09F78A942E6}" sibTransId="{B599B75F-4DA8-4BB2-9B3C-2CE9F6140C51}"/>
    <dgm:cxn modelId="{80F583BA-CF1D-42E6-9A39-E45855156249}" type="presOf" srcId="{4F857BB3-DC4D-4D27-82F2-653D59B58524}" destId="{90876053-0C58-4D77-8A7A-70B1440F6A62}" srcOrd="0" destOrd="0" presId="urn:microsoft.com/office/officeart/2005/8/layout/matrix1"/>
    <dgm:cxn modelId="{73A80711-EBC8-4294-95C9-E2205CA68A4D}" srcId="{A11991DD-C944-49B8-919D-456929A15BB4}" destId="{6EA53C45-2C5D-49E4-BBF9-72186D616F07}" srcOrd="3" destOrd="0" parTransId="{F4AC5EE6-D0C0-47E4-83CA-064189C2B5B5}" sibTransId="{C4E2E019-5926-4D51-B84C-CD1F8F42A204}"/>
    <dgm:cxn modelId="{58AE7164-14AE-45C8-93D0-B86662E7ABA1}" type="presOf" srcId="{96A1B1FF-07E7-4832-884B-B09363E35C57}" destId="{CC92F051-7901-472A-8A88-6566B65716D1}" srcOrd="0" destOrd="0" presId="urn:microsoft.com/office/officeart/2005/8/layout/matrix1"/>
    <dgm:cxn modelId="{30504FF9-DBE5-4B10-A84F-6A41BD104589}" srcId="{A11991DD-C944-49B8-919D-456929A15BB4}" destId="{4F857BB3-DC4D-4D27-82F2-653D59B58524}" srcOrd="2" destOrd="0" parTransId="{B81B8148-7199-4076-A9C7-35AFA240BA2E}" sibTransId="{73C78B2B-301F-4F1B-A3C0-31539FB842D8}"/>
    <dgm:cxn modelId="{240CA53F-30A1-46A5-B291-FA4785E18516}" type="presOf" srcId="{6EA53C45-2C5D-49E4-BBF9-72186D616F07}" destId="{0E96E9C7-1955-4089-A6B9-3E39C7C123A6}" srcOrd="1" destOrd="0" presId="urn:microsoft.com/office/officeart/2005/8/layout/matrix1"/>
    <dgm:cxn modelId="{4FDB6BEE-C4DB-46B5-8D53-F212C63CBA7A}" type="presOf" srcId="{4F857BB3-DC4D-4D27-82F2-653D59B58524}" destId="{ACB2BA6F-FBD6-471A-B8B3-AE04E8121431}" srcOrd="1" destOrd="0" presId="urn:microsoft.com/office/officeart/2005/8/layout/matrix1"/>
    <dgm:cxn modelId="{C5F18088-F5B9-4EBE-925A-C9BD53E08413}" type="presOf" srcId="{1DB1D67C-8A2E-402C-8F53-1708C7C982CC}" destId="{4CD47187-6046-4F61-965F-BCD9CE956734}" srcOrd="0" destOrd="0" presId="urn:microsoft.com/office/officeart/2005/8/layout/matrix1"/>
    <dgm:cxn modelId="{71942BCF-B12E-478D-A440-A2326EC2DE63}" type="presOf" srcId="{96A1B1FF-07E7-4832-884B-B09363E35C57}" destId="{CF9C1D3F-F37C-4E0E-B310-7D07272E3F15}" srcOrd="1" destOrd="0" presId="urn:microsoft.com/office/officeart/2005/8/layout/matrix1"/>
    <dgm:cxn modelId="{760E014F-64BC-42F6-8A7D-89A13B3D715A}" type="presOf" srcId="{A11991DD-C944-49B8-919D-456929A15BB4}" destId="{7360D11F-4AF8-4A83-A14D-BC24B13221F1}" srcOrd="0" destOrd="0" presId="urn:microsoft.com/office/officeart/2005/8/layout/matrix1"/>
    <dgm:cxn modelId="{11687D96-62CF-4F1E-B40C-508C97E2AB1A}" type="presOf" srcId="{1DB1D67C-8A2E-402C-8F53-1708C7C982CC}" destId="{0504E2B2-1427-46B3-904D-94449206C18B}" srcOrd="1" destOrd="0" presId="urn:microsoft.com/office/officeart/2005/8/layout/matrix1"/>
    <dgm:cxn modelId="{F8B41728-236C-416F-9974-D8769EC0CD21}" type="presOf" srcId="{02FE34E4-2231-4A54-A251-824128200109}" destId="{86B54B82-B6B1-4882-BD55-DFC0BFE0C2F3}" srcOrd="0" destOrd="0" presId="urn:microsoft.com/office/officeart/2005/8/layout/matrix1"/>
    <dgm:cxn modelId="{B37268E6-5B91-420E-9B93-07C0E79E26AD}" srcId="{A11991DD-C944-49B8-919D-456929A15BB4}" destId="{1DB1D67C-8A2E-402C-8F53-1708C7C982CC}" srcOrd="0" destOrd="0" parTransId="{700EEC98-708B-47F0-A9FA-A6343DDFDEE6}" sibTransId="{5B0DC7C6-53C5-4303-AB5A-17CF82CAB832}"/>
    <dgm:cxn modelId="{9A08A7A9-B97E-4A2B-98B3-366D32092912}" srcId="{A11991DD-C944-49B8-919D-456929A15BB4}" destId="{96A1B1FF-07E7-4832-884B-B09363E35C57}" srcOrd="1" destOrd="0" parTransId="{6496D904-74D5-4CC2-BF46-2BF54D8B7089}" sibTransId="{DE121B31-6B17-4CCE-BEAD-1093A0EC38D6}"/>
    <dgm:cxn modelId="{82B7F357-68F6-433F-BA3F-64A122DB29F6}" type="presOf" srcId="{6EA53C45-2C5D-49E4-BBF9-72186D616F07}" destId="{3FB5DD77-C8ED-463D-B598-7E5CC12BC938}" srcOrd="0" destOrd="0" presId="urn:microsoft.com/office/officeart/2005/8/layout/matrix1"/>
    <dgm:cxn modelId="{86F77118-8392-498D-BE11-C7A1B6CEEE23}" type="presParOf" srcId="{86B54B82-B6B1-4882-BD55-DFC0BFE0C2F3}" destId="{9E2E479A-F88B-4AF3-A7F1-88592BF28DA6}" srcOrd="0" destOrd="0" presId="urn:microsoft.com/office/officeart/2005/8/layout/matrix1"/>
    <dgm:cxn modelId="{3CEF7823-9DDC-4179-A1C9-AD2CAC982C26}" type="presParOf" srcId="{9E2E479A-F88B-4AF3-A7F1-88592BF28DA6}" destId="{4CD47187-6046-4F61-965F-BCD9CE956734}" srcOrd="0" destOrd="0" presId="urn:microsoft.com/office/officeart/2005/8/layout/matrix1"/>
    <dgm:cxn modelId="{1B126750-AB50-4AC0-B12B-3B1E7F249FBB}" type="presParOf" srcId="{9E2E479A-F88B-4AF3-A7F1-88592BF28DA6}" destId="{0504E2B2-1427-46B3-904D-94449206C18B}" srcOrd="1" destOrd="0" presId="urn:microsoft.com/office/officeart/2005/8/layout/matrix1"/>
    <dgm:cxn modelId="{7BB1E03F-233E-49CC-BEA7-6ABA6DFDE7A3}" type="presParOf" srcId="{9E2E479A-F88B-4AF3-A7F1-88592BF28DA6}" destId="{CC92F051-7901-472A-8A88-6566B65716D1}" srcOrd="2" destOrd="0" presId="urn:microsoft.com/office/officeart/2005/8/layout/matrix1"/>
    <dgm:cxn modelId="{6E232168-3FA4-46D8-ADFA-6B3BF7032391}" type="presParOf" srcId="{9E2E479A-F88B-4AF3-A7F1-88592BF28DA6}" destId="{CF9C1D3F-F37C-4E0E-B310-7D07272E3F15}" srcOrd="3" destOrd="0" presId="urn:microsoft.com/office/officeart/2005/8/layout/matrix1"/>
    <dgm:cxn modelId="{EE533FE6-1EE6-4AA5-BF48-43F6CA74A4CC}" type="presParOf" srcId="{9E2E479A-F88B-4AF3-A7F1-88592BF28DA6}" destId="{90876053-0C58-4D77-8A7A-70B1440F6A62}" srcOrd="4" destOrd="0" presId="urn:microsoft.com/office/officeart/2005/8/layout/matrix1"/>
    <dgm:cxn modelId="{D7847092-1179-402A-BA5F-413AA4C87919}" type="presParOf" srcId="{9E2E479A-F88B-4AF3-A7F1-88592BF28DA6}" destId="{ACB2BA6F-FBD6-471A-B8B3-AE04E8121431}" srcOrd="5" destOrd="0" presId="urn:microsoft.com/office/officeart/2005/8/layout/matrix1"/>
    <dgm:cxn modelId="{A7DAB347-C541-481B-91B4-A97B2084550C}" type="presParOf" srcId="{9E2E479A-F88B-4AF3-A7F1-88592BF28DA6}" destId="{3FB5DD77-C8ED-463D-B598-7E5CC12BC938}" srcOrd="6" destOrd="0" presId="urn:microsoft.com/office/officeart/2005/8/layout/matrix1"/>
    <dgm:cxn modelId="{A3DE1C69-AA09-4242-BD43-2D935C2BDF41}" type="presParOf" srcId="{9E2E479A-F88B-4AF3-A7F1-88592BF28DA6}" destId="{0E96E9C7-1955-4089-A6B9-3E39C7C123A6}" srcOrd="7" destOrd="0" presId="urn:microsoft.com/office/officeart/2005/8/layout/matrix1"/>
    <dgm:cxn modelId="{EDB05E24-CDD4-4DB9-A536-5ADE5225E69F}" type="presParOf" srcId="{86B54B82-B6B1-4882-BD55-DFC0BFE0C2F3}" destId="{7360D11F-4AF8-4A83-A14D-BC24B13221F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E0318B-2F97-4B02-B5A5-A9C07BFCBF75}" type="doc">
      <dgm:prSet loTypeId="urn:microsoft.com/office/officeart/2005/8/layout/balance1" loCatId="relationship" qsTypeId="urn:microsoft.com/office/officeart/2005/8/quickstyle/simple1" qsCatId="simple" csTypeId="urn:microsoft.com/office/officeart/2005/8/colors/accent2_1" csCatId="accent2" phldr="1"/>
      <dgm:spPr/>
      <dgm:t>
        <a:bodyPr/>
        <a:lstStyle/>
        <a:p>
          <a:endParaRPr lang="en-US"/>
        </a:p>
      </dgm:t>
    </dgm:pt>
    <dgm:pt modelId="{08EBE68B-2E8A-4D86-8F2C-AC7B98D7D0E6}">
      <dgm:prSet/>
      <dgm:spPr/>
      <dgm:t>
        <a:bodyPr/>
        <a:lstStyle/>
        <a:p>
          <a:r>
            <a:rPr lang="en-US" dirty="0" smtClean="0"/>
            <a:t>Progress</a:t>
          </a:r>
          <a:endParaRPr lang="en-US" dirty="0"/>
        </a:p>
      </dgm:t>
    </dgm:pt>
    <dgm:pt modelId="{423EF4B6-C538-4463-876C-65F2A7579516}" type="parTrans" cxnId="{CAADD0FB-402F-49B1-92CF-D4AF0D23B252}">
      <dgm:prSet/>
      <dgm:spPr/>
      <dgm:t>
        <a:bodyPr/>
        <a:lstStyle/>
        <a:p>
          <a:endParaRPr lang="en-US"/>
        </a:p>
      </dgm:t>
    </dgm:pt>
    <dgm:pt modelId="{BCF03160-1F83-4A6E-8B9B-40EA363FCE5F}" type="sibTrans" cxnId="{CAADD0FB-402F-49B1-92CF-D4AF0D23B252}">
      <dgm:prSet/>
      <dgm:spPr/>
      <dgm:t>
        <a:bodyPr/>
        <a:lstStyle/>
        <a:p>
          <a:endParaRPr lang="en-US"/>
        </a:p>
      </dgm:t>
    </dgm:pt>
    <dgm:pt modelId="{1282B6C6-9F3B-433F-8337-555E42C5ED14}">
      <dgm:prSet/>
      <dgm:spPr/>
      <dgm:t>
        <a:bodyPr/>
        <a:lstStyle/>
        <a:p>
          <a:r>
            <a:rPr lang="en-US" dirty="0" smtClean="0"/>
            <a:t>Activity</a:t>
          </a:r>
          <a:endParaRPr lang="en-US" dirty="0"/>
        </a:p>
      </dgm:t>
    </dgm:pt>
    <dgm:pt modelId="{6F37478D-FFE8-4546-8076-7FBB4F5E3046}" type="parTrans" cxnId="{F59C4D98-CDE5-40C0-9098-3BF83EA469F3}">
      <dgm:prSet/>
      <dgm:spPr/>
      <dgm:t>
        <a:bodyPr/>
        <a:lstStyle/>
        <a:p>
          <a:endParaRPr lang="en-US"/>
        </a:p>
      </dgm:t>
    </dgm:pt>
    <dgm:pt modelId="{49645790-E7F5-4F1F-BED7-39B6A4BF3C61}" type="sibTrans" cxnId="{F59C4D98-CDE5-40C0-9098-3BF83EA469F3}">
      <dgm:prSet/>
      <dgm:spPr/>
      <dgm:t>
        <a:bodyPr/>
        <a:lstStyle/>
        <a:p>
          <a:endParaRPr lang="en-US"/>
        </a:p>
      </dgm:t>
    </dgm:pt>
    <dgm:pt modelId="{970D144C-115F-4186-A3A1-F11A48959FCB}">
      <dgm:prSet/>
      <dgm:spPr/>
      <dgm:t>
        <a:bodyPr/>
        <a:lstStyle/>
        <a:p>
          <a:r>
            <a:rPr lang="en-US" dirty="0" smtClean="0"/>
            <a:t>Communication</a:t>
          </a:r>
          <a:endParaRPr lang="en-US" dirty="0"/>
        </a:p>
      </dgm:t>
    </dgm:pt>
    <dgm:pt modelId="{0B88B1F1-9CBD-4FF4-AB77-7485725A6B88}" type="parTrans" cxnId="{ADC0B7E9-DA5C-447D-B537-3BBBADF0E8D9}">
      <dgm:prSet/>
      <dgm:spPr/>
      <dgm:t>
        <a:bodyPr/>
        <a:lstStyle/>
        <a:p>
          <a:endParaRPr lang="en-US"/>
        </a:p>
      </dgm:t>
    </dgm:pt>
    <dgm:pt modelId="{F3DB47AC-713D-482C-9E0A-E4F1CEAC2E74}" type="sibTrans" cxnId="{ADC0B7E9-DA5C-447D-B537-3BBBADF0E8D9}">
      <dgm:prSet/>
      <dgm:spPr/>
      <dgm:t>
        <a:bodyPr/>
        <a:lstStyle/>
        <a:p>
          <a:endParaRPr lang="en-US"/>
        </a:p>
      </dgm:t>
    </dgm:pt>
    <dgm:pt modelId="{DD59A799-F4CD-4E2D-A8BE-38DB4FEF5F9D}">
      <dgm:prSet/>
      <dgm:spPr/>
      <dgm:t>
        <a:bodyPr/>
        <a:lstStyle/>
        <a:p>
          <a:r>
            <a:rPr lang="en-US" dirty="0" smtClean="0"/>
            <a:t>Too much/little communication</a:t>
          </a:r>
          <a:endParaRPr lang="en-US" dirty="0"/>
        </a:p>
      </dgm:t>
    </dgm:pt>
    <dgm:pt modelId="{7E64B862-0377-4F60-BF2A-6956B9ECDA2D}" type="parTrans" cxnId="{0B0AB868-F275-414B-B5AC-6B140D412652}">
      <dgm:prSet/>
      <dgm:spPr/>
      <dgm:t>
        <a:bodyPr/>
        <a:lstStyle/>
        <a:p>
          <a:endParaRPr lang="en-US"/>
        </a:p>
      </dgm:t>
    </dgm:pt>
    <dgm:pt modelId="{DE36BBBF-E2C3-4C8D-B146-8D9F0A1FA73A}" type="sibTrans" cxnId="{0B0AB868-F275-414B-B5AC-6B140D412652}">
      <dgm:prSet/>
      <dgm:spPr/>
      <dgm:t>
        <a:bodyPr/>
        <a:lstStyle/>
        <a:p>
          <a:endParaRPr lang="en-US"/>
        </a:p>
      </dgm:t>
    </dgm:pt>
    <dgm:pt modelId="{3DBD769E-EFEB-47BB-AA64-6E97A0EF644E}">
      <dgm:prSet/>
      <dgm:spPr/>
      <dgm:t>
        <a:bodyPr/>
        <a:lstStyle/>
        <a:p>
          <a:r>
            <a:rPr lang="en-US" dirty="0" smtClean="0"/>
            <a:t>Expertise</a:t>
          </a:r>
          <a:endParaRPr lang="en-US" dirty="0"/>
        </a:p>
      </dgm:t>
    </dgm:pt>
    <dgm:pt modelId="{14530D7B-6ED2-4A37-B3E8-9D9595F6B7FA}" type="parTrans" cxnId="{E519C543-33BB-4892-97C8-A76ADB0ADA1C}">
      <dgm:prSet/>
      <dgm:spPr/>
      <dgm:t>
        <a:bodyPr/>
        <a:lstStyle/>
        <a:p>
          <a:endParaRPr lang="en-US"/>
        </a:p>
      </dgm:t>
    </dgm:pt>
    <dgm:pt modelId="{9A071368-1A93-43AA-BD4F-1852A8A3C62D}" type="sibTrans" cxnId="{E519C543-33BB-4892-97C8-A76ADB0ADA1C}">
      <dgm:prSet/>
      <dgm:spPr/>
      <dgm:t>
        <a:bodyPr/>
        <a:lstStyle/>
        <a:p>
          <a:endParaRPr lang="en-US"/>
        </a:p>
      </dgm:t>
    </dgm:pt>
    <dgm:pt modelId="{EB8F2080-2C14-4A3C-AA0C-939BD775927C}">
      <dgm:prSet/>
      <dgm:spPr/>
      <dgm:t>
        <a:bodyPr/>
        <a:lstStyle/>
        <a:p>
          <a:r>
            <a:rPr lang="en-US" dirty="0" smtClean="0"/>
            <a:t>“It’s all about me”</a:t>
          </a:r>
          <a:endParaRPr lang="en-US" dirty="0"/>
        </a:p>
      </dgm:t>
    </dgm:pt>
    <dgm:pt modelId="{55505B78-7977-49D9-A6B3-F7BDF07064DA}" type="parTrans" cxnId="{4D8DF0D8-DBF6-4319-9CDA-39B8AC4CFCFA}">
      <dgm:prSet/>
      <dgm:spPr/>
      <dgm:t>
        <a:bodyPr/>
        <a:lstStyle/>
        <a:p>
          <a:endParaRPr lang="en-US"/>
        </a:p>
      </dgm:t>
    </dgm:pt>
    <dgm:pt modelId="{76CBE766-DFEB-47D1-B8C1-F06E8BB493ED}" type="sibTrans" cxnId="{4D8DF0D8-DBF6-4319-9CDA-39B8AC4CFCFA}">
      <dgm:prSet/>
      <dgm:spPr/>
      <dgm:t>
        <a:bodyPr/>
        <a:lstStyle/>
        <a:p>
          <a:endParaRPr lang="en-US"/>
        </a:p>
      </dgm:t>
    </dgm:pt>
    <dgm:pt modelId="{5761BE7A-9D18-4F11-807A-FABBE3AE3B1A}">
      <dgm:prSet/>
      <dgm:spPr/>
      <dgm:t>
        <a:bodyPr/>
        <a:lstStyle/>
        <a:p>
          <a:r>
            <a:rPr lang="en-US" dirty="0" smtClean="0"/>
            <a:t>Motivation</a:t>
          </a:r>
          <a:endParaRPr lang="en-US" dirty="0"/>
        </a:p>
      </dgm:t>
    </dgm:pt>
    <dgm:pt modelId="{BE125366-2134-4347-9FE8-FF23543565A2}" type="parTrans" cxnId="{F8B221E6-F1FE-440F-B2AF-246786551D40}">
      <dgm:prSet/>
      <dgm:spPr/>
      <dgm:t>
        <a:bodyPr/>
        <a:lstStyle/>
        <a:p>
          <a:endParaRPr lang="en-US"/>
        </a:p>
      </dgm:t>
    </dgm:pt>
    <dgm:pt modelId="{CDEDE8AA-F2AF-4147-9696-0BF187CD3A22}" type="sibTrans" cxnId="{F8B221E6-F1FE-440F-B2AF-246786551D40}">
      <dgm:prSet/>
      <dgm:spPr/>
      <dgm:t>
        <a:bodyPr/>
        <a:lstStyle/>
        <a:p>
          <a:endParaRPr lang="en-US"/>
        </a:p>
      </dgm:t>
    </dgm:pt>
    <dgm:pt modelId="{87B8C87A-8941-474E-A3F0-2A655BD91015}" type="pres">
      <dgm:prSet presAssocID="{7AE0318B-2F97-4B02-B5A5-A9C07BFCBF75}" presName="outerComposite" presStyleCnt="0">
        <dgm:presLayoutVars>
          <dgm:chMax val="2"/>
          <dgm:animLvl val="lvl"/>
          <dgm:resizeHandles val="exact"/>
        </dgm:presLayoutVars>
      </dgm:prSet>
      <dgm:spPr/>
      <dgm:t>
        <a:bodyPr/>
        <a:lstStyle/>
        <a:p>
          <a:endParaRPr lang="en-US"/>
        </a:p>
      </dgm:t>
    </dgm:pt>
    <dgm:pt modelId="{5C949B54-B8B9-47D1-966D-940515ACEFBE}" type="pres">
      <dgm:prSet presAssocID="{7AE0318B-2F97-4B02-B5A5-A9C07BFCBF75}" presName="dummyMaxCanvas" presStyleCnt="0"/>
      <dgm:spPr/>
    </dgm:pt>
    <dgm:pt modelId="{388AA182-A1E5-4D1F-A7E1-07305FE817F4}" type="pres">
      <dgm:prSet presAssocID="{7AE0318B-2F97-4B02-B5A5-A9C07BFCBF75}" presName="parentComposite" presStyleCnt="0"/>
      <dgm:spPr/>
    </dgm:pt>
    <dgm:pt modelId="{953184FE-55AE-4AE4-8E89-F59CECC54AA4}" type="pres">
      <dgm:prSet presAssocID="{7AE0318B-2F97-4B02-B5A5-A9C07BFCBF75}" presName="parent1" presStyleLbl="alignAccFollowNode1" presStyleIdx="0" presStyleCnt="4">
        <dgm:presLayoutVars>
          <dgm:chMax val="4"/>
        </dgm:presLayoutVars>
      </dgm:prSet>
      <dgm:spPr/>
      <dgm:t>
        <a:bodyPr/>
        <a:lstStyle/>
        <a:p>
          <a:endParaRPr lang="en-US"/>
        </a:p>
      </dgm:t>
    </dgm:pt>
    <dgm:pt modelId="{2596AC5D-69EB-4A32-B863-B8B5E3EBA738}" type="pres">
      <dgm:prSet presAssocID="{7AE0318B-2F97-4B02-B5A5-A9C07BFCBF75}" presName="parent2" presStyleLbl="alignAccFollowNode1" presStyleIdx="1" presStyleCnt="4">
        <dgm:presLayoutVars>
          <dgm:chMax val="4"/>
        </dgm:presLayoutVars>
      </dgm:prSet>
      <dgm:spPr/>
      <dgm:t>
        <a:bodyPr/>
        <a:lstStyle/>
        <a:p>
          <a:endParaRPr lang="en-US"/>
        </a:p>
      </dgm:t>
    </dgm:pt>
    <dgm:pt modelId="{B52C8E8F-90CD-4F18-90CA-E72056152F6D}" type="pres">
      <dgm:prSet presAssocID="{7AE0318B-2F97-4B02-B5A5-A9C07BFCBF75}" presName="childrenComposite" presStyleCnt="0"/>
      <dgm:spPr/>
    </dgm:pt>
    <dgm:pt modelId="{D951F0DF-5B9B-41A0-86E1-2A469ADD3992}" type="pres">
      <dgm:prSet presAssocID="{7AE0318B-2F97-4B02-B5A5-A9C07BFCBF75}" presName="dummyMaxCanvas_ChildArea" presStyleCnt="0"/>
      <dgm:spPr/>
    </dgm:pt>
    <dgm:pt modelId="{7C30819D-20E8-4BE1-AA01-A1F8049F6D9B}" type="pres">
      <dgm:prSet presAssocID="{7AE0318B-2F97-4B02-B5A5-A9C07BFCBF75}" presName="fulcrum" presStyleLbl="alignAccFollowNode1" presStyleIdx="2" presStyleCnt="4"/>
      <dgm:spPr/>
    </dgm:pt>
    <dgm:pt modelId="{0941BB36-0B03-4C09-998F-6A023E4D02AC}" type="pres">
      <dgm:prSet presAssocID="{7AE0318B-2F97-4B02-B5A5-A9C07BFCBF75}" presName="balance_32" presStyleLbl="alignAccFollowNode1" presStyleIdx="3" presStyleCnt="4">
        <dgm:presLayoutVars>
          <dgm:bulletEnabled val="1"/>
        </dgm:presLayoutVars>
      </dgm:prSet>
      <dgm:spPr/>
    </dgm:pt>
    <dgm:pt modelId="{3016FACD-24DC-492D-B7B1-C889E269C68B}" type="pres">
      <dgm:prSet presAssocID="{7AE0318B-2F97-4B02-B5A5-A9C07BFCBF75}" presName="left_32_1" presStyleLbl="node1" presStyleIdx="0" presStyleCnt="5">
        <dgm:presLayoutVars>
          <dgm:bulletEnabled val="1"/>
        </dgm:presLayoutVars>
      </dgm:prSet>
      <dgm:spPr/>
      <dgm:t>
        <a:bodyPr/>
        <a:lstStyle/>
        <a:p>
          <a:endParaRPr lang="en-US"/>
        </a:p>
      </dgm:t>
    </dgm:pt>
    <dgm:pt modelId="{402E35C5-45F5-48C5-8DEC-6E337A973A97}" type="pres">
      <dgm:prSet presAssocID="{7AE0318B-2F97-4B02-B5A5-A9C07BFCBF75}" presName="left_32_2" presStyleLbl="node1" presStyleIdx="1" presStyleCnt="5">
        <dgm:presLayoutVars>
          <dgm:bulletEnabled val="1"/>
        </dgm:presLayoutVars>
      </dgm:prSet>
      <dgm:spPr/>
      <dgm:t>
        <a:bodyPr/>
        <a:lstStyle/>
        <a:p>
          <a:endParaRPr lang="en-US"/>
        </a:p>
      </dgm:t>
    </dgm:pt>
    <dgm:pt modelId="{E503280A-029F-4CE9-BB24-51FE355F1B23}" type="pres">
      <dgm:prSet presAssocID="{7AE0318B-2F97-4B02-B5A5-A9C07BFCBF75}" presName="left_32_3" presStyleLbl="node1" presStyleIdx="2" presStyleCnt="5">
        <dgm:presLayoutVars>
          <dgm:bulletEnabled val="1"/>
        </dgm:presLayoutVars>
      </dgm:prSet>
      <dgm:spPr/>
      <dgm:t>
        <a:bodyPr/>
        <a:lstStyle/>
        <a:p>
          <a:endParaRPr lang="en-US"/>
        </a:p>
      </dgm:t>
    </dgm:pt>
    <dgm:pt modelId="{B6EEB37E-37EF-4B1A-BA8B-18758C1E09F5}" type="pres">
      <dgm:prSet presAssocID="{7AE0318B-2F97-4B02-B5A5-A9C07BFCBF75}" presName="right_32_1" presStyleLbl="node1" presStyleIdx="3" presStyleCnt="5">
        <dgm:presLayoutVars>
          <dgm:bulletEnabled val="1"/>
        </dgm:presLayoutVars>
      </dgm:prSet>
      <dgm:spPr/>
      <dgm:t>
        <a:bodyPr/>
        <a:lstStyle/>
        <a:p>
          <a:endParaRPr lang="en-US"/>
        </a:p>
      </dgm:t>
    </dgm:pt>
    <dgm:pt modelId="{CBF67B45-DE47-4A8A-BEE1-F31E2A05EE12}" type="pres">
      <dgm:prSet presAssocID="{7AE0318B-2F97-4B02-B5A5-A9C07BFCBF75}" presName="right_32_2" presStyleLbl="node1" presStyleIdx="4" presStyleCnt="5">
        <dgm:presLayoutVars>
          <dgm:bulletEnabled val="1"/>
        </dgm:presLayoutVars>
      </dgm:prSet>
      <dgm:spPr/>
      <dgm:t>
        <a:bodyPr/>
        <a:lstStyle/>
        <a:p>
          <a:endParaRPr lang="en-US"/>
        </a:p>
      </dgm:t>
    </dgm:pt>
  </dgm:ptLst>
  <dgm:cxnLst>
    <dgm:cxn modelId="{810C1BBF-3E6D-4FA9-8FC8-21084B655BB2}" type="presOf" srcId="{5761BE7A-9D18-4F11-807A-FABBE3AE3B1A}" destId="{E503280A-029F-4CE9-BB24-51FE355F1B23}" srcOrd="0" destOrd="0" presId="urn:microsoft.com/office/officeart/2005/8/layout/balance1"/>
    <dgm:cxn modelId="{2E37A4F8-E454-4B95-AD90-4F51C6E7A30D}" type="presOf" srcId="{DD59A799-F4CD-4E2D-A8BE-38DB4FEF5F9D}" destId="{B6EEB37E-37EF-4B1A-BA8B-18758C1E09F5}" srcOrd="0" destOrd="0" presId="urn:microsoft.com/office/officeart/2005/8/layout/balance1"/>
    <dgm:cxn modelId="{ADC0B7E9-DA5C-447D-B537-3BBBADF0E8D9}" srcId="{08EBE68B-2E8A-4D86-8F2C-AC7B98D7D0E6}" destId="{970D144C-115F-4186-A3A1-F11A48959FCB}" srcOrd="0" destOrd="0" parTransId="{0B88B1F1-9CBD-4FF4-AB77-7485725A6B88}" sibTransId="{F3DB47AC-713D-482C-9E0A-E4F1CEAC2E74}"/>
    <dgm:cxn modelId="{E519C543-33BB-4892-97C8-A76ADB0ADA1C}" srcId="{08EBE68B-2E8A-4D86-8F2C-AC7B98D7D0E6}" destId="{3DBD769E-EFEB-47BB-AA64-6E97A0EF644E}" srcOrd="1" destOrd="0" parTransId="{14530D7B-6ED2-4A37-B3E8-9D9595F6B7FA}" sibTransId="{9A071368-1A93-43AA-BD4F-1852A8A3C62D}"/>
    <dgm:cxn modelId="{F59C4D98-CDE5-40C0-9098-3BF83EA469F3}" srcId="{7AE0318B-2F97-4B02-B5A5-A9C07BFCBF75}" destId="{1282B6C6-9F3B-433F-8337-555E42C5ED14}" srcOrd="1" destOrd="0" parTransId="{6F37478D-FFE8-4546-8076-7FBB4F5E3046}" sibTransId="{49645790-E7F5-4F1F-BED7-39B6A4BF3C61}"/>
    <dgm:cxn modelId="{CAADD0FB-402F-49B1-92CF-D4AF0D23B252}" srcId="{7AE0318B-2F97-4B02-B5A5-A9C07BFCBF75}" destId="{08EBE68B-2E8A-4D86-8F2C-AC7B98D7D0E6}" srcOrd="0" destOrd="0" parTransId="{423EF4B6-C538-4463-876C-65F2A7579516}" sibTransId="{BCF03160-1F83-4A6E-8B9B-40EA363FCE5F}"/>
    <dgm:cxn modelId="{532931CC-2E35-46DF-B86D-9C65B99C2BE3}" type="presOf" srcId="{970D144C-115F-4186-A3A1-F11A48959FCB}" destId="{3016FACD-24DC-492D-B7B1-C889E269C68B}" srcOrd="0" destOrd="0" presId="urn:microsoft.com/office/officeart/2005/8/layout/balance1"/>
    <dgm:cxn modelId="{BE66646E-02E2-46AC-BB2F-D5A5A376C0FC}" type="presOf" srcId="{08EBE68B-2E8A-4D86-8F2C-AC7B98D7D0E6}" destId="{953184FE-55AE-4AE4-8E89-F59CECC54AA4}" srcOrd="0" destOrd="0" presId="urn:microsoft.com/office/officeart/2005/8/layout/balance1"/>
    <dgm:cxn modelId="{F8B221E6-F1FE-440F-B2AF-246786551D40}" srcId="{08EBE68B-2E8A-4D86-8F2C-AC7B98D7D0E6}" destId="{5761BE7A-9D18-4F11-807A-FABBE3AE3B1A}" srcOrd="2" destOrd="0" parTransId="{BE125366-2134-4347-9FE8-FF23543565A2}" sibTransId="{CDEDE8AA-F2AF-4147-9696-0BF187CD3A22}"/>
    <dgm:cxn modelId="{8F7F8641-A7E9-4F69-8333-24A0D92EAB47}" type="presOf" srcId="{3DBD769E-EFEB-47BB-AA64-6E97A0EF644E}" destId="{402E35C5-45F5-48C5-8DEC-6E337A973A97}" srcOrd="0" destOrd="0" presId="urn:microsoft.com/office/officeart/2005/8/layout/balance1"/>
    <dgm:cxn modelId="{0B0AB868-F275-414B-B5AC-6B140D412652}" srcId="{1282B6C6-9F3B-433F-8337-555E42C5ED14}" destId="{DD59A799-F4CD-4E2D-A8BE-38DB4FEF5F9D}" srcOrd="0" destOrd="0" parTransId="{7E64B862-0377-4F60-BF2A-6956B9ECDA2D}" sibTransId="{DE36BBBF-E2C3-4C8D-B146-8D9F0A1FA73A}"/>
    <dgm:cxn modelId="{4D8DF0D8-DBF6-4319-9CDA-39B8AC4CFCFA}" srcId="{1282B6C6-9F3B-433F-8337-555E42C5ED14}" destId="{EB8F2080-2C14-4A3C-AA0C-939BD775927C}" srcOrd="1" destOrd="0" parTransId="{55505B78-7977-49D9-A6B3-F7BDF07064DA}" sibTransId="{76CBE766-DFEB-47D1-B8C1-F06E8BB493ED}"/>
    <dgm:cxn modelId="{21B94FAE-4A04-4BEB-BCCB-D9EE9A7733FA}" type="presOf" srcId="{7AE0318B-2F97-4B02-B5A5-A9C07BFCBF75}" destId="{87B8C87A-8941-474E-A3F0-2A655BD91015}" srcOrd="0" destOrd="0" presId="urn:microsoft.com/office/officeart/2005/8/layout/balance1"/>
    <dgm:cxn modelId="{C2143C65-2ED5-44EB-B64F-6CA74ED730E0}" type="presOf" srcId="{1282B6C6-9F3B-433F-8337-555E42C5ED14}" destId="{2596AC5D-69EB-4A32-B863-B8B5E3EBA738}" srcOrd="0" destOrd="0" presId="urn:microsoft.com/office/officeart/2005/8/layout/balance1"/>
    <dgm:cxn modelId="{0A2F5505-0C8A-4519-9AB2-159A94DB4D06}" type="presOf" srcId="{EB8F2080-2C14-4A3C-AA0C-939BD775927C}" destId="{CBF67B45-DE47-4A8A-BEE1-F31E2A05EE12}" srcOrd="0" destOrd="0" presId="urn:microsoft.com/office/officeart/2005/8/layout/balance1"/>
    <dgm:cxn modelId="{7D8438F2-6D9A-424B-87F3-6A772B5F7728}" type="presParOf" srcId="{87B8C87A-8941-474E-A3F0-2A655BD91015}" destId="{5C949B54-B8B9-47D1-966D-940515ACEFBE}" srcOrd="0" destOrd="0" presId="urn:microsoft.com/office/officeart/2005/8/layout/balance1"/>
    <dgm:cxn modelId="{11177CB2-5213-4221-AF55-ECD00D9A014D}" type="presParOf" srcId="{87B8C87A-8941-474E-A3F0-2A655BD91015}" destId="{388AA182-A1E5-4D1F-A7E1-07305FE817F4}" srcOrd="1" destOrd="0" presId="urn:microsoft.com/office/officeart/2005/8/layout/balance1"/>
    <dgm:cxn modelId="{057E7875-F245-48D2-B9E9-0E28522EE32D}" type="presParOf" srcId="{388AA182-A1E5-4D1F-A7E1-07305FE817F4}" destId="{953184FE-55AE-4AE4-8E89-F59CECC54AA4}" srcOrd="0" destOrd="0" presId="urn:microsoft.com/office/officeart/2005/8/layout/balance1"/>
    <dgm:cxn modelId="{10E5FCEE-5105-435B-8A6C-E09CB17AA20B}" type="presParOf" srcId="{388AA182-A1E5-4D1F-A7E1-07305FE817F4}" destId="{2596AC5D-69EB-4A32-B863-B8B5E3EBA738}" srcOrd="1" destOrd="0" presId="urn:microsoft.com/office/officeart/2005/8/layout/balance1"/>
    <dgm:cxn modelId="{97C5F83B-CEDC-42CF-AD70-168D717652E4}" type="presParOf" srcId="{87B8C87A-8941-474E-A3F0-2A655BD91015}" destId="{B52C8E8F-90CD-4F18-90CA-E72056152F6D}" srcOrd="2" destOrd="0" presId="urn:microsoft.com/office/officeart/2005/8/layout/balance1"/>
    <dgm:cxn modelId="{0483F726-7900-40D3-AE38-32F4DF308520}" type="presParOf" srcId="{B52C8E8F-90CD-4F18-90CA-E72056152F6D}" destId="{D951F0DF-5B9B-41A0-86E1-2A469ADD3992}" srcOrd="0" destOrd="0" presId="urn:microsoft.com/office/officeart/2005/8/layout/balance1"/>
    <dgm:cxn modelId="{731BCCD4-25F9-4A11-97CB-A69DD860C8D3}" type="presParOf" srcId="{B52C8E8F-90CD-4F18-90CA-E72056152F6D}" destId="{7C30819D-20E8-4BE1-AA01-A1F8049F6D9B}" srcOrd="1" destOrd="0" presId="urn:microsoft.com/office/officeart/2005/8/layout/balance1"/>
    <dgm:cxn modelId="{03F3EB0E-472B-432C-A0E5-F0BB901993C3}" type="presParOf" srcId="{B52C8E8F-90CD-4F18-90CA-E72056152F6D}" destId="{0941BB36-0B03-4C09-998F-6A023E4D02AC}" srcOrd="2" destOrd="0" presId="urn:microsoft.com/office/officeart/2005/8/layout/balance1"/>
    <dgm:cxn modelId="{1F8A1E59-A99D-4FD8-A200-F5B4D0A5AD4F}" type="presParOf" srcId="{B52C8E8F-90CD-4F18-90CA-E72056152F6D}" destId="{3016FACD-24DC-492D-B7B1-C889E269C68B}" srcOrd="3" destOrd="0" presId="urn:microsoft.com/office/officeart/2005/8/layout/balance1"/>
    <dgm:cxn modelId="{B0087491-92F1-4569-BA62-6E492AD8C01B}" type="presParOf" srcId="{B52C8E8F-90CD-4F18-90CA-E72056152F6D}" destId="{402E35C5-45F5-48C5-8DEC-6E337A973A97}" srcOrd="4" destOrd="0" presId="urn:microsoft.com/office/officeart/2005/8/layout/balance1"/>
    <dgm:cxn modelId="{FC98A3E3-4F6E-4189-AE32-A4C8F02AD838}" type="presParOf" srcId="{B52C8E8F-90CD-4F18-90CA-E72056152F6D}" destId="{E503280A-029F-4CE9-BB24-51FE355F1B23}" srcOrd="5" destOrd="0" presId="urn:microsoft.com/office/officeart/2005/8/layout/balance1"/>
    <dgm:cxn modelId="{EAE200B1-53DB-43F0-A756-75E3510231EB}" type="presParOf" srcId="{B52C8E8F-90CD-4F18-90CA-E72056152F6D}" destId="{B6EEB37E-37EF-4B1A-BA8B-18758C1E09F5}" srcOrd="6" destOrd="0" presId="urn:microsoft.com/office/officeart/2005/8/layout/balance1"/>
    <dgm:cxn modelId="{381F8E92-D8B7-403E-BED9-7119CEC785DE}" type="presParOf" srcId="{B52C8E8F-90CD-4F18-90CA-E72056152F6D}" destId="{CBF67B45-DE47-4A8A-BEE1-F31E2A05EE12}"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F814AA-AEC9-43A8-BF2F-1CC9129A1750}" type="doc">
      <dgm:prSet loTypeId="urn:microsoft.com/office/officeart/2005/8/layout/pyramid2" loCatId="pyramid" qsTypeId="urn:microsoft.com/office/officeart/2005/8/quickstyle/simple1" qsCatId="simple" csTypeId="urn:microsoft.com/office/officeart/2005/8/colors/accent2_5" csCatId="accent2" phldr="1"/>
      <dgm:spPr/>
      <dgm:t>
        <a:bodyPr/>
        <a:lstStyle/>
        <a:p>
          <a:endParaRPr lang="en-US"/>
        </a:p>
      </dgm:t>
    </dgm:pt>
    <dgm:pt modelId="{2B6A9687-B1F3-4984-885F-E69657B06BCF}">
      <dgm:prSet phldrT="[Text]" custT="1"/>
      <dgm:spPr/>
      <dgm:t>
        <a:bodyPr/>
        <a:lstStyle/>
        <a:p>
          <a:r>
            <a:rPr lang="en-US" sz="1600" dirty="0" smtClean="0"/>
            <a:t>Chief: all key decisions</a:t>
          </a:r>
          <a:endParaRPr lang="en-US" sz="1600" dirty="0"/>
        </a:p>
      </dgm:t>
    </dgm:pt>
    <dgm:pt modelId="{65CC435A-A6E9-4F78-A4F5-EB6B873CB6E5}" type="parTrans" cxnId="{49C3D4CC-AB18-4893-91C2-355CA7D6E4BB}">
      <dgm:prSet/>
      <dgm:spPr/>
      <dgm:t>
        <a:bodyPr/>
        <a:lstStyle/>
        <a:p>
          <a:endParaRPr lang="en-US"/>
        </a:p>
      </dgm:t>
    </dgm:pt>
    <dgm:pt modelId="{E6A17B3F-7E47-4B35-BE3A-8667A4FD7355}" type="sibTrans" cxnId="{49C3D4CC-AB18-4893-91C2-355CA7D6E4BB}">
      <dgm:prSet/>
      <dgm:spPr/>
      <dgm:t>
        <a:bodyPr/>
        <a:lstStyle/>
        <a:p>
          <a:endParaRPr lang="en-US"/>
        </a:p>
      </dgm:t>
    </dgm:pt>
    <dgm:pt modelId="{935DF78A-33BA-4357-8133-12A27F9E7C81}">
      <dgm:prSet phldrT="[Text]" custT="1"/>
      <dgm:spPr/>
      <dgm:t>
        <a:bodyPr/>
        <a:lstStyle/>
        <a:p>
          <a:r>
            <a:rPr lang="en-US" sz="1600" dirty="0" smtClean="0"/>
            <a:t>Copilot: chief’s assistant</a:t>
          </a:r>
          <a:endParaRPr lang="en-US" sz="1600" dirty="0"/>
        </a:p>
      </dgm:t>
    </dgm:pt>
    <dgm:pt modelId="{0D717CBA-C8F6-41F6-9C54-B9B307A2873C}" type="parTrans" cxnId="{24808633-5486-4C3C-8369-776F0D5A7C94}">
      <dgm:prSet/>
      <dgm:spPr/>
      <dgm:t>
        <a:bodyPr/>
        <a:lstStyle/>
        <a:p>
          <a:endParaRPr lang="en-US"/>
        </a:p>
      </dgm:t>
    </dgm:pt>
    <dgm:pt modelId="{1A1775EA-121F-43B7-9FC3-DCD04337FBA0}" type="sibTrans" cxnId="{24808633-5486-4C3C-8369-776F0D5A7C94}">
      <dgm:prSet/>
      <dgm:spPr/>
      <dgm:t>
        <a:bodyPr/>
        <a:lstStyle/>
        <a:p>
          <a:endParaRPr lang="en-US"/>
        </a:p>
      </dgm:t>
    </dgm:pt>
    <dgm:pt modelId="{2F33B45E-9607-4958-A1A7-55BD3AFBB9CD}">
      <dgm:prSet phldrT="[Text]" custT="1"/>
      <dgm:spPr/>
      <dgm:t>
        <a:bodyPr/>
        <a:lstStyle/>
        <a:p>
          <a:r>
            <a:rPr lang="en-US" sz="1200" dirty="0" smtClean="0"/>
            <a:t>Administrator: manages people, hardware, resources</a:t>
          </a:r>
          <a:endParaRPr lang="en-US" sz="1200" dirty="0"/>
        </a:p>
      </dgm:t>
    </dgm:pt>
    <dgm:pt modelId="{5E854E00-0508-4831-B4C0-B64584B90401}" type="parTrans" cxnId="{A1AB6846-B2FF-4DB5-B8A6-4FA8281B4471}">
      <dgm:prSet/>
      <dgm:spPr/>
      <dgm:t>
        <a:bodyPr/>
        <a:lstStyle/>
        <a:p>
          <a:endParaRPr lang="en-US"/>
        </a:p>
      </dgm:t>
    </dgm:pt>
    <dgm:pt modelId="{4E7934AB-3695-4A16-9E12-44AC9003F006}" type="sibTrans" cxnId="{A1AB6846-B2FF-4DB5-B8A6-4FA8281B4471}">
      <dgm:prSet/>
      <dgm:spPr/>
      <dgm:t>
        <a:bodyPr/>
        <a:lstStyle/>
        <a:p>
          <a:endParaRPr lang="en-US"/>
        </a:p>
      </dgm:t>
    </dgm:pt>
    <dgm:pt modelId="{6E219EBD-D5C2-465A-A33B-8FA617589BEE}">
      <dgm:prSet phldrT="[Text]" custT="1"/>
      <dgm:spPr/>
      <dgm:t>
        <a:bodyPr/>
        <a:lstStyle/>
        <a:p>
          <a:r>
            <a:rPr lang="en-US" sz="1200" dirty="0" smtClean="0"/>
            <a:t>Editor: edits chief’s documentation</a:t>
          </a:r>
          <a:endParaRPr lang="en-US" sz="1200" dirty="0"/>
        </a:p>
      </dgm:t>
    </dgm:pt>
    <dgm:pt modelId="{76DF2DBC-0C37-42FC-AE85-BC0BA4F32C3F}" type="parTrans" cxnId="{28D40AA0-E4B0-497E-B0F7-6FC4A46F43D9}">
      <dgm:prSet/>
      <dgm:spPr/>
      <dgm:t>
        <a:bodyPr/>
        <a:lstStyle/>
        <a:p>
          <a:endParaRPr lang="en-US"/>
        </a:p>
      </dgm:t>
    </dgm:pt>
    <dgm:pt modelId="{D923FE9B-7D4A-4056-88CB-B2E3A6593F75}" type="sibTrans" cxnId="{28D40AA0-E4B0-497E-B0F7-6FC4A46F43D9}">
      <dgm:prSet/>
      <dgm:spPr/>
      <dgm:t>
        <a:bodyPr/>
        <a:lstStyle/>
        <a:p>
          <a:endParaRPr lang="en-US"/>
        </a:p>
      </dgm:t>
    </dgm:pt>
    <dgm:pt modelId="{2D9349F3-84F4-4D05-BD30-63D9DF1A4AA0}">
      <dgm:prSet phldrT="[Text]" custT="1"/>
      <dgm:spPr/>
      <dgm:t>
        <a:bodyPr/>
        <a:lstStyle/>
        <a:p>
          <a:r>
            <a:rPr lang="en-US" sz="1200" dirty="0" smtClean="0"/>
            <a:t>Secretaries (2): for administrator and for editor</a:t>
          </a:r>
        </a:p>
      </dgm:t>
    </dgm:pt>
    <dgm:pt modelId="{97261C31-31B3-4481-8D26-EA974FA9ADBC}" type="parTrans" cxnId="{78F29151-21A9-472C-961A-8999F645616C}">
      <dgm:prSet/>
      <dgm:spPr/>
      <dgm:t>
        <a:bodyPr/>
        <a:lstStyle/>
        <a:p>
          <a:endParaRPr lang="en-US"/>
        </a:p>
      </dgm:t>
    </dgm:pt>
    <dgm:pt modelId="{3B25FBAD-E67E-46E7-B654-402EA4688B4C}" type="sibTrans" cxnId="{78F29151-21A9-472C-961A-8999F645616C}">
      <dgm:prSet/>
      <dgm:spPr/>
      <dgm:t>
        <a:bodyPr/>
        <a:lstStyle/>
        <a:p>
          <a:endParaRPr lang="en-US"/>
        </a:p>
      </dgm:t>
    </dgm:pt>
    <dgm:pt modelId="{E73B3521-261B-4DD3-8188-E15FF045F949}">
      <dgm:prSet phldrT="[Text]" custT="1"/>
      <dgm:spPr/>
      <dgm:t>
        <a:bodyPr/>
        <a:lstStyle/>
        <a:p>
          <a:r>
            <a:rPr lang="en-US" sz="1200" dirty="0" smtClean="0"/>
            <a:t>Program clerk: keeps all project records</a:t>
          </a:r>
          <a:endParaRPr lang="en-US" sz="1200" dirty="0"/>
        </a:p>
      </dgm:t>
    </dgm:pt>
    <dgm:pt modelId="{FBC26F19-9685-4A13-ACA8-7D07EB882D13}" type="parTrans" cxnId="{E1F14566-12B6-4B4C-84DE-D6675E5C3B54}">
      <dgm:prSet/>
      <dgm:spPr/>
      <dgm:t>
        <a:bodyPr/>
        <a:lstStyle/>
        <a:p>
          <a:endParaRPr lang="en-US"/>
        </a:p>
      </dgm:t>
    </dgm:pt>
    <dgm:pt modelId="{21677D90-68CF-479D-9134-56DE940142AB}" type="sibTrans" cxnId="{E1F14566-12B6-4B4C-84DE-D6675E5C3B54}">
      <dgm:prSet/>
      <dgm:spPr/>
      <dgm:t>
        <a:bodyPr/>
        <a:lstStyle/>
        <a:p>
          <a:endParaRPr lang="en-US"/>
        </a:p>
      </dgm:t>
    </dgm:pt>
    <dgm:pt modelId="{CAC132B2-726D-45BB-B578-26C10FA10CEA}">
      <dgm:prSet phldrT="[Text]" custT="1"/>
      <dgm:spPr/>
      <dgm:t>
        <a:bodyPr/>
        <a:lstStyle/>
        <a:p>
          <a:r>
            <a:rPr lang="en-US" sz="1200" dirty="0" err="1" smtClean="0"/>
            <a:t>Toolsmith</a:t>
          </a:r>
          <a:r>
            <a:rPr lang="en-US" sz="1200" dirty="0" smtClean="0"/>
            <a:t>: builds programming tools for chief</a:t>
          </a:r>
          <a:endParaRPr lang="en-US" sz="1200" dirty="0"/>
        </a:p>
      </dgm:t>
    </dgm:pt>
    <dgm:pt modelId="{54CB4A64-91C6-4006-86B6-AF1A82763833}" type="parTrans" cxnId="{A056BE37-CD2D-4413-B85E-175F9DB81B07}">
      <dgm:prSet/>
      <dgm:spPr/>
      <dgm:t>
        <a:bodyPr/>
        <a:lstStyle/>
        <a:p>
          <a:endParaRPr lang="en-US"/>
        </a:p>
      </dgm:t>
    </dgm:pt>
    <dgm:pt modelId="{DE2BF423-DB13-498A-B2B3-950D181C799D}" type="sibTrans" cxnId="{A056BE37-CD2D-4413-B85E-175F9DB81B07}">
      <dgm:prSet/>
      <dgm:spPr/>
      <dgm:t>
        <a:bodyPr/>
        <a:lstStyle/>
        <a:p>
          <a:endParaRPr lang="en-US"/>
        </a:p>
      </dgm:t>
    </dgm:pt>
    <dgm:pt modelId="{2581B29B-36EF-48AA-977E-EB29A96E8486}">
      <dgm:prSet phldrT="[Text]" custT="1"/>
      <dgm:spPr/>
      <dgm:t>
        <a:bodyPr/>
        <a:lstStyle/>
        <a:p>
          <a:r>
            <a:rPr lang="en-US" sz="1200" dirty="0" smtClean="0"/>
            <a:t>Language lawyer: programming language expert, advises chief</a:t>
          </a:r>
          <a:endParaRPr lang="en-US" sz="1200" dirty="0"/>
        </a:p>
      </dgm:t>
    </dgm:pt>
    <dgm:pt modelId="{7EF49405-FD7D-4316-8504-E87BAE5A934C}" type="parTrans" cxnId="{66D5F4C8-48B9-4361-A485-32DA0EAA3A8F}">
      <dgm:prSet/>
      <dgm:spPr/>
      <dgm:t>
        <a:bodyPr/>
        <a:lstStyle/>
        <a:p>
          <a:endParaRPr lang="en-US"/>
        </a:p>
      </dgm:t>
    </dgm:pt>
    <dgm:pt modelId="{88CDCC41-6882-4D4E-8EBD-AA0143EC7772}" type="sibTrans" cxnId="{66D5F4C8-48B9-4361-A485-32DA0EAA3A8F}">
      <dgm:prSet/>
      <dgm:spPr/>
      <dgm:t>
        <a:bodyPr/>
        <a:lstStyle/>
        <a:p>
          <a:endParaRPr lang="en-US"/>
        </a:p>
      </dgm:t>
    </dgm:pt>
    <dgm:pt modelId="{9DC785A3-9899-49DB-B48E-BB43713652DF}">
      <dgm:prSet phldrT="[Text]" custT="1"/>
      <dgm:spPr/>
      <dgm:t>
        <a:bodyPr/>
        <a:lstStyle/>
        <a:p>
          <a:r>
            <a:rPr lang="en-US" sz="1200" dirty="0" smtClean="0"/>
            <a:t>Tester: develops and runs unit and system tests</a:t>
          </a:r>
          <a:endParaRPr lang="en-US" sz="1200" dirty="0"/>
        </a:p>
      </dgm:t>
    </dgm:pt>
    <dgm:pt modelId="{E10B0120-A43D-4AF5-B43B-0F39EAE02D5E}" type="parTrans" cxnId="{8071CF3A-D7CC-4F9B-BB31-DC1A2EE1895C}">
      <dgm:prSet/>
      <dgm:spPr/>
      <dgm:t>
        <a:bodyPr/>
        <a:lstStyle/>
        <a:p>
          <a:endParaRPr lang="en-US"/>
        </a:p>
      </dgm:t>
    </dgm:pt>
    <dgm:pt modelId="{F353BF22-F72A-4A54-A3C1-EF8CFC55B364}" type="sibTrans" cxnId="{8071CF3A-D7CC-4F9B-BB31-DC1A2EE1895C}">
      <dgm:prSet/>
      <dgm:spPr/>
      <dgm:t>
        <a:bodyPr/>
        <a:lstStyle/>
        <a:p>
          <a:endParaRPr lang="en-US"/>
        </a:p>
      </dgm:t>
    </dgm:pt>
    <dgm:pt modelId="{8C79EB45-CA49-4CDA-B9C0-3AFE23B1EDBC}" type="pres">
      <dgm:prSet presAssocID="{7EF814AA-AEC9-43A8-BF2F-1CC9129A1750}" presName="compositeShape" presStyleCnt="0">
        <dgm:presLayoutVars>
          <dgm:dir/>
          <dgm:resizeHandles/>
        </dgm:presLayoutVars>
      </dgm:prSet>
      <dgm:spPr/>
      <dgm:t>
        <a:bodyPr/>
        <a:lstStyle/>
        <a:p>
          <a:endParaRPr lang="en-US"/>
        </a:p>
      </dgm:t>
    </dgm:pt>
    <dgm:pt modelId="{A2F987C7-BF6C-42DF-A07D-86A6E65CE5AA}" type="pres">
      <dgm:prSet presAssocID="{7EF814AA-AEC9-43A8-BF2F-1CC9129A1750}" presName="pyramid" presStyleLbl="node1" presStyleIdx="0" presStyleCnt="1" custLinFactNeighborX="-13702"/>
      <dgm:spPr/>
      <dgm:t>
        <a:bodyPr/>
        <a:lstStyle/>
        <a:p>
          <a:endParaRPr lang="en-US"/>
        </a:p>
      </dgm:t>
    </dgm:pt>
    <dgm:pt modelId="{4A4D6103-2627-43D6-AB36-BE39C9392E32}" type="pres">
      <dgm:prSet presAssocID="{7EF814AA-AEC9-43A8-BF2F-1CC9129A1750}" presName="theList" presStyleCnt="0"/>
      <dgm:spPr/>
    </dgm:pt>
    <dgm:pt modelId="{BEF4C362-AA19-4EEF-AA31-26F92B2AB17C}" type="pres">
      <dgm:prSet presAssocID="{2B6A9687-B1F3-4984-885F-E69657B06BCF}" presName="aNode" presStyleLbl="fgAcc1" presStyleIdx="0" presStyleCnt="9" custScaleX="162863" custScaleY="547132">
        <dgm:presLayoutVars>
          <dgm:bulletEnabled val="1"/>
        </dgm:presLayoutVars>
      </dgm:prSet>
      <dgm:spPr/>
      <dgm:t>
        <a:bodyPr/>
        <a:lstStyle/>
        <a:p>
          <a:endParaRPr lang="en-US"/>
        </a:p>
      </dgm:t>
    </dgm:pt>
    <dgm:pt modelId="{54B8A666-D8B8-47D3-81C6-95537FD5790B}" type="pres">
      <dgm:prSet presAssocID="{2B6A9687-B1F3-4984-885F-E69657B06BCF}" presName="aSpace" presStyleCnt="0"/>
      <dgm:spPr/>
    </dgm:pt>
    <dgm:pt modelId="{39678447-7712-46D8-89B3-5D824717A9B7}" type="pres">
      <dgm:prSet presAssocID="{935DF78A-33BA-4357-8133-12A27F9E7C81}" presName="aNode" presStyleLbl="fgAcc1" presStyleIdx="1" presStyleCnt="9" custScaleX="162863" custScaleY="547132">
        <dgm:presLayoutVars>
          <dgm:bulletEnabled val="1"/>
        </dgm:presLayoutVars>
      </dgm:prSet>
      <dgm:spPr/>
      <dgm:t>
        <a:bodyPr/>
        <a:lstStyle/>
        <a:p>
          <a:endParaRPr lang="en-US"/>
        </a:p>
      </dgm:t>
    </dgm:pt>
    <dgm:pt modelId="{C2CA3305-E015-4914-857E-93BD38C04482}" type="pres">
      <dgm:prSet presAssocID="{935DF78A-33BA-4357-8133-12A27F9E7C81}" presName="aSpace" presStyleCnt="0"/>
      <dgm:spPr/>
    </dgm:pt>
    <dgm:pt modelId="{96D82421-033B-45A1-8E9F-7BC47B32FA7D}" type="pres">
      <dgm:prSet presAssocID="{2F33B45E-9607-4958-A1A7-55BD3AFBB9CD}" presName="aNode" presStyleLbl="fgAcc1" presStyleIdx="2" presStyleCnt="9" custScaleX="162863" custScaleY="547132">
        <dgm:presLayoutVars>
          <dgm:bulletEnabled val="1"/>
        </dgm:presLayoutVars>
      </dgm:prSet>
      <dgm:spPr/>
      <dgm:t>
        <a:bodyPr/>
        <a:lstStyle/>
        <a:p>
          <a:endParaRPr lang="en-US"/>
        </a:p>
      </dgm:t>
    </dgm:pt>
    <dgm:pt modelId="{70E3AA6E-9D38-4444-B394-6C5FC56CDCD4}" type="pres">
      <dgm:prSet presAssocID="{2F33B45E-9607-4958-A1A7-55BD3AFBB9CD}" presName="aSpace" presStyleCnt="0"/>
      <dgm:spPr/>
    </dgm:pt>
    <dgm:pt modelId="{86B57480-5CA6-411B-9294-AFA599E524AC}" type="pres">
      <dgm:prSet presAssocID="{6E219EBD-D5C2-465A-A33B-8FA617589BEE}" presName="aNode" presStyleLbl="fgAcc1" presStyleIdx="3" presStyleCnt="9" custScaleX="162863" custScaleY="547132">
        <dgm:presLayoutVars>
          <dgm:bulletEnabled val="1"/>
        </dgm:presLayoutVars>
      </dgm:prSet>
      <dgm:spPr/>
      <dgm:t>
        <a:bodyPr/>
        <a:lstStyle/>
        <a:p>
          <a:endParaRPr lang="en-US"/>
        </a:p>
      </dgm:t>
    </dgm:pt>
    <dgm:pt modelId="{55F6C3C5-A71B-40A8-9769-0E7101AC6DE7}" type="pres">
      <dgm:prSet presAssocID="{6E219EBD-D5C2-465A-A33B-8FA617589BEE}" presName="aSpace" presStyleCnt="0"/>
      <dgm:spPr/>
    </dgm:pt>
    <dgm:pt modelId="{8A241608-826B-478E-9B16-C5A7665FC0AE}" type="pres">
      <dgm:prSet presAssocID="{2D9349F3-84F4-4D05-BD30-63D9DF1A4AA0}" presName="aNode" presStyleLbl="fgAcc1" presStyleIdx="4" presStyleCnt="9" custScaleX="162863" custScaleY="547132">
        <dgm:presLayoutVars>
          <dgm:bulletEnabled val="1"/>
        </dgm:presLayoutVars>
      </dgm:prSet>
      <dgm:spPr/>
      <dgm:t>
        <a:bodyPr/>
        <a:lstStyle/>
        <a:p>
          <a:endParaRPr lang="en-US"/>
        </a:p>
      </dgm:t>
    </dgm:pt>
    <dgm:pt modelId="{38B404DB-95EE-44A0-BB21-96828A3E9BDE}" type="pres">
      <dgm:prSet presAssocID="{2D9349F3-84F4-4D05-BD30-63D9DF1A4AA0}" presName="aSpace" presStyleCnt="0"/>
      <dgm:spPr/>
    </dgm:pt>
    <dgm:pt modelId="{BE259466-A0F0-4013-9475-F74E0CBDF270}" type="pres">
      <dgm:prSet presAssocID="{E73B3521-261B-4DD3-8188-E15FF045F949}" presName="aNode" presStyleLbl="fgAcc1" presStyleIdx="5" presStyleCnt="9" custScaleX="162863" custScaleY="547132">
        <dgm:presLayoutVars>
          <dgm:bulletEnabled val="1"/>
        </dgm:presLayoutVars>
      </dgm:prSet>
      <dgm:spPr/>
      <dgm:t>
        <a:bodyPr/>
        <a:lstStyle/>
        <a:p>
          <a:endParaRPr lang="en-US"/>
        </a:p>
      </dgm:t>
    </dgm:pt>
    <dgm:pt modelId="{F9AFD312-6CD1-4B86-B48F-CDFD50039259}" type="pres">
      <dgm:prSet presAssocID="{E73B3521-261B-4DD3-8188-E15FF045F949}" presName="aSpace" presStyleCnt="0"/>
      <dgm:spPr/>
    </dgm:pt>
    <dgm:pt modelId="{141440FF-200B-48B1-A120-455C869ED729}" type="pres">
      <dgm:prSet presAssocID="{CAC132B2-726D-45BB-B578-26C10FA10CEA}" presName="aNode" presStyleLbl="fgAcc1" presStyleIdx="6" presStyleCnt="9" custScaleX="162863" custScaleY="547132">
        <dgm:presLayoutVars>
          <dgm:bulletEnabled val="1"/>
        </dgm:presLayoutVars>
      </dgm:prSet>
      <dgm:spPr/>
      <dgm:t>
        <a:bodyPr/>
        <a:lstStyle/>
        <a:p>
          <a:endParaRPr lang="en-US"/>
        </a:p>
      </dgm:t>
    </dgm:pt>
    <dgm:pt modelId="{81FDE30A-7568-4400-B58A-FF7FCCF84C08}" type="pres">
      <dgm:prSet presAssocID="{CAC132B2-726D-45BB-B578-26C10FA10CEA}" presName="aSpace" presStyleCnt="0"/>
      <dgm:spPr/>
    </dgm:pt>
    <dgm:pt modelId="{9F718288-3D57-48AE-86F8-7A6E32D9DCAC}" type="pres">
      <dgm:prSet presAssocID="{9DC785A3-9899-49DB-B48E-BB43713652DF}" presName="aNode" presStyleLbl="fgAcc1" presStyleIdx="7" presStyleCnt="9" custScaleX="162863" custScaleY="547132">
        <dgm:presLayoutVars>
          <dgm:bulletEnabled val="1"/>
        </dgm:presLayoutVars>
      </dgm:prSet>
      <dgm:spPr/>
      <dgm:t>
        <a:bodyPr/>
        <a:lstStyle/>
        <a:p>
          <a:endParaRPr lang="en-US"/>
        </a:p>
      </dgm:t>
    </dgm:pt>
    <dgm:pt modelId="{3B3A2345-078E-4A12-B043-3B6CAE2CC269}" type="pres">
      <dgm:prSet presAssocID="{9DC785A3-9899-49DB-B48E-BB43713652DF}" presName="aSpace" presStyleCnt="0"/>
      <dgm:spPr/>
    </dgm:pt>
    <dgm:pt modelId="{BC136ED2-B048-421C-9433-0CA7E4883131}" type="pres">
      <dgm:prSet presAssocID="{2581B29B-36EF-48AA-977E-EB29A96E8486}" presName="aNode" presStyleLbl="fgAcc1" presStyleIdx="8" presStyleCnt="9" custScaleX="162863" custScaleY="547132">
        <dgm:presLayoutVars>
          <dgm:bulletEnabled val="1"/>
        </dgm:presLayoutVars>
      </dgm:prSet>
      <dgm:spPr/>
      <dgm:t>
        <a:bodyPr/>
        <a:lstStyle/>
        <a:p>
          <a:endParaRPr lang="en-US"/>
        </a:p>
      </dgm:t>
    </dgm:pt>
    <dgm:pt modelId="{BC23B470-B6E0-4DBC-8845-07F3481998F1}" type="pres">
      <dgm:prSet presAssocID="{2581B29B-36EF-48AA-977E-EB29A96E8486}" presName="aSpace" presStyleCnt="0"/>
      <dgm:spPr/>
    </dgm:pt>
  </dgm:ptLst>
  <dgm:cxnLst>
    <dgm:cxn modelId="{76270BFC-9D27-4058-B6F1-0C20D921227F}" type="presOf" srcId="{2581B29B-36EF-48AA-977E-EB29A96E8486}" destId="{BC136ED2-B048-421C-9433-0CA7E4883131}" srcOrd="0" destOrd="0" presId="urn:microsoft.com/office/officeart/2005/8/layout/pyramid2"/>
    <dgm:cxn modelId="{9B870ED8-6EB7-4A14-9C4A-F17FFF4CA79D}" type="presOf" srcId="{E73B3521-261B-4DD3-8188-E15FF045F949}" destId="{BE259466-A0F0-4013-9475-F74E0CBDF270}" srcOrd="0" destOrd="0" presId="urn:microsoft.com/office/officeart/2005/8/layout/pyramid2"/>
    <dgm:cxn modelId="{0E6661A1-5E99-4892-AE26-71955127B993}" type="presOf" srcId="{935DF78A-33BA-4357-8133-12A27F9E7C81}" destId="{39678447-7712-46D8-89B3-5D824717A9B7}" srcOrd="0" destOrd="0" presId="urn:microsoft.com/office/officeart/2005/8/layout/pyramid2"/>
    <dgm:cxn modelId="{0BFE9CCF-1EA7-46AF-8439-4E4F767133F3}" type="presOf" srcId="{2D9349F3-84F4-4D05-BD30-63D9DF1A4AA0}" destId="{8A241608-826B-478E-9B16-C5A7665FC0AE}" srcOrd="0" destOrd="0" presId="urn:microsoft.com/office/officeart/2005/8/layout/pyramid2"/>
    <dgm:cxn modelId="{66D5F4C8-48B9-4361-A485-32DA0EAA3A8F}" srcId="{7EF814AA-AEC9-43A8-BF2F-1CC9129A1750}" destId="{2581B29B-36EF-48AA-977E-EB29A96E8486}" srcOrd="8" destOrd="0" parTransId="{7EF49405-FD7D-4316-8504-E87BAE5A934C}" sibTransId="{88CDCC41-6882-4D4E-8EBD-AA0143EC7772}"/>
    <dgm:cxn modelId="{24808633-5486-4C3C-8369-776F0D5A7C94}" srcId="{7EF814AA-AEC9-43A8-BF2F-1CC9129A1750}" destId="{935DF78A-33BA-4357-8133-12A27F9E7C81}" srcOrd="1" destOrd="0" parTransId="{0D717CBA-C8F6-41F6-9C54-B9B307A2873C}" sibTransId="{1A1775EA-121F-43B7-9FC3-DCD04337FBA0}"/>
    <dgm:cxn modelId="{6311858A-0824-4E9C-9AC1-3D8C6B9ADB81}" type="presOf" srcId="{6E219EBD-D5C2-465A-A33B-8FA617589BEE}" destId="{86B57480-5CA6-411B-9294-AFA599E524AC}" srcOrd="0" destOrd="0" presId="urn:microsoft.com/office/officeart/2005/8/layout/pyramid2"/>
    <dgm:cxn modelId="{832A5674-E758-495C-A143-A0E5FFF37370}" type="presOf" srcId="{CAC132B2-726D-45BB-B578-26C10FA10CEA}" destId="{141440FF-200B-48B1-A120-455C869ED729}" srcOrd="0" destOrd="0" presId="urn:microsoft.com/office/officeart/2005/8/layout/pyramid2"/>
    <dgm:cxn modelId="{78F29151-21A9-472C-961A-8999F645616C}" srcId="{7EF814AA-AEC9-43A8-BF2F-1CC9129A1750}" destId="{2D9349F3-84F4-4D05-BD30-63D9DF1A4AA0}" srcOrd="4" destOrd="0" parTransId="{97261C31-31B3-4481-8D26-EA974FA9ADBC}" sibTransId="{3B25FBAD-E67E-46E7-B654-402EA4688B4C}"/>
    <dgm:cxn modelId="{74BED0D4-433A-4274-9CD5-8E625453F5AE}" type="presOf" srcId="{7EF814AA-AEC9-43A8-BF2F-1CC9129A1750}" destId="{8C79EB45-CA49-4CDA-B9C0-3AFE23B1EDBC}" srcOrd="0" destOrd="0" presId="urn:microsoft.com/office/officeart/2005/8/layout/pyramid2"/>
    <dgm:cxn modelId="{8071CF3A-D7CC-4F9B-BB31-DC1A2EE1895C}" srcId="{7EF814AA-AEC9-43A8-BF2F-1CC9129A1750}" destId="{9DC785A3-9899-49DB-B48E-BB43713652DF}" srcOrd="7" destOrd="0" parTransId="{E10B0120-A43D-4AF5-B43B-0F39EAE02D5E}" sibTransId="{F353BF22-F72A-4A54-A3C1-EF8CFC55B364}"/>
    <dgm:cxn modelId="{0E563A1F-D8BB-4970-BA07-559DE867D37C}" type="presOf" srcId="{9DC785A3-9899-49DB-B48E-BB43713652DF}" destId="{9F718288-3D57-48AE-86F8-7A6E32D9DCAC}" srcOrd="0" destOrd="0" presId="urn:microsoft.com/office/officeart/2005/8/layout/pyramid2"/>
    <dgm:cxn modelId="{49C3D4CC-AB18-4893-91C2-355CA7D6E4BB}" srcId="{7EF814AA-AEC9-43A8-BF2F-1CC9129A1750}" destId="{2B6A9687-B1F3-4984-885F-E69657B06BCF}" srcOrd="0" destOrd="0" parTransId="{65CC435A-A6E9-4F78-A4F5-EB6B873CB6E5}" sibTransId="{E6A17B3F-7E47-4B35-BE3A-8667A4FD7355}"/>
    <dgm:cxn modelId="{28D40AA0-E4B0-497E-B0F7-6FC4A46F43D9}" srcId="{7EF814AA-AEC9-43A8-BF2F-1CC9129A1750}" destId="{6E219EBD-D5C2-465A-A33B-8FA617589BEE}" srcOrd="3" destOrd="0" parTransId="{76DF2DBC-0C37-42FC-AE85-BC0BA4F32C3F}" sibTransId="{D923FE9B-7D4A-4056-88CB-B2E3A6593F75}"/>
    <dgm:cxn modelId="{A056BE37-CD2D-4413-B85E-175F9DB81B07}" srcId="{7EF814AA-AEC9-43A8-BF2F-1CC9129A1750}" destId="{CAC132B2-726D-45BB-B578-26C10FA10CEA}" srcOrd="6" destOrd="0" parTransId="{54CB4A64-91C6-4006-86B6-AF1A82763833}" sibTransId="{DE2BF423-DB13-498A-B2B3-950D181C799D}"/>
    <dgm:cxn modelId="{20697F4D-0DA2-4CF5-9E8E-87DD1B3EC458}" type="presOf" srcId="{2F33B45E-9607-4958-A1A7-55BD3AFBB9CD}" destId="{96D82421-033B-45A1-8E9F-7BC47B32FA7D}" srcOrd="0" destOrd="0" presId="urn:microsoft.com/office/officeart/2005/8/layout/pyramid2"/>
    <dgm:cxn modelId="{E1F14566-12B6-4B4C-84DE-D6675E5C3B54}" srcId="{7EF814AA-AEC9-43A8-BF2F-1CC9129A1750}" destId="{E73B3521-261B-4DD3-8188-E15FF045F949}" srcOrd="5" destOrd="0" parTransId="{FBC26F19-9685-4A13-ACA8-7D07EB882D13}" sibTransId="{21677D90-68CF-479D-9134-56DE940142AB}"/>
    <dgm:cxn modelId="{A1AB6846-B2FF-4DB5-B8A6-4FA8281B4471}" srcId="{7EF814AA-AEC9-43A8-BF2F-1CC9129A1750}" destId="{2F33B45E-9607-4958-A1A7-55BD3AFBB9CD}" srcOrd="2" destOrd="0" parTransId="{5E854E00-0508-4831-B4C0-B64584B90401}" sibTransId="{4E7934AB-3695-4A16-9E12-44AC9003F006}"/>
    <dgm:cxn modelId="{AF494A00-63A3-4A30-B7CE-2273D6E63BFF}" type="presOf" srcId="{2B6A9687-B1F3-4984-885F-E69657B06BCF}" destId="{BEF4C362-AA19-4EEF-AA31-26F92B2AB17C}" srcOrd="0" destOrd="0" presId="urn:microsoft.com/office/officeart/2005/8/layout/pyramid2"/>
    <dgm:cxn modelId="{9221D6BD-0127-4FA8-A96D-E9707857A85A}" type="presParOf" srcId="{8C79EB45-CA49-4CDA-B9C0-3AFE23B1EDBC}" destId="{A2F987C7-BF6C-42DF-A07D-86A6E65CE5AA}" srcOrd="0" destOrd="0" presId="urn:microsoft.com/office/officeart/2005/8/layout/pyramid2"/>
    <dgm:cxn modelId="{DD5647B6-CF1A-44F7-9230-9DDD8FE75C82}" type="presParOf" srcId="{8C79EB45-CA49-4CDA-B9C0-3AFE23B1EDBC}" destId="{4A4D6103-2627-43D6-AB36-BE39C9392E32}" srcOrd="1" destOrd="0" presId="urn:microsoft.com/office/officeart/2005/8/layout/pyramid2"/>
    <dgm:cxn modelId="{FD4DCEE1-2AE6-45FD-942F-5254CDD4084B}" type="presParOf" srcId="{4A4D6103-2627-43D6-AB36-BE39C9392E32}" destId="{BEF4C362-AA19-4EEF-AA31-26F92B2AB17C}" srcOrd="0" destOrd="0" presId="urn:microsoft.com/office/officeart/2005/8/layout/pyramid2"/>
    <dgm:cxn modelId="{7E0C409A-9E20-4C0D-89B6-391810336935}" type="presParOf" srcId="{4A4D6103-2627-43D6-AB36-BE39C9392E32}" destId="{54B8A666-D8B8-47D3-81C6-95537FD5790B}" srcOrd="1" destOrd="0" presId="urn:microsoft.com/office/officeart/2005/8/layout/pyramid2"/>
    <dgm:cxn modelId="{871E96C3-BFCB-47DC-AA4E-7C5907B0F22F}" type="presParOf" srcId="{4A4D6103-2627-43D6-AB36-BE39C9392E32}" destId="{39678447-7712-46D8-89B3-5D824717A9B7}" srcOrd="2" destOrd="0" presId="urn:microsoft.com/office/officeart/2005/8/layout/pyramid2"/>
    <dgm:cxn modelId="{43E127AC-7B50-46C9-819D-25FFE817FD94}" type="presParOf" srcId="{4A4D6103-2627-43D6-AB36-BE39C9392E32}" destId="{C2CA3305-E015-4914-857E-93BD38C04482}" srcOrd="3" destOrd="0" presId="urn:microsoft.com/office/officeart/2005/8/layout/pyramid2"/>
    <dgm:cxn modelId="{E225D503-5E83-4562-8F87-86B131C40ABD}" type="presParOf" srcId="{4A4D6103-2627-43D6-AB36-BE39C9392E32}" destId="{96D82421-033B-45A1-8E9F-7BC47B32FA7D}" srcOrd="4" destOrd="0" presId="urn:microsoft.com/office/officeart/2005/8/layout/pyramid2"/>
    <dgm:cxn modelId="{38A0D3E0-8743-4E65-949D-8C52CDAEED87}" type="presParOf" srcId="{4A4D6103-2627-43D6-AB36-BE39C9392E32}" destId="{70E3AA6E-9D38-4444-B394-6C5FC56CDCD4}" srcOrd="5" destOrd="0" presId="urn:microsoft.com/office/officeart/2005/8/layout/pyramid2"/>
    <dgm:cxn modelId="{9A45E698-1C28-4388-B7CB-11FAABE9629C}" type="presParOf" srcId="{4A4D6103-2627-43D6-AB36-BE39C9392E32}" destId="{86B57480-5CA6-411B-9294-AFA599E524AC}" srcOrd="6" destOrd="0" presId="urn:microsoft.com/office/officeart/2005/8/layout/pyramid2"/>
    <dgm:cxn modelId="{6B410DFA-D3B7-447E-8950-8664AF744F0C}" type="presParOf" srcId="{4A4D6103-2627-43D6-AB36-BE39C9392E32}" destId="{55F6C3C5-A71B-40A8-9769-0E7101AC6DE7}" srcOrd="7" destOrd="0" presId="urn:microsoft.com/office/officeart/2005/8/layout/pyramid2"/>
    <dgm:cxn modelId="{631E60EB-13AE-4EA6-9DF3-8F5F5AAE3ECA}" type="presParOf" srcId="{4A4D6103-2627-43D6-AB36-BE39C9392E32}" destId="{8A241608-826B-478E-9B16-C5A7665FC0AE}" srcOrd="8" destOrd="0" presId="urn:microsoft.com/office/officeart/2005/8/layout/pyramid2"/>
    <dgm:cxn modelId="{319DF7B9-9826-469D-B148-7912DD5EB7B0}" type="presParOf" srcId="{4A4D6103-2627-43D6-AB36-BE39C9392E32}" destId="{38B404DB-95EE-44A0-BB21-96828A3E9BDE}" srcOrd="9" destOrd="0" presId="urn:microsoft.com/office/officeart/2005/8/layout/pyramid2"/>
    <dgm:cxn modelId="{6D3CBD72-1CB9-4974-B498-B3350482741A}" type="presParOf" srcId="{4A4D6103-2627-43D6-AB36-BE39C9392E32}" destId="{BE259466-A0F0-4013-9475-F74E0CBDF270}" srcOrd="10" destOrd="0" presId="urn:microsoft.com/office/officeart/2005/8/layout/pyramid2"/>
    <dgm:cxn modelId="{0336981F-C6ED-45F9-8F98-005C8BB17540}" type="presParOf" srcId="{4A4D6103-2627-43D6-AB36-BE39C9392E32}" destId="{F9AFD312-6CD1-4B86-B48F-CDFD50039259}" srcOrd="11" destOrd="0" presId="urn:microsoft.com/office/officeart/2005/8/layout/pyramid2"/>
    <dgm:cxn modelId="{503F4241-854A-4E55-B9FA-1F1AB2B3D119}" type="presParOf" srcId="{4A4D6103-2627-43D6-AB36-BE39C9392E32}" destId="{141440FF-200B-48B1-A120-455C869ED729}" srcOrd="12" destOrd="0" presId="urn:microsoft.com/office/officeart/2005/8/layout/pyramid2"/>
    <dgm:cxn modelId="{A30111C2-EEA3-46F0-98AA-04C66FCA0D20}" type="presParOf" srcId="{4A4D6103-2627-43D6-AB36-BE39C9392E32}" destId="{81FDE30A-7568-4400-B58A-FF7FCCF84C08}" srcOrd="13" destOrd="0" presId="urn:microsoft.com/office/officeart/2005/8/layout/pyramid2"/>
    <dgm:cxn modelId="{2B3141ED-7974-4E98-BB2F-3CA20B9C0FEB}" type="presParOf" srcId="{4A4D6103-2627-43D6-AB36-BE39C9392E32}" destId="{9F718288-3D57-48AE-86F8-7A6E32D9DCAC}" srcOrd="14" destOrd="0" presId="urn:microsoft.com/office/officeart/2005/8/layout/pyramid2"/>
    <dgm:cxn modelId="{FCDFB8E9-7B36-4F77-998B-1516D42651DB}" type="presParOf" srcId="{4A4D6103-2627-43D6-AB36-BE39C9392E32}" destId="{3B3A2345-078E-4A12-B043-3B6CAE2CC269}" srcOrd="15" destOrd="0" presId="urn:microsoft.com/office/officeart/2005/8/layout/pyramid2"/>
    <dgm:cxn modelId="{8E98F4DE-4A2E-429E-9315-685BEDB2607A}" type="presParOf" srcId="{4A4D6103-2627-43D6-AB36-BE39C9392E32}" destId="{BC136ED2-B048-421C-9433-0CA7E4883131}" srcOrd="16" destOrd="0" presId="urn:microsoft.com/office/officeart/2005/8/layout/pyramid2"/>
    <dgm:cxn modelId="{C0BCC1B8-C480-4F19-A5E5-C8604035707A}" type="presParOf" srcId="{4A4D6103-2627-43D6-AB36-BE39C9392E32}" destId="{BC23B470-B6E0-4DBC-8845-07F3481998F1}" srcOrd="1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47187-6046-4F61-965F-BCD9CE956734}">
      <dsp:nvSpPr>
        <dsp:cNvPr id="0" name=""/>
        <dsp:cNvSpPr/>
      </dsp:nvSpPr>
      <dsp:spPr>
        <a:xfrm rot="16200000">
          <a:off x="508000" y="-508000"/>
          <a:ext cx="2032000" cy="3048000"/>
        </a:xfrm>
        <a:prstGeom prst="round1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Structure</a:t>
          </a:r>
          <a:endParaRPr lang="en-US" sz="2800" kern="1200" dirty="0"/>
        </a:p>
      </dsp:txBody>
      <dsp:txXfrm rot="5400000">
        <a:off x="0" y="0"/>
        <a:ext cx="3048000" cy="1524000"/>
      </dsp:txXfrm>
    </dsp:sp>
    <dsp:sp modelId="{CC92F051-7901-472A-8A88-6566B65716D1}">
      <dsp:nvSpPr>
        <dsp:cNvPr id="0" name=""/>
        <dsp:cNvSpPr/>
      </dsp:nvSpPr>
      <dsp:spPr>
        <a:xfrm>
          <a:off x="3048000" y="0"/>
          <a:ext cx="3048000" cy="2032000"/>
        </a:xfrm>
        <a:prstGeom prst="round1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Decision-making</a:t>
          </a:r>
          <a:endParaRPr lang="en-US" sz="2800" kern="1200" dirty="0"/>
        </a:p>
      </dsp:txBody>
      <dsp:txXfrm>
        <a:off x="3048000" y="0"/>
        <a:ext cx="3048000" cy="1524000"/>
      </dsp:txXfrm>
    </dsp:sp>
    <dsp:sp modelId="{90876053-0C58-4D77-8A7A-70B1440F6A62}">
      <dsp:nvSpPr>
        <dsp:cNvPr id="0" name=""/>
        <dsp:cNvSpPr/>
      </dsp:nvSpPr>
      <dsp:spPr>
        <a:xfrm rot="10800000">
          <a:off x="0" y="2032000"/>
          <a:ext cx="3048000" cy="2032000"/>
        </a:xfrm>
        <a:prstGeom prst="round1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Communication and coordination</a:t>
          </a:r>
          <a:endParaRPr lang="en-US" sz="2800" kern="1200" dirty="0"/>
        </a:p>
      </dsp:txBody>
      <dsp:txXfrm rot="10800000">
        <a:off x="0" y="2539999"/>
        <a:ext cx="3048000" cy="1524000"/>
      </dsp:txXfrm>
    </dsp:sp>
    <dsp:sp modelId="{3FB5DD77-C8ED-463D-B598-7E5CC12BC938}">
      <dsp:nvSpPr>
        <dsp:cNvPr id="0" name=""/>
        <dsp:cNvSpPr/>
      </dsp:nvSpPr>
      <dsp:spPr>
        <a:xfrm rot="5400000">
          <a:off x="3556000" y="1523999"/>
          <a:ext cx="2032000" cy="3048000"/>
        </a:xfrm>
        <a:prstGeom prst="round1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Motivation</a:t>
          </a:r>
          <a:endParaRPr lang="en-US" sz="2800" kern="1200" dirty="0"/>
        </a:p>
      </dsp:txBody>
      <dsp:txXfrm rot="-5400000">
        <a:off x="3048000" y="2539999"/>
        <a:ext cx="3048000" cy="1524000"/>
      </dsp:txXfrm>
    </dsp:sp>
    <dsp:sp modelId="{7360D11F-4AF8-4A83-A14D-BC24B13221F1}">
      <dsp:nvSpPr>
        <dsp:cNvPr id="0" name=""/>
        <dsp:cNvSpPr/>
      </dsp:nvSpPr>
      <dsp:spPr>
        <a:xfrm>
          <a:off x="2133600" y="1523999"/>
          <a:ext cx="1828800" cy="1016000"/>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Team</a:t>
          </a:r>
          <a:endParaRPr lang="en-US" sz="2800" kern="1200" dirty="0"/>
        </a:p>
      </dsp:txBody>
      <dsp:txXfrm>
        <a:off x="2183197" y="1573596"/>
        <a:ext cx="1729606" cy="916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184FE-55AE-4AE4-8E89-F59CECC54AA4}">
      <dsp:nvSpPr>
        <dsp:cNvPr id="0" name=""/>
        <dsp:cNvSpPr/>
      </dsp:nvSpPr>
      <dsp:spPr>
        <a:xfrm>
          <a:off x="1259840" y="0"/>
          <a:ext cx="1463040" cy="812800"/>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Progress</a:t>
          </a:r>
          <a:endParaRPr lang="en-US" sz="2400" kern="1200" dirty="0"/>
        </a:p>
      </dsp:txBody>
      <dsp:txXfrm>
        <a:off x="1283646" y="23806"/>
        <a:ext cx="1415428" cy="765188"/>
      </dsp:txXfrm>
    </dsp:sp>
    <dsp:sp modelId="{2596AC5D-69EB-4A32-B863-B8B5E3EBA738}">
      <dsp:nvSpPr>
        <dsp:cNvPr id="0" name=""/>
        <dsp:cNvSpPr/>
      </dsp:nvSpPr>
      <dsp:spPr>
        <a:xfrm>
          <a:off x="3373120" y="0"/>
          <a:ext cx="1463040" cy="812800"/>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Activity</a:t>
          </a:r>
          <a:endParaRPr lang="en-US" sz="2400" kern="1200" dirty="0"/>
        </a:p>
      </dsp:txBody>
      <dsp:txXfrm>
        <a:off x="3396926" y="23806"/>
        <a:ext cx="1415428" cy="765188"/>
      </dsp:txXfrm>
    </dsp:sp>
    <dsp:sp modelId="{7C30819D-20E8-4BE1-AA01-A1F8049F6D9B}">
      <dsp:nvSpPr>
        <dsp:cNvPr id="0" name=""/>
        <dsp:cNvSpPr/>
      </dsp:nvSpPr>
      <dsp:spPr>
        <a:xfrm>
          <a:off x="2743200" y="3454400"/>
          <a:ext cx="609600" cy="609600"/>
        </a:xfrm>
        <a:prstGeom prst="triangle">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41BB36-0B03-4C09-998F-6A023E4D02AC}">
      <dsp:nvSpPr>
        <dsp:cNvPr id="0" name=""/>
        <dsp:cNvSpPr/>
      </dsp:nvSpPr>
      <dsp:spPr>
        <a:xfrm rot="21360000">
          <a:off x="1218641" y="3193179"/>
          <a:ext cx="3658717" cy="255842"/>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16FACD-24DC-492D-B7B1-C889E269C68B}">
      <dsp:nvSpPr>
        <dsp:cNvPr id="0" name=""/>
        <dsp:cNvSpPr/>
      </dsp:nvSpPr>
      <dsp:spPr>
        <a:xfrm rot="21360000">
          <a:off x="1220823" y="2553510"/>
          <a:ext cx="1459793" cy="68011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Communication</a:t>
          </a:r>
          <a:endParaRPr lang="en-US" sz="1400" kern="1200" dirty="0"/>
        </a:p>
      </dsp:txBody>
      <dsp:txXfrm>
        <a:off x="1254023" y="2586710"/>
        <a:ext cx="1393393" cy="613714"/>
      </dsp:txXfrm>
    </dsp:sp>
    <dsp:sp modelId="{402E35C5-45F5-48C5-8DEC-6E337A973A97}">
      <dsp:nvSpPr>
        <dsp:cNvPr id="0" name=""/>
        <dsp:cNvSpPr/>
      </dsp:nvSpPr>
      <dsp:spPr>
        <a:xfrm rot="21360000">
          <a:off x="1167991" y="1821990"/>
          <a:ext cx="1459793" cy="68011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Expertise</a:t>
          </a:r>
          <a:endParaRPr lang="en-US" sz="1400" kern="1200" dirty="0"/>
        </a:p>
      </dsp:txBody>
      <dsp:txXfrm>
        <a:off x="1201191" y="1855190"/>
        <a:ext cx="1393393" cy="613714"/>
      </dsp:txXfrm>
    </dsp:sp>
    <dsp:sp modelId="{E503280A-029F-4CE9-BB24-51FE355F1B23}">
      <dsp:nvSpPr>
        <dsp:cNvPr id="0" name=""/>
        <dsp:cNvSpPr/>
      </dsp:nvSpPr>
      <dsp:spPr>
        <a:xfrm rot="21360000">
          <a:off x="1115159" y="1106726"/>
          <a:ext cx="1459793" cy="68011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Motivation</a:t>
          </a:r>
          <a:endParaRPr lang="en-US" sz="1400" kern="1200" dirty="0"/>
        </a:p>
      </dsp:txBody>
      <dsp:txXfrm>
        <a:off x="1148359" y="1139926"/>
        <a:ext cx="1393393" cy="613714"/>
      </dsp:txXfrm>
    </dsp:sp>
    <dsp:sp modelId="{B6EEB37E-37EF-4B1A-BA8B-18758C1E09F5}">
      <dsp:nvSpPr>
        <dsp:cNvPr id="0" name=""/>
        <dsp:cNvSpPr/>
      </dsp:nvSpPr>
      <dsp:spPr>
        <a:xfrm rot="21360000">
          <a:off x="3313783" y="2407206"/>
          <a:ext cx="1459793" cy="68011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Too much/little communication</a:t>
          </a:r>
          <a:endParaRPr lang="en-US" sz="1400" kern="1200" dirty="0"/>
        </a:p>
      </dsp:txBody>
      <dsp:txXfrm>
        <a:off x="3346983" y="2440406"/>
        <a:ext cx="1393393" cy="613714"/>
      </dsp:txXfrm>
    </dsp:sp>
    <dsp:sp modelId="{CBF67B45-DE47-4A8A-BEE1-F31E2A05EE12}">
      <dsp:nvSpPr>
        <dsp:cNvPr id="0" name=""/>
        <dsp:cNvSpPr/>
      </dsp:nvSpPr>
      <dsp:spPr>
        <a:xfrm rot="21360000">
          <a:off x="3260951" y="1675686"/>
          <a:ext cx="1459793" cy="68011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“It’s all about me”</a:t>
          </a:r>
          <a:endParaRPr lang="en-US" sz="1400" kern="1200" dirty="0"/>
        </a:p>
      </dsp:txBody>
      <dsp:txXfrm>
        <a:off x="3294151" y="1708886"/>
        <a:ext cx="1393393" cy="6137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987C7-BF6C-42DF-A07D-86A6E65CE5AA}">
      <dsp:nvSpPr>
        <dsp:cNvPr id="0" name=""/>
        <dsp:cNvSpPr/>
      </dsp:nvSpPr>
      <dsp:spPr>
        <a:xfrm>
          <a:off x="225843" y="0"/>
          <a:ext cx="4495800" cy="4495800"/>
        </a:xfrm>
        <a:prstGeom prst="triangl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F4C362-AA19-4EEF-AA31-26F92B2AB17C}">
      <dsp:nvSpPr>
        <dsp:cNvPr id="0" name=""/>
        <dsp:cNvSpPr/>
      </dsp:nvSpPr>
      <dsp:spPr>
        <a:xfrm>
          <a:off x="2171245" y="451200"/>
          <a:ext cx="4759296" cy="390348"/>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Chief: all key decisions</a:t>
          </a:r>
          <a:endParaRPr lang="en-US" sz="1600" kern="1200" dirty="0"/>
        </a:p>
      </dsp:txBody>
      <dsp:txXfrm>
        <a:off x="2190300" y="470255"/>
        <a:ext cx="4721186" cy="352238"/>
      </dsp:txXfrm>
    </dsp:sp>
    <dsp:sp modelId="{39678447-7712-46D8-89B3-5D824717A9B7}">
      <dsp:nvSpPr>
        <dsp:cNvPr id="0" name=""/>
        <dsp:cNvSpPr/>
      </dsp:nvSpPr>
      <dsp:spPr>
        <a:xfrm>
          <a:off x="2171245" y="850467"/>
          <a:ext cx="4759296" cy="390348"/>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Copilot: chief’s assistant</a:t>
          </a:r>
          <a:endParaRPr lang="en-US" sz="1600" kern="1200" dirty="0"/>
        </a:p>
      </dsp:txBody>
      <dsp:txXfrm>
        <a:off x="2190300" y="869522"/>
        <a:ext cx="4721186" cy="352238"/>
      </dsp:txXfrm>
    </dsp:sp>
    <dsp:sp modelId="{96D82421-033B-45A1-8E9F-7BC47B32FA7D}">
      <dsp:nvSpPr>
        <dsp:cNvPr id="0" name=""/>
        <dsp:cNvSpPr/>
      </dsp:nvSpPr>
      <dsp:spPr>
        <a:xfrm>
          <a:off x="2171245" y="1249733"/>
          <a:ext cx="4759296" cy="390348"/>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Administrator: manages people, hardware, resources</a:t>
          </a:r>
          <a:endParaRPr lang="en-US" sz="1200" kern="1200" dirty="0"/>
        </a:p>
      </dsp:txBody>
      <dsp:txXfrm>
        <a:off x="2190300" y="1268788"/>
        <a:ext cx="4721186" cy="352238"/>
      </dsp:txXfrm>
    </dsp:sp>
    <dsp:sp modelId="{86B57480-5CA6-411B-9294-AFA599E524AC}">
      <dsp:nvSpPr>
        <dsp:cNvPr id="0" name=""/>
        <dsp:cNvSpPr/>
      </dsp:nvSpPr>
      <dsp:spPr>
        <a:xfrm>
          <a:off x="2171245" y="1649000"/>
          <a:ext cx="4759296" cy="390348"/>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1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Editor: edits chief’s documentation</a:t>
          </a:r>
          <a:endParaRPr lang="en-US" sz="1200" kern="1200" dirty="0"/>
        </a:p>
      </dsp:txBody>
      <dsp:txXfrm>
        <a:off x="2190300" y="1668055"/>
        <a:ext cx="4721186" cy="352238"/>
      </dsp:txXfrm>
    </dsp:sp>
    <dsp:sp modelId="{8A241608-826B-478E-9B16-C5A7665FC0AE}">
      <dsp:nvSpPr>
        <dsp:cNvPr id="0" name=""/>
        <dsp:cNvSpPr/>
      </dsp:nvSpPr>
      <dsp:spPr>
        <a:xfrm>
          <a:off x="2171245" y="2048266"/>
          <a:ext cx="4759296" cy="390348"/>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Secretaries (2): for administrator and for editor</a:t>
          </a:r>
        </a:p>
      </dsp:txBody>
      <dsp:txXfrm>
        <a:off x="2190300" y="2067321"/>
        <a:ext cx="4721186" cy="352238"/>
      </dsp:txXfrm>
    </dsp:sp>
    <dsp:sp modelId="{BE259466-A0F0-4013-9475-F74E0CBDF270}">
      <dsp:nvSpPr>
        <dsp:cNvPr id="0" name=""/>
        <dsp:cNvSpPr/>
      </dsp:nvSpPr>
      <dsp:spPr>
        <a:xfrm>
          <a:off x="2171245" y="2447533"/>
          <a:ext cx="4759296" cy="390348"/>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Program clerk: keeps all project records</a:t>
          </a:r>
          <a:endParaRPr lang="en-US" sz="1200" kern="1200" dirty="0"/>
        </a:p>
      </dsp:txBody>
      <dsp:txXfrm>
        <a:off x="2190300" y="2466588"/>
        <a:ext cx="4721186" cy="352238"/>
      </dsp:txXfrm>
    </dsp:sp>
    <dsp:sp modelId="{141440FF-200B-48B1-A120-455C869ED729}">
      <dsp:nvSpPr>
        <dsp:cNvPr id="0" name=""/>
        <dsp:cNvSpPr/>
      </dsp:nvSpPr>
      <dsp:spPr>
        <a:xfrm>
          <a:off x="2171245" y="2846799"/>
          <a:ext cx="4759296" cy="390348"/>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Toolsmith</a:t>
          </a:r>
          <a:r>
            <a:rPr lang="en-US" sz="1200" kern="1200" dirty="0" smtClean="0"/>
            <a:t>: builds programming tools for chief</a:t>
          </a:r>
          <a:endParaRPr lang="en-US" sz="1200" kern="1200" dirty="0"/>
        </a:p>
      </dsp:txBody>
      <dsp:txXfrm>
        <a:off x="2190300" y="2865854"/>
        <a:ext cx="4721186" cy="352238"/>
      </dsp:txXfrm>
    </dsp:sp>
    <dsp:sp modelId="{9F718288-3D57-48AE-86F8-7A6E32D9DCAC}">
      <dsp:nvSpPr>
        <dsp:cNvPr id="0" name=""/>
        <dsp:cNvSpPr/>
      </dsp:nvSpPr>
      <dsp:spPr>
        <a:xfrm>
          <a:off x="2171245" y="3246066"/>
          <a:ext cx="4759296" cy="390348"/>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3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Tester: develops and runs unit and system tests</a:t>
          </a:r>
          <a:endParaRPr lang="en-US" sz="1200" kern="1200" dirty="0"/>
        </a:p>
      </dsp:txBody>
      <dsp:txXfrm>
        <a:off x="2190300" y="3265121"/>
        <a:ext cx="4721186" cy="352238"/>
      </dsp:txXfrm>
    </dsp:sp>
    <dsp:sp modelId="{BC136ED2-B048-421C-9433-0CA7E4883131}">
      <dsp:nvSpPr>
        <dsp:cNvPr id="0" name=""/>
        <dsp:cNvSpPr/>
      </dsp:nvSpPr>
      <dsp:spPr>
        <a:xfrm>
          <a:off x="2171245" y="3645332"/>
          <a:ext cx="4759296" cy="390348"/>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Language lawyer: programming language expert, advises chief</a:t>
          </a:r>
          <a:endParaRPr lang="en-US" sz="1200" kern="1200" dirty="0"/>
        </a:p>
      </dsp:txBody>
      <dsp:txXfrm>
        <a:off x="2190300" y="3664387"/>
        <a:ext cx="4721186" cy="35223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F2D688DA-F7D1-4AD9-B35A-0A2CD29BEF51}" type="datetimeFigureOut">
              <a:rPr lang="en-US" smtClean="0"/>
              <a:pPr/>
              <a:t>4/4/2012</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BCAC0E30-FE5D-4E44-BCC0-8F57B2E759CD}" type="slidenum">
              <a:rPr lang="en-US" smtClean="0"/>
              <a:pPr/>
              <a:t>‹#›</a:t>
            </a:fld>
            <a:endParaRPr lang="en-US"/>
          </a:p>
        </p:txBody>
      </p:sp>
    </p:spTree>
    <p:extLst>
      <p:ext uri="{BB962C8B-B14F-4D97-AF65-F5344CB8AC3E}">
        <p14:creationId xmlns:p14="http://schemas.microsoft.com/office/powerpoint/2010/main" val="1977506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eaLnBrk="0" hangingPunct="0">
              <a:spcBef>
                <a:spcPct val="0"/>
              </a:spcBef>
              <a:defRPr sz="1200">
                <a:latin typeface="Times" pitchFamily="1" charset="0"/>
              </a:defRPr>
            </a:lvl1pPr>
          </a:lstStyle>
          <a:p>
            <a:pPr>
              <a:defRPr/>
            </a:pPr>
            <a:endParaRPr lang="en-US"/>
          </a:p>
        </p:txBody>
      </p:sp>
      <p:sp>
        <p:nvSpPr>
          <p:cNvPr id="52227" name="Rectangle 3"/>
          <p:cNvSpPr>
            <a:spLocks noGrp="1" noChangeArrowheads="1"/>
          </p:cNvSpPr>
          <p:nvPr>
            <p:ph type="dt" idx="1"/>
          </p:nvPr>
        </p:nvSpPr>
        <p:spPr bwMode="auto">
          <a:xfrm>
            <a:off x="3963744"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eaLnBrk="0" hangingPunct="0">
              <a:spcBef>
                <a:spcPct val="0"/>
              </a:spcBef>
              <a:defRPr sz="1200">
                <a:latin typeface="Times" pitchFamily="1"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eaLnBrk="0" hangingPunct="0">
              <a:spcBef>
                <a:spcPct val="0"/>
              </a:spcBef>
              <a:defRPr sz="1200">
                <a:latin typeface="Times" pitchFamily="1" charset="0"/>
              </a:defRPr>
            </a:lvl1pPr>
          </a:lstStyle>
          <a:p>
            <a:pPr>
              <a:defRPr/>
            </a:pPr>
            <a:endParaRPr lang="en-US"/>
          </a:p>
        </p:txBody>
      </p:sp>
      <p:sp>
        <p:nvSpPr>
          <p:cNvPr id="52231" name="Rectangle 7"/>
          <p:cNvSpPr>
            <a:spLocks noGrp="1" noChangeArrowheads="1"/>
          </p:cNvSpPr>
          <p:nvPr>
            <p:ph type="sldNum" sz="quarter" idx="5"/>
          </p:nvPr>
        </p:nvSpPr>
        <p:spPr bwMode="auto">
          <a:xfrm>
            <a:off x="3963744"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eaLnBrk="0" hangingPunct="0">
              <a:spcBef>
                <a:spcPct val="0"/>
              </a:spcBef>
              <a:defRPr sz="1200">
                <a:latin typeface="Times" pitchFamily="1" charset="0"/>
              </a:defRPr>
            </a:lvl1pPr>
          </a:lstStyle>
          <a:p>
            <a:pPr>
              <a:defRPr/>
            </a:pPr>
            <a:fld id="{39875255-8E73-4D19-AD83-DC4E54DE3B5E}" type="slidenum">
              <a:rPr lang="en-US"/>
              <a:pPr>
                <a:defRPr/>
              </a:pPr>
              <a:t>‹#›</a:t>
            </a:fld>
            <a:endParaRPr lang="en-US"/>
          </a:p>
        </p:txBody>
      </p:sp>
    </p:spTree>
    <p:extLst>
      <p:ext uri="{BB962C8B-B14F-4D97-AF65-F5344CB8AC3E}">
        <p14:creationId xmlns:p14="http://schemas.microsoft.com/office/powerpoint/2010/main" val="3158886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BDCA80-2AB1-4C69-A021-C693D413C3AF}" type="slidenum">
              <a:rPr lang="en-US" smtClean="0"/>
              <a:t>2</a:t>
            </a:fld>
            <a:endParaRPr lang="en-US"/>
          </a:p>
        </p:txBody>
      </p:sp>
    </p:spTree>
    <p:extLst>
      <p:ext uri="{BB962C8B-B14F-4D97-AF65-F5344CB8AC3E}">
        <p14:creationId xmlns:p14="http://schemas.microsoft.com/office/powerpoint/2010/main" val="194526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762000" y="1295400"/>
            <a:ext cx="7543800" cy="0"/>
          </a:xfrm>
          <a:prstGeom prst="line">
            <a:avLst/>
          </a:prstGeom>
          <a:noFill/>
          <a:ln w="38100">
            <a:solidFill>
              <a:srgbClr val="800080"/>
            </a:solidFill>
            <a:round/>
            <a:headEnd/>
            <a:tailEnd/>
          </a:ln>
          <a:effectLst/>
        </p:spPr>
        <p:txBody>
          <a:bodyPr/>
          <a:lstStyle/>
          <a:p>
            <a:pPr>
              <a:defRPr/>
            </a:pPr>
            <a:endParaRPr lang="en-US"/>
          </a:p>
        </p:txBody>
      </p:sp>
      <p:sp>
        <p:nvSpPr>
          <p:cNvPr id="5" name="Line 8"/>
          <p:cNvSpPr>
            <a:spLocks noChangeShapeType="1"/>
          </p:cNvSpPr>
          <p:nvPr/>
        </p:nvSpPr>
        <p:spPr bwMode="auto">
          <a:xfrm>
            <a:off x="762000" y="5791200"/>
            <a:ext cx="7543800" cy="0"/>
          </a:xfrm>
          <a:prstGeom prst="line">
            <a:avLst/>
          </a:prstGeom>
          <a:noFill/>
          <a:ln w="38100">
            <a:solidFill>
              <a:srgbClr val="800080"/>
            </a:solidFill>
            <a:round/>
            <a:headEnd/>
            <a:tailEnd/>
          </a:ln>
          <a:effectLst/>
        </p:spPr>
        <p:txBody>
          <a:bodyPr/>
          <a:lstStyle/>
          <a:p>
            <a:pPr>
              <a:defRPr/>
            </a:pPr>
            <a:endParaRPr lang="en-US"/>
          </a:p>
        </p:txBody>
      </p:sp>
      <p:sp>
        <p:nvSpPr>
          <p:cNvPr id="7065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rgbClr val="800080"/>
                </a:solidFill>
              </a:defRPr>
            </a:lvl1pPr>
          </a:lstStyle>
          <a:p>
            <a:r>
              <a:rPr lang="en-US"/>
              <a:t>Click to edit Master subtitle style</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pPr>
              <a:defRPr/>
            </a:pPr>
            <a:r>
              <a:rPr lang="en-US" smtClean="0"/>
              <a:t>CSE403 Sp12</a:t>
            </a:r>
            <a:endParaRPr lang="en-US"/>
          </a:p>
        </p:txBody>
      </p:sp>
      <p:sp>
        <p:nvSpPr>
          <p:cNvPr id="11" name="Slide Number Placeholder 10"/>
          <p:cNvSpPr>
            <a:spLocks noGrp="1"/>
          </p:cNvSpPr>
          <p:nvPr>
            <p:ph type="sldNum" sz="quarter" idx="11"/>
          </p:nvPr>
        </p:nvSpPr>
        <p:spPr/>
        <p:txBody>
          <a:bodyPr/>
          <a:lstStyle/>
          <a:p>
            <a:pPr>
              <a:defRPr/>
            </a:pPr>
            <a:fld id="{27A9A2CF-3181-487B-9AD4-744EA61661BF}" type="slidenum">
              <a:rPr lang="en-US" smtClean="0"/>
              <a:pPr>
                <a:defRPr/>
              </a:pPr>
              <a:t>‹#›</a:t>
            </a:fld>
            <a:endParaRPr lang="en-US" dirty="0"/>
          </a:p>
        </p:txBody>
      </p:sp>
      <p:sp>
        <p:nvSpPr>
          <p:cNvPr id="12" name="Footer Placeholder 11"/>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955DCD-DD53-4D27-9759-E8ED78E7B0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BDFF4E-8388-456E-B82C-8E57F90A028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28D94-0481-4444-BA16-CFAE62D37DF3}" type="slidenum">
              <a:rPr lang="en-US"/>
              <a:pPr>
                <a:defRPr/>
              </a:pPr>
              <a:t>‹#›</a:t>
            </a:fld>
            <a:endParaRPr lang="en-US"/>
          </a:p>
        </p:txBody>
      </p:sp>
    </p:spTree>
    <p:extLst>
      <p:ext uri="{BB962C8B-B14F-4D97-AF65-F5344CB8AC3E}">
        <p14:creationId xmlns:p14="http://schemas.microsoft.com/office/powerpoint/2010/main" val="2942029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6"/>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sz="180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sz="180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sz="180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en-US" smtClean="0"/>
              <a:t>Notkin ● CRA Mentoring 2012</a:t>
            </a:r>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495EA0B-1783-492E-873E-F82651094ECA}" type="slidenum">
              <a:rPr lang="en-US" smtClean="0">
                <a:solidFill>
                  <a:srgbClr val="EBDDC3"/>
                </a:solidFill>
              </a:rPr>
              <a:pPr/>
              <a:t>‹#›</a:t>
            </a:fld>
            <a:endParaRPr lang="en-US" dirty="0">
              <a:solidFill>
                <a:srgbClr val="EBDDC3"/>
              </a:solidFill>
            </a:endParaRPr>
          </a:p>
        </p:txBody>
      </p:sp>
    </p:spTree>
    <p:extLst>
      <p:ext uri="{BB962C8B-B14F-4D97-AF65-F5344CB8AC3E}">
        <p14:creationId xmlns:p14="http://schemas.microsoft.com/office/powerpoint/2010/main" val="186423235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solidFill>
                  <a:srgbClr val="775F55"/>
                </a:solidFill>
              </a:rPr>
              <a:t>Notkin ● CRA Mentoring 2012</a:t>
            </a:r>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dirty="0">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495EA0B-1783-492E-873E-F82651094ECA}"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99335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sz="180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sz="180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solidFill>
                  <a:srgbClr val="775F55"/>
                </a:solidFill>
              </a:rPr>
              <a:t>Notkin ● CRA Mentoring 2012</a:t>
            </a:r>
            <a:endParaRPr lang="en-US" dirty="0">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495EA0B-1783-492E-873E-F82651094ECA}"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solidFill>
                <a:srgbClr val="775F55"/>
              </a:solidFill>
            </a:endParaRPr>
          </a:p>
        </p:txBody>
      </p:sp>
    </p:spTree>
    <p:extLst>
      <p:ext uri="{BB962C8B-B14F-4D97-AF65-F5344CB8AC3E}">
        <p14:creationId xmlns:p14="http://schemas.microsoft.com/office/powerpoint/2010/main" val="14588365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r>
              <a:rPr lang="en-US" smtClean="0">
                <a:solidFill>
                  <a:srgbClr val="775F55"/>
                </a:solidFill>
              </a:rPr>
              <a:t>Notkin ● CRA Mentoring 2012</a:t>
            </a:r>
            <a:endParaRPr lang="en-US" dirty="0">
              <a:solidFill>
                <a:srgbClr val="775F55"/>
              </a:solidFill>
            </a:endParaRPr>
          </a:p>
        </p:txBody>
      </p:sp>
      <p:sp>
        <p:nvSpPr>
          <p:cNvPr id="10" name="Slide Number Placeholder 9"/>
          <p:cNvSpPr>
            <a:spLocks noGrp="1"/>
          </p:cNvSpPr>
          <p:nvPr>
            <p:ph type="sldNum" sz="quarter" idx="16"/>
          </p:nvPr>
        </p:nvSpPr>
        <p:spPr/>
        <p:txBody>
          <a:bodyPr rtlCol="0"/>
          <a:lstStyle/>
          <a:p>
            <a:fld id="{0495EA0B-1783-492E-873E-F82651094ECA}"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775F55"/>
              </a:solidFill>
            </a:endParaRPr>
          </a:p>
        </p:txBody>
      </p:sp>
    </p:spTree>
    <p:extLst>
      <p:ext uri="{BB962C8B-B14F-4D97-AF65-F5344CB8AC3E}">
        <p14:creationId xmlns:p14="http://schemas.microsoft.com/office/powerpoint/2010/main" val="927468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r>
              <a:rPr lang="en-US" smtClean="0">
                <a:solidFill>
                  <a:srgbClr val="775F55"/>
                </a:solidFill>
              </a:rPr>
              <a:t>Notkin ● CRA Mentoring 2012</a:t>
            </a:r>
            <a:endParaRPr lang="en-US" dirty="0">
              <a:solidFill>
                <a:srgbClr val="775F55"/>
              </a:solidFill>
            </a:endParaRPr>
          </a:p>
        </p:txBody>
      </p:sp>
      <p:sp>
        <p:nvSpPr>
          <p:cNvPr id="12" name="Slide Number Placeholder 11"/>
          <p:cNvSpPr>
            <a:spLocks noGrp="1"/>
          </p:cNvSpPr>
          <p:nvPr>
            <p:ph type="sldNum" sz="quarter" idx="16"/>
          </p:nvPr>
        </p:nvSpPr>
        <p:spPr/>
        <p:txBody>
          <a:bodyPr rtlCol="0"/>
          <a:lstStyle/>
          <a:p>
            <a:fld id="{0495EA0B-1783-492E-873E-F82651094ECA}"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11528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solidFill>
                  <a:srgbClr val="775F55"/>
                </a:solidFill>
              </a:rPr>
              <a:t>Notkin ● CRA Mentoring 2012</a:t>
            </a:r>
            <a:endParaRPr lang="en-US" dirty="0">
              <a:solidFill>
                <a:srgbClr val="775F55"/>
              </a:solidFill>
            </a:endParaRPr>
          </a:p>
        </p:txBody>
      </p:sp>
      <p:sp>
        <p:nvSpPr>
          <p:cNvPr id="4" name="Footer Placeholder 3"/>
          <p:cNvSpPr>
            <a:spLocks noGrp="1"/>
          </p:cNvSpPr>
          <p:nvPr>
            <p:ph type="ftr" sz="quarter" idx="11"/>
          </p:nvPr>
        </p:nvSpPr>
        <p:spPr/>
        <p:txBody>
          <a:bodyPr/>
          <a:lstStyle/>
          <a:p>
            <a:endParaRPr lang="en-US" dirty="0">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495EA0B-1783-492E-873E-F82651094ECA}" type="slidenum">
              <a:rPr lang="en-US" smtClean="0"/>
              <a:pPr/>
              <a:t>‹#›</a:t>
            </a:fld>
            <a:endParaRPr lang="en-US" dirty="0"/>
          </a:p>
        </p:txBody>
      </p:sp>
    </p:spTree>
    <p:extLst>
      <p:ext uri="{BB962C8B-B14F-4D97-AF65-F5344CB8AC3E}">
        <p14:creationId xmlns:p14="http://schemas.microsoft.com/office/powerpoint/2010/main" val="2242491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775F55"/>
                </a:solidFill>
              </a:rPr>
              <a:t>Notkin ● CRA Mentoring 2012</a:t>
            </a:r>
            <a:endParaRPr lang="en-US" dirty="0">
              <a:solidFill>
                <a:srgbClr val="775F55"/>
              </a:solidFill>
            </a:endParaRPr>
          </a:p>
        </p:txBody>
      </p:sp>
      <p:sp>
        <p:nvSpPr>
          <p:cNvPr id="3" name="Footer Placeholder 2"/>
          <p:cNvSpPr>
            <a:spLocks noGrp="1"/>
          </p:cNvSpPr>
          <p:nvPr>
            <p:ph type="ftr" sz="quarter" idx="11"/>
          </p:nvPr>
        </p:nvSpPr>
        <p:spPr/>
        <p:txBody>
          <a:bodyPr/>
          <a:lstStyle/>
          <a:p>
            <a:endParaRPr lang="en-US" dirty="0">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495EA0B-1783-492E-873E-F82651094ECA}" type="slidenum">
              <a:rPr lang="en-US" smtClean="0">
                <a:solidFill>
                  <a:srgbClr val="775F55"/>
                </a:solidFill>
              </a:rPr>
              <a:pPr/>
              <a:t>‹#›</a:t>
            </a:fld>
            <a:endParaRPr lang="en-US" dirty="0">
              <a:solidFill>
                <a:srgbClr val="775F55"/>
              </a:solidFill>
            </a:endParaRPr>
          </a:p>
        </p:txBody>
      </p:sp>
    </p:spTree>
    <p:extLst>
      <p:ext uri="{BB962C8B-B14F-4D97-AF65-F5344CB8AC3E}">
        <p14:creationId xmlns:p14="http://schemas.microsoft.com/office/powerpoint/2010/main" val="223549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51FA2C-3B3E-4FA6-BAFA-85683040B98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solidFill>
                  <a:srgbClr val="775F55"/>
                </a:solidFill>
              </a:rPr>
              <a:t>Notkin ● CRA Mentoring 2012</a:t>
            </a:r>
            <a:endParaRPr lang="en-US" dirty="0">
              <a:solidFill>
                <a:srgbClr val="775F55"/>
              </a:solidFill>
            </a:endParaRPr>
          </a:p>
        </p:txBody>
      </p:sp>
      <p:sp>
        <p:nvSpPr>
          <p:cNvPr id="6" name="Footer Placeholder 5"/>
          <p:cNvSpPr>
            <a:spLocks noGrp="1"/>
          </p:cNvSpPr>
          <p:nvPr>
            <p:ph type="ftr" sz="quarter" idx="11"/>
          </p:nvPr>
        </p:nvSpPr>
        <p:spPr/>
        <p:txBody>
          <a:bodyPr/>
          <a:lstStyle/>
          <a:p>
            <a:endParaRPr lang="en-US" dirty="0">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495EA0B-1783-492E-873E-F82651094ECA}"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14284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sz="180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sz="180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sz="1800">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r>
              <a:rPr lang="en-US" smtClean="0">
                <a:solidFill>
                  <a:srgbClr val="775F55"/>
                </a:solidFill>
              </a:rPr>
              <a:t>Notkin ● CRA Mentoring 2012</a:t>
            </a:r>
            <a:endParaRPr lang="en-US" dirty="0">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495EA0B-1783-492E-873E-F82651094ECA}"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92102677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srgbClr val="775F55"/>
                </a:solidFill>
              </a:rPr>
              <a:t>Notkin ● CRA Mentoring 2012</a:t>
            </a:r>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dirty="0">
              <a:solidFill>
                <a:srgbClr val="775F55"/>
              </a:solidFill>
            </a:endParaRPr>
          </a:p>
        </p:txBody>
      </p:sp>
      <p:sp>
        <p:nvSpPr>
          <p:cNvPr id="6" name="Slide Number Placeholder 5"/>
          <p:cNvSpPr>
            <a:spLocks noGrp="1"/>
          </p:cNvSpPr>
          <p:nvPr>
            <p:ph type="sldNum" sz="quarter" idx="12"/>
          </p:nvPr>
        </p:nvSpPr>
        <p:spPr/>
        <p:txBody>
          <a:bodyPr/>
          <a:lstStyle/>
          <a:p>
            <a:fld id="{0495EA0B-1783-492E-873E-F82651094ECA}" type="slidenum">
              <a:rPr lang="en-US" smtClean="0"/>
              <a:pPr/>
              <a:t>‹#›</a:t>
            </a:fld>
            <a:endParaRPr lang="en-US" dirty="0"/>
          </a:p>
        </p:txBody>
      </p:sp>
    </p:spTree>
    <p:extLst>
      <p:ext uri="{BB962C8B-B14F-4D97-AF65-F5344CB8AC3E}">
        <p14:creationId xmlns:p14="http://schemas.microsoft.com/office/powerpoint/2010/main" val="669238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r>
              <a:rPr lang="en-US" smtClean="0">
                <a:solidFill>
                  <a:srgbClr val="775F55"/>
                </a:solidFill>
              </a:rPr>
              <a:t>Notkin ● CRA Mentoring 2012</a:t>
            </a:r>
            <a:endParaRPr lang="en-US" dirty="0">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dirty="0">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0495EA0B-1783-492E-873E-F82651094ECA}" type="slidenum">
              <a:rPr lang="en-US" smtClean="0"/>
              <a:pPr/>
              <a:t>‹#›</a:t>
            </a:fld>
            <a:endParaRPr lang="en-US" dirty="0"/>
          </a:p>
        </p:txBody>
      </p:sp>
    </p:spTree>
    <p:extLst>
      <p:ext uri="{BB962C8B-B14F-4D97-AF65-F5344CB8AC3E}">
        <p14:creationId xmlns:p14="http://schemas.microsoft.com/office/powerpoint/2010/main" val="144886901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687209-3C7B-48C7-A0A0-09EFA8C63A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593D72-9E2E-4A7D-BE67-19327E6AD9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614727-0A28-4CC5-9A36-E56E237283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7A4F5D-B194-4D02-97B9-FEAAE1970A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1A1E8F-9E64-4F57-9C28-9B348329C9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256C8F-A7E5-44F2-AD5A-C53FC41064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BB87CC-CFCD-4586-8CBB-65EEB10385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800080"/>
                </a:solidFill>
                <a:latin typeface="Times New Roman" pitchFamily="18" charset="0"/>
              </a:defRPr>
            </a:lvl1pPr>
          </a:lstStyle>
          <a:p>
            <a:pPr>
              <a:defRPr/>
            </a:pPr>
            <a:r>
              <a:rPr lang="en-US" smtClean="0"/>
              <a:t>CSE403 Sp12</a:t>
            </a:r>
            <a:endParaRPr lang="en-US"/>
          </a:p>
        </p:txBody>
      </p:sp>
      <p:sp>
        <p:nvSpPr>
          <p:cNvPr id="69637" name="Rectangle 5"/>
          <p:cNvSpPr>
            <a:spLocks noGrp="1" noChangeArrowheads="1"/>
          </p:cNvSpPr>
          <p:nvPr>
            <p:ph type="ftr" sz="quarter" idx="3"/>
          </p:nvPr>
        </p:nvSpPr>
        <p:spPr bwMode="auto">
          <a:xfrm>
            <a:off x="2895600" y="6400800"/>
            <a:ext cx="3429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800080"/>
                </a:solidFill>
                <a:latin typeface="Times New Roman" pitchFamily="18" charset="0"/>
              </a:defRPr>
            </a:lvl1pPr>
          </a:lstStyle>
          <a:p>
            <a:pPr>
              <a:defRPr/>
            </a:pPr>
            <a:endParaRPr lang="en-US" dirty="0"/>
          </a:p>
        </p:txBody>
      </p:sp>
      <p:sp>
        <p:nvSpPr>
          <p:cNvPr id="69638"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800080"/>
                </a:solidFill>
                <a:latin typeface="Times New Roman" pitchFamily="18" charset="0"/>
              </a:defRPr>
            </a:lvl1pPr>
          </a:lstStyle>
          <a:p>
            <a:pPr>
              <a:defRPr/>
            </a:pPr>
            <a:fld id="{27A9A2CF-3181-487B-9AD4-744EA61661BF}" type="slidenum">
              <a:rPr lang="en-US"/>
              <a:pPr>
                <a:defRPr/>
              </a:pPr>
              <a:t>‹#›</a:t>
            </a:fld>
            <a:endParaRPr lang="en-US" dirty="0"/>
          </a:p>
        </p:txBody>
      </p:sp>
      <p:sp>
        <p:nvSpPr>
          <p:cNvPr id="69639" name="Line 7"/>
          <p:cNvSpPr>
            <a:spLocks noChangeShapeType="1"/>
          </p:cNvSpPr>
          <p:nvPr/>
        </p:nvSpPr>
        <p:spPr bwMode="auto">
          <a:xfrm>
            <a:off x="762000" y="1295400"/>
            <a:ext cx="7543800" cy="0"/>
          </a:xfrm>
          <a:prstGeom prst="line">
            <a:avLst/>
          </a:prstGeom>
          <a:noFill/>
          <a:ln w="38100">
            <a:solidFill>
              <a:srgbClr val="80008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hf hdr="0" ftr="0"/>
  <p:txStyles>
    <p:titleStyle>
      <a:lvl1pPr algn="l" rtl="0" eaLnBrk="0" fontAlgn="base" hangingPunct="0">
        <a:spcBef>
          <a:spcPct val="0"/>
        </a:spcBef>
        <a:spcAft>
          <a:spcPct val="0"/>
        </a:spcAft>
        <a:defRPr sz="3600">
          <a:solidFill>
            <a:srgbClr val="800080"/>
          </a:solidFill>
          <a:latin typeface="+mj-lt"/>
          <a:ea typeface="+mj-ea"/>
          <a:cs typeface="+mj-cs"/>
        </a:defRPr>
      </a:lvl1pPr>
      <a:lvl2pPr algn="l" rtl="0" eaLnBrk="0" fontAlgn="base" hangingPunct="0">
        <a:spcBef>
          <a:spcPct val="0"/>
        </a:spcBef>
        <a:spcAft>
          <a:spcPct val="0"/>
        </a:spcAft>
        <a:defRPr sz="3600">
          <a:solidFill>
            <a:srgbClr val="800080"/>
          </a:solidFill>
          <a:latin typeface="Arial" charset="0"/>
        </a:defRPr>
      </a:lvl2pPr>
      <a:lvl3pPr algn="l" rtl="0" eaLnBrk="0" fontAlgn="base" hangingPunct="0">
        <a:spcBef>
          <a:spcPct val="0"/>
        </a:spcBef>
        <a:spcAft>
          <a:spcPct val="0"/>
        </a:spcAft>
        <a:defRPr sz="3600">
          <a:solidFill>
            <a:srgbClr val="800080"/>
          </a:solidFill>
          <a:latin typeface="Arial" charset="0"/>
        </a:defRPr>
      </a:lvl3pPr>
      <a:lvl4pPr algn="l" rtl="0" eaLnBrk="0" fontAlgn="base" hangingPunct="0">
        <a:spcBef>
          <a:spcPct val="0"/>
        </a:spcBef>
        <a:spcAft>
          <a:spcPct val="0"/>
        </a:spcAft>
        <a:defRPr sz="3600">
          <a:solidFill>
            <a:srgbClr val="800080"/>
          </a:solidFill>
          <a:latin typeface="Arial" charset="0"/>
        </a:defRPr>
      </a:lvl4pPr>
      <a:lvl5pPr algn="l" rtl="0" eaLnBrk="0" fontAlgn="base" hangingPunct="0">
        <a:spcBef>
          <a:spcPct val="0"/>
        </a:spcBef>
        <a:spcAft>
          <a:spcPct val="0"/>
        </a:spcAft>
        <a:defRPr sz="3600">
          <a:solidFill>
            <a:srgbClr val="800080"/>
          </a:solidFill>
          <a:latin typeface="Arial" charset="0"/>
        </a:defRPr>
      </a:lvl5pPr>
      <a:lvl6pPr marL="457200" algn="l" rtl="0" fontAlgn="base">
        <a:spcBef>
          <a:spcPct val="0"/>
        </a:spcBef>
        <a:spcAft>
          <a:spcPct val="0"/>
        </a:spcAft>
        <a:defRPr sz="3600">
          <a:solidFill>
            <a:srgbClr val="800080"/>
          </a:solidFill>
          <a:latin typeface="Arial" charset="0"/>
        </a:defRPr>
      </a:lvl6pPr>
      <a:lvl7pPr marL="914400" algn="l" rtl="0" fontAlgn="base">
        <a:spcBef>
          <a:spcPct val="0"/>
        </a:spcBef>
        <a:spcAft>
          <a:spcPct val="0"/>
        </a:spcAft>
        <a:defRPr sz="3600">
          <a:solidFill>
            <a:srgbClr val="800080"/>
          </a:solidFill>
          <a:latin typeface="Arial" charset="0"/>
        </a:defRPr>
      </a:lvl7pPr>
      <a:lvl8pPr marL="1371600" algn="l" rtl="0" fontAlgn="base">
        <a:spcBef>
          <a:spcPct val="0"/>
        </a:spcBef>
        <a:spcAft>
          <a:spcPct val="0"/>
        </a:spcAft>
        <a:defRPr sz="3600">
          <a:solidFill>
            <a:srgbClr val="800080"/>
          </a:solidFill>
          <a:latin typeface="Arial" charset="0"/>
        </a:defRPr>
      </a:lvl8pPr>
      <a:lvl9pPr marL="1828800" algn="l" rtl="0" fontAlgn="base">
        <a:spcBef>
          <a:spcPct val="0"/>
        </a:spcBef>
        <a:spcAft>
          <a:spcPct val="0"/>
        </a:spcAft>
        <a:defRPr sz="3600">
          <a:solidFill>
            <a:srgbClr val="80008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r>
              <a:rPr lang="en-US" smtClean="0">
                <a:solidFill>
                  <a:srgbClr val="775F55"/>
                </a:solidFill>
                <a:latin typeface="Tw Cen MT"/>
              </a:rPr>
              <a:t>Notkin ● CRA Mentoring 2012</a:t>
            </a:r>
            <a:endParaRPr lang="en-US" dirty="0">
              <a:solidFill>
                <a:srgbClr val="775F55"/>
              </a:solidFill>
              <a:latin typeface="Tw Cen MT"/>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sz="180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sz="180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sz="180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0495EA0B-1783-492E-873E-F82651094ECA}" type="slidenum">
              <a:rPr lang="en-US" smtClean="0">
                <a:latin typeface="Tw Cen MT"/>
              </a:rPr>
              <a:pPr fontAlgn="auto">
                <a:spcBef>
                  <a:spcPts val="0"/>
                </a:spcBef>
                <a:spcAft>
                  <a:spcPts val="0"/>
                </a:spcAft>
              </a:pPr>
              <a:t>‹#›</a:t>
            </a:fld>
            <a:endParaRPr lang="en-US" dirty="0">
              <a:latin typeface="Tw Cen MT"/>
            </a:endParaRPr>
          </a:p>
        </p:txBody>
      </p:sp>
    </p:spTree>
    <p:extLst>
      <p:ext uri="{BB962C8B-B14F-4D97-AF65-F5344CB8AC3E}">
        <p14:creationId xmlns:p14="http://schemas.microsoft.com/office/powerpoint/2010/main" val="45357149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3.bp.blogspot.com/-mwUIzBJ0fJA/T2AMxU31ofI/AAAAAAAAGE0/iaYb16AeQlw/s1600/vote.jpgQGg" TargetMode="External"/><Relationship Id="rId7" Type="http://schemas.openxmlformats.org/officeDocument/2006/relationships/hyperlink" Target="http://profile.ak.fbcdn.net/hprofile-ak-ash2/23286_362166374215_8629_n.jpg" TargetMode="External"/><Relationship Id="rId2" Type="http://schemas.openxmlformats.org/officeDocument/2006/relationships/image" Target="../media/image3.wmf"/><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hyperlink" Target="http://abhijeetnvaidya.files.wordpress.com/2010/02/coinflip.gif?w=199&amp;h=300" TargetMode="External"/><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hyperlink" Target="http://4.bp.blogspot.com/-1SFlrR0CHV0/TwXafE9w7EI/AAAAAAAABVc/rTujBPa2Y2I/s1600/hourglass.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greementtemplate.org/wp-content/uploads/2011/08/Prenuptial-Agreement-Template.jpg"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ettermondays.com/wp-content/uploads/2008/09/slacker-at-work.jpg"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nae.edu/Publications/Bridge/CompetitiveMaterialsandSolutions/DiversityinEngineering.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39017669"/>
              </p:ext>
            </p:extLst>
          </p:nvPr>
        </p:nvGraphicFramePr>
        <p:xfrm>
          <a:off x="228597" y="1473050"/>
          <a:ext cx="8095324" cy="2468880"/>
        </p:xfrm>
        <a:graphic>
          <a:graphicData uri="http://schemas.openxmlformats.org/drawingml/2006/table">
            <a:tbl>
              <a:tblPr firstRow="1" bandRow="1">
                <a:tableStyleId>{912C8C85-51F0-491E-9774-3900AFEF0FD7}</a:tableStyleId>
              </a:tblPr>
              <a:tblGrid>
                <a:gridCol w="2337182"/>
                <a:gridCol w="1596788"/>
                <a:gridCol w="1569493"/>
                <a:gridCol w="1710481"/>
                <a:gridCol w="881380"/>
              </a:tblGrid>
              <a:tr h="267653">
                <a:tc gridSpan="5">
                  <a:txBody>
                    <a:bodyPr/>
                    <a:lstStyle/>
                    <a:p>
                      <a:pPr algn="ctr"/>
                      <a:r>
                        <a:rPr lang="en-US" dirty="0" smtClean="0"/>
                        <a:t>Week 2 </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pPr algn="ctr"/>
                      <a:endParaRPr lang="en-US" dirty="0"/>
                    </a:p>
                  </a:txBody>
                  <a:tcPr/>
                </a:tc>
                <a:tc hMerge="1">
                  <a:txBody>
                    <a:bodyPr/>
                    <a:lstStyle/>
                    <a:p>
                      <a:pPr algn="ctr"/>
                      <a:endParaRPr lang="en-US" dirty="0"/>
                    </a:p>
                  </a:txBody>
                  <a:tcPr/>
                </a:tc>
                <a:tc hMerge="1">
                  <a:txBody>
                    <a:bodyPr/>
                    <a:lstStyle/>
                    <a:p>
                      <a:endParaRPr lang="en-US" dirty="0"/>
                    </a:p>
                  </a:txBody>
                  <a:tcPr/>
                </a:tc>
                <a:tc hMerge="1">
                  <a:txBody>
                    <a:bodyPr/>
                    <a:lstStyle/>
                    <a:p>
                      <a:endParaRPr lang="en-US" dirty="0"/>
                    </a:p>
                  </a:txBody>
                  <a:tcPr/>
                </a:tc>
              </a:tr>
              <a:tr h="267653">
                <a:tc>
                  <a:txBody>
                    <a:bodyPr/>
                    <a:lstStyle/>
                    <a:p>
                      <a:pPr algn="ctr"/>
                      <a:r>
                        <a:rPr lang="en-US" dirty="0" smtClean="0"/>
                        <a:t>Monday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ashVert">
                      <a:fgClr>
                        <a:srgbClr val="00B0F0"/>
                      </a:fgClr>
                      <a:bgClr>
                        <a:schemeClr val="bg1"/>
                      </a:bgClr>
                    </a:pattFill>
                  </a:tcPr>
                </a:tc>
                <a:tc>
                  <a:txBody>
                    <a:bodyPr/>
                    <a:lstStyle/>
                    <a:p>
                      <a:pPr algn="ctr"/>
                      <a:r>
                        <a:rPr lang="en-US" dirty="0" smtClean="0"/>
                        <a:t>Tuesday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ashVert">
                      <a:fgClr>
                        <a:srgbClr val="00B0F0"/>
                      </a:fgClr>
                      <a:bgClr>
                        <a:schemeClr val="bg1"/>
                      </a:bgClr>
                    </a:pattFill>
                  </a:tcPr>
                </a:tc>
                <a:tc>
                  <a:txBody>
                    <a:bodyPr/>
                    <a:lstStyle/>
                    <a:p>
                      <a:pPr algn="ctr"/>
                      <a:r>
                        <a:rPr lang="en-US" dirty="0" smtClean="0"/>
                        <a:t>Wednesday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dirty="0" smtClean="0"/>
                        <a:t>Thursday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Friday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3520">
                <a:tc>
                  <a:txBody>
                    <a:bodyPr/>
                    <a:lstStyle/>
                    <a:p>
                      <a:pPr marL="114300" indent="-114300">
                        <a:buFont typeface="Arial" pitchFamily="34" charset="0"/>
                        <a:buChar char="•"/>
                      </a:pPr>
                      <a:r>
                        <a:rPr lang="en-US" sz="2000" b="1" i="1" dirty="0" smtClean="0"/>
                        <a:t>Requirements</a:t>
                      </a:r>
                      <a:endParaRPr lang="en-US" b="1" i="1" dirty="0" smtClean="0"/>
                    </a:p>
                    <a:p>
                      <a:pPr marL="231775" lvl="1" indent="-122238">
                        <a:buFont typeface="Arial" pitchFamily="34" charset="0"/>
                        <a:buChar char="•"/>
                      </a:pPr>
                      <a:r>
                        <a:rPr lang="en-US" b="1"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ashVert">
                      <a:fgClr>
                        <a:srgbClr val="00B0F0"/>
                      </a:fgClr>
                      <a:bgClr>
                        <a:schemeClr val="bg1"/>
                      </a:bgClr>
                    </a:pattFill>
                  </a:tcPr>
                </a:tc>
                <a:tc>
                  <a:txBody>
                    <a:bodyPr/>
                    <a:lstStyle/>
                    <a:p>
                      <a:pPr marL="114300" indent="-114300">
                        <a:buFont typeface="Arial" pitchFamily="34" charset="0"/>
                        <a:buChar char="•"/>
                      </a:pPr>
                      <a:r>
                        <a:rPr lang="en-US" dirty="0" smtClean="0"/>
                        <a:t>Group meetings – let your group</a:t>
                      </a:r>
                      <a:r>
                        <a:rPr lang="en-US" baseline="0" dirty="0" smtClean="0"/>
                        <a:t> TA know where you meet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ashVert">
                      <a:fgClr>
                        <a:srgbClr val="00B0F0"/>
                      </a:fgClr>
                      <a:bgClr>
                        <a:schemeClr val="bg1"/>
                      </a:bgClr>
                    </a:pattFill>
                  </a:tcPr>
                </a:tc>
                <a:tc>
                  <a:txBody>
                    <a:bodyPr/>
                    <a:lstStyle/>
                    <a:p>
                      <a:pPr marL="114300" indent="-114300">
                        <a:buFont typeface="Arial" pitchFamily="34" charset="0"/>
                        <a:buChar char="•"/>
                      </a:pPr>
                      <a:r>
                        <a:rPr lang="en-US" sz="1800" i="0" dirty="0" smtClean="0"/>
                        <a:t>Team work and structure</a:t>
                      </a:r>
                      <a:endParaRPr lang="en-US" sz="18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14300" indent="-114300">
                        <a:buFont typeface="Arial" pitchFamily="34" charset="0"/>
                        <a:buChar char="•"/>
                      </a:pPr>
                      <a:r>
                        <a:rPr lang="en-US" dirty="0" smtClean="0"/>
                        <a:t>SRS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t>Agile</a:t>
                      </a:r>
                      <a:endParaRPr lang="en-US" sz="18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itle 2"/>
          <p:cNvSpPr>
            <a:spLocks noGrp="1"/>
          </p:cNvSpPr>
          <p:nvPr>
            <p:ph type="title"/>
          </p:nvPr>
        </p:nvSpPr>
        <p:spPr/>
        <p:txBody>
          <a:bodyPr/>
          <a:lstStyle/>
          <a:p>
            <a:r>
              <a:rPr lang="en-US" sz="3200" dirty="0" smtClean="0"/>
              <a:t>CSE403</a:t>
            </a:r>
            <a:r>
              <a:rPr lang="en-US" sz="3200" dirty="0">
                <a:solidFill>
                  <a:srgbClr val="7030A0"/>
                </a:solidFill>
                <a:latin typeface="Calibri"/>
                <a:cs typeface="Calibri"/>
              </a:rPr>
              <a:t> ●</a:t>
            </a:r>
            <a:r>
              <a:rPr lang="en-US" sz="3200" dirty="0" smtClean="0"/>
              <a:t> Software engineering </a:t>
            </a:r>
            <a:r>
              <a:rPr lang="en-US" sz="3200" dirty="0">
                <a:solidFill>
                  <a:srgbClr val="7030A0"/>
                </a:solidFill>
                <a:latin typeface="Calibri"/>
                <a:cs typeface="Calibri"/>
              </a:rPr>
              <a:t>● </a:t>
            </a:r>
            <a:r>
              <a:rPr lang="en-US" sz="3200" dirty="0" smtClean="0">
                <a:solidFill>
                  <a:srgbClr val="7030A0"/>
                </a:solidFill>
                <a:latin typeface="Calibri"/>
                <a:cs typeface="Calibri"/>
              </a:rPr>
              <a:t> </a:t>
            </a:r>
            <a:r>
              <a:rPr lang="en-US" sz="3200" dirty="0" smtClean="0"/>
              <a:t>sp12</a:t>
            </a:r>
            <a:endParaRPr lang="en-US" sz="3200" dirty="0"/>
          </a:p>
        </p:txBody>
      </p:sp>
      <p:sp>
        <p:nvSpPr>
          <p:cNvPr id="2" name="Rectangle 1"/>
          <p:cNvSpPr/>
          <p:nvPr/>
        </p:nvSpPr>
        <p:spPr>
          <a:xfrm>
            <a:off x="228597" y="4333588"/>
            <a:ext cx="8379724" cy="904863"/>
          </a:xfrm>
          <a:prstGeom prst="rect">
            <a:avLst/>
          </a:prstGeom>
          <a:solidFill>
            <a:srgbClr val="00B0F0"/>
          </a:solidFill>
          <a:ln w="38100" cap="rnd">
            <a:solidFill>
              <a:schemeClr val="tx1"/>
            </a:solidFill>
            <a:bevel/>
          </a:ln>
          <a:effectLst>
            <a:innerShdw blurRad="63500" dist="50800">
              <a:prstClr val="black">
                <a:alpha val="50000"/>
              </a:prstClr>
            </a:innerShdw>
          </a:effectLst>
        </p:spPr>
        <p:txBody>
          <a:bodyPr wrap="square">
            <a:spAutoFit/>
          </a:bodyPr>
          <a:lstStyle/>
          <a:p>
            <a:r>
              <a:rPr lang="en-US" b="1" dirty="0" smtClean="0">
                <a:solidFill>
                  <a:schemeClr val="bg1"/>
                </a:solidFill>
              </a:rPr>
              <a:t>There is no “I” in ‘team’</a:t>
            </a:r>
          </a:p>
          <a:p>
            <a:r>
              <a:rPr lang="en-US" b="1" i="1" dirty="0" smtClean="0">
                <a:solidFill>
                  <a:schemeClr val="bg1"/>
                </a:solidFill>
              </a:rPr>
              <a:t>(But there is a “me” in ‘team’</a:t>
            </a:r>
            <a:r>
              <a:rPr lang="en-US" b="1" i="1" dirty="0" smtClean="0">
                <a:solidFill>
                  <a:schemeClr val="bg1"/>
                </a:solidFill>
                <a:sym typeface="Wingdings" pitchFamily="2" charset="2"/>
              </a:rPr>
              <a:t>)</a:t>
            </a:r>
            <a:endParaRPr lang="en-US" b="1" i="1" dirty="0">
              <a:solidFill>
                <a:schemeClr val="bg1"/>
              </a:solidFill>
            </a:endParaRPr>
          </a:p>
        </p:txBody>
      </p:sp>
      <p:grpSp>
        <p:nvGrpSpPr>
          <p:cNvPr id="9" name="Group 8"/>
          <p:cNvGrpSpPr/>
          <p:nvPr/>
        </p:nvGrpSpPr>
        <p:grpSpPr>
          <a:xfrm>
            <a:off x="6742706" y="4902244"/>
            <a:ext cx="1828800" cy="1828799"/>
            <a:chOff x="-3018810" y="3416041"/>
            <a:chExt cx="1828800" cy="1038700"/>
          </a:xfrm>
          <a:solidFill>
            <a:srgbClr val="FF0000"/>
          </a:solidFill>
        </p:grpSpPr>
        <p:sp>
          <p:nvSpPr>
            <p:cNvPr id="7" name="Oval 6"/>
            <p:cNvSpPr>
              <a:spLocks/>
            </p:cNvSpPr>
            <p:nvPr/>
          </p:nvSpPr>
          <p:spPr bwMode="auto">
            <a:xfrm>
              <a:off x="-3018810" y="3416041"/>
              <a:ext cx="1828800" cy="1038700"/>
            </a:xfrm>
            <a:prstGeom prst="ellipse">
              <a:avLst/>
            </a:prstGeom>
            <a:grpFill/>
            <a:ln w="9525" cap="flat" cmpd="sng" algn="ctr">
              <a:solidFill>
                <a:srgbClr val="7030A0"/>
              </a:solid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rPr>
                <a:t>My part </a:t>
              </a:r>
              <a:r>
                <a:rPr kumimoji="0" lang="en-US" sz="2400" b="1" i="0" u="none" strike="noStrike" cap="none" normalizeH="0" baseline="0" dirty="0" err="1" smtClean="0">
                  <a:ln>
                    <a:noFill/>
                  </a:ln>
                  <a:solidFill>
                    <a:srgbClr val="FFFF00"/>
                  </a:solidFill>
                  <a:effectLst/>
                </a:rPr>
                <a:t>w</a:t>
              </a:r>
              <a:r>
                <a:rPr kumimoji="0" lang="en-US" sz="2400" b="1" i="0" u="none" strike="noStrike" cap="none" normalizeH="0" baseline="0" dirty="0" err="1" smtClean="0">
                  <a:ln>
                    <a:noFill/>
                  </a:ln>
                  <a:solidFill>
                    <a:schemeClr val="bg1"/>
                  </a:solidFill>
                  <a:effectLst/>
                </a:rPr>
                <a:t>o</a:t>
              </a:r>
              <a:r>
                <a:rPr lang="en-US" b="1" baseline="-40000" dirty="0" err="1" smtClean="0">
                  <a:solidFill>
                    <a:schemeClr val="bg1"/>
                  </a:solidFill>
                </a:rPr>
                <a:t>r</a:t>
              </a:r>
              <a:endParaRPr kumimoji="0" lang="en-US" sz="2400" b="1" i="0" u="none" strike="noStrike" kern="1900" cap="none" normalizeH="0" dirty="0" smtClean="0">
                <a:ln>
                  <a:noFill/>
                </a:ln>
                <a:solidFill>
                  <a:schemeClr val="bg1"/>
                </a:solidFill>
                <a:effectLst/>
              </a:endParaRPr>
            </a:p>
          </p:txBody>
        </p:sp>
        <p:sp>
          <p:nvSpPr>
            <p:cNvPr id="8" name="Rectangle 7"/>
            <p:cNvSpPr/>
            <p:nvPr/>
          </p:nvSpPr>
          <p:spPr>
            <a:xfrm rot="20340000">
              <a:off x="-1947569" y="3957022"/>
              <a:ext cx="441146" cy="209769"/>
            </a:xfrm>
            <a:prstGeom prst="rect">
              <a:avLst/>
            </a:prstGeom>
            <a:noFill/>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800" b="1" cap="none" spc="0" dirty="0" err="1" smtClean="0">
                  <a:ln w="11430"/>
                  <a:solidFill>
                    <a:srgbClr val="FFFF00"/>
                  </a:solidFill>
                  <a:effectLst>
                    <a:outerShdw blurRad="50800" dist="39000" dir="5460000" algn="tl">
                      <a:srgbClr val="000000">
                        <a:alpha val="38000"/>
                      </a:srgbClr>
                    </a:outerShdw>
                  </a:effectLst>
                </a:rPr>
                <a:t>sk</a:t>
              </a:r>
              <a:endParaRPr lang="en-US" sz="1800" b="1" cap="none" spc="0" dirty="0">
                <a:ln w="11430"/>
                <a:solidFill>
                  <a:srgbClr val="FFFF00"/>
                </a:soli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2299626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SWE team responsibilities</a:t>
            </a:r>
            <a:endParaRPr lang="en-US" dirty="0"/>
          </a:p>
        </p:txBody>
      </p:sp>
      <p:sp>
        <p:nvSpPr>
          <p:cNvPr id="3" name="Content Placeholder 2"/>
          <p:cNvSpPr>
            <a:spLocks noGrp="1"/>
          </p:cNvSpPr>
          <p:nvPr>
            <p:ph idx="1"/>
          </p:nvPr>
        </p:nvSpPr>
        <p:spPr/>
        <p:txBody>
          <a:bodyPr/>
          <a:lstStyle/>
          <a:p>
            <a:r>
              <a:rPr lang="en-US" dirty="0" smtClean="0"/>
              <a:t>Project management</a:t>
            </a:r>
          </a:p>
          <a:p>
            <a:r>
              <a:rPr lang="en-US" dirty="0" smtClean="0"/>
              <a:t>Functional management </a:t>
            </a:r>
          </a:p>
          <a:p>
            <a:r>
              <a:rPr lang="en-US" dirty="0" smtClean="0"/>
              <a:t>Designers/architects</a:t>
            </a:r>
          </a:p>
          <a:p>
            <a:r>
              <a:rPr lang="en-US" dirty="0" smtClean="0"/>
              <a:t>Developers: programmers, testers, integrators</a:t>
            </a:r>
          </a:p>
          <a:p>
            <a:r>
              <a:rPr lang="en-US" dirty="0" smtClean="0"/>
              <a:t>Lead developer (“tech lead”)</a:t>
            </a:r>
            <a:br>
              <a:rPr lang="en-US" dirty="0" smtClean="0"/>
            </a:br>
            <a:endParaRPr lang="en-US" dirty="0" smtClean="0"/>
          </a:p>
          <a:p>
            <a:r>
              <a:rPr lang="en-US" dirty="0" smtClean="0"/>
              <a:t>These could be all different team members, or some members could span multiple roles</a:t>
            </a:r>
          </a:p>
          <a:p>
            <a:r>
              <a:rPr lang="en-US" dirty="0" smtClean="0"/>
              <a:t>Key: Identify and stress roles and responsibilities</a:t>
            </a:r>
          </a:p>
          <a:p>
            <a:pPr lvl="1"/>
            <a:r>
              <a:rPr lang="en-US" i="1" dirty="0" smtClean="0"/>
              <a:t>Responsibility should come with both authority and accountability</a:t>
            </a:r>
            <a:endParaRPr lang="en-US" i="1" dirty="0"/>
          </a:p>
        </p:txBody>
      </p:sp>
      <p:sp>
        <p:nvSpPr>
          <p:cNvPr id="4" name="Date Placeholder 3"/>
          <p:cNvSpPr>
            <a:spLocks noGrp="1"/>
          </p:cNvSpPr>
          <p:nvPr>
            <p:ph type="dt" sz="half" idx="10"/>
          </p:nvPr>
        </p:nvSpPr>
        <p:spPr/>
        <p:txBody>
          <a:bodyPr/>
          <a:lstStyle/>
          <a:p>
            <a:r>
              <a:rPr lang="en-US" smtClean="0"/>
              <a:t>CSE403 Sp12</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10</a:t>
            </a:fld>
            <a:endParaRPr lang="en-US"/>
          </a:p>
        </p:txBody>
      </p:sp>
    </p:spTree>
    <p:extLst>
      <p:ext uri="{BB962C8B-B14F-4D97-AF65-F5344CB8AC3E}">
        <p14:creationId xmlns:p14="http://schemas.microsoft.com/office/powerpoint/2010/main" val="410095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r>
              <a:rPr lang="en-US" smtClean="0"/>
              <a:t>Organizing by functionality</a:t>
            </a:r>
            <a:endParaRPr lang="en-US"/>
          </a:p>
        </p:txBody>
      </p:sp>
      <p:sp>
        <p:nvSpPr>
          <p:cNvPr id="603139" name="Rectangle 3"/>
          <p:cNvSpPr>
            <a:spLocks noGrp="1" noChangeArrowheads="1"/>
          </p:cNvSpPr>
          <p:nvPr>
            <p:ph type="body" idx="1"/>
          </p:nvPr>
        </p:nvSpPr>
        <p:spPr/>
        <p:txBody>
          <a:bodyPr/>
          <a:lstStyle/>
          <a:p>
            <a:r>
              <a:rPr lang="en-US" dirty="0" smtClean="0"/>
              <a:t>Pragmatic Programmer tip: </a:t>
            </a:r>
            <a:r>
              <a:rPr lang="en-US" dirty="0" smtClean="0"/>
              <a:t>“Organize </a:t>
            </a:r>
            <a:r>
              <a:rPr lang="en-US" dirty="0" smtClean="0"/>
              <a:t>around [project] functionality, not job </a:t>
            </a:r>
            <a:r>
              <a:rPr lang="en-US" dirty="0" smtClean="0"/>
              <a:t>functions”</a:t>
            </a:r>
          </a:p>
          <a:p>
            <a:r>
              <a:rPr lang="en-US" dirty="0" smtClean="0"/>
              <a:t>Not testers and developers and maintainers </a:t>
            </a:r>
            <a:r>
              <a:rPr lang="en-US" i="1" dirty="0" smtClean="0"/>
              <a:t>etc</a:t>
            </a:r>
            <a:r>
              <a:rPr lang="en-US" dirty="0" smtClean="0"/>
              <a:t>., but UI and backend and network </a:t>
            </a:r>
            <a:r>
              <a:rPr lang="en-US" i="1" dirty="0" smtClean="0"/>
              <a:t>etc</a:t>
            </a:r>
            <a:r>
              <a:rPr lang="en-US" dirty="0" smtClean="0"/>
              <a:t>.</a:t>
            </a:r>
            <a:endParaRPr lang="en-US" dirty="0" smtClean="0"/>
          </a:p>
        </p:txBody>
      </p:sp>
      <p:sp>
        <p:nvSpPr>
          <p:cNvPr id="2" name="Date Placeholder 1"/>
          <p:cNvSpPr>
            <a:spLocks noGrp="1"/>
          </p:cNvSpPr>
          <p:nvPr>
            <p:ph type="dt" sz="half" idx="10"/>
          </p:nvPr>
        </p:nvSpPr>
        <p:spPr/>
        <p:txBody>
          <a:bodyPr/>
          <a:lstStyle/>
          <a:p>
            <a:r>
              <a:rPr lang="en-US" smtClean="0"/>
              <a:t>CSE403 Sp12</a:t>
            </a:r>
            <a:endParaRPr lang="en-US"/>
          </a:p>
        </p:txBody>
      </p:sp>
      <p:sp>
        <p:nvSpPr>
          <p:cNvPr id="3" name="Slide Number Placeholder 2"/>
          <p:cNvSpPr>
            <a:spLocks noGrp="1"/>
          </p:cNvSpPr>
          <p:nvPr>
            <p:ph type="sldNum" sz="quarter" idx="12"/>
          </p:nvPr>
        </p:nvSpPr>
        <p:spPr/>
        <p:txBody>
          <a:bodyPr/>
          <a:lstStyle/>
          <a:p>
            <a:fld id="{3451FA2C-3B3E-4FA6-BAFA-85683040B980}" type="slidenum">
              <a:rPr lang="en-US" smtClean="0"/>
              <a:pPr/>
              <a:t>11</a:t>
            </a:fld>
            <a:endParaRPr lang="en-US"/>
          </a:p>
        </p:txBody>
      </p:sp>
      <p:sp>
        <p:nvSpPr>
          <p:cNvPr id="10" name="TextBox 9"/>
          <p:cNvSpPr txBox="1"/>
          <p:nvPr/>
        </p:nvSpPr>
        <p:spPr>
          <a:xfrm>
            <a:off x="493927" y="3637782"/>
            <a:ext cx="8142398" cy="523220"/>
          </a:xfrm>
          <a:prstGeom prst="rect">
            <a:avLst/>
          </a:prstGeom>
          <a:solidFill>
            <a:srgbClr val="92D050"/>
          </a:solidFill>
          <a:ln cap="rnd">
            <a:solidFill>
              <a:schemeClr val="tx1"/>
            </a:solidFill>
          </a:ln>
        </p:spPr>
        <p:txBody>
          <a:bodyPr wrap="square" rtlCol="0">
            <a:spAutoFit/>
          </a:bodyPr>
          <a:lstStyle/>
          <a:p>
            <a:r>
              <a:rPr lang="en-US" sz="2800" b="1" dirty="0" smtClean="0">
                <a:solidFill>
                  <a:schemeClr val="bg1"/>
                </a:solidFill>
              </a:rPr>
              <a:t>Benefits and costs of this approach?</a:t>
            </a:r>
          </a:p>
        </p:txBody>
      </p:sp>
      <p:sp>
        <p:nvSpPr>
          <p:cNvPr id="11" name="Oval Callout 10"/>
          <p:cNvSpPr/>
          <p:nvPr/>
        </p:nvSpPr>
        <p:spPr bwMode="auto">
          <a:xfrm>
            <a:off x="6678066" y="4442905"/>
            <a:ext cx="2262186" cy="346234"/>
          </a:xfrm>
          <a:prstGeom prst="wedgeEllipseCallout">
            <a:avLst>
              <a:gd name="adj1" fmla="val -12423"/>
              <a:gd name="adj2" fmla="val -1288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r>
              <a:rPr lang="en-US" sz="1600" b="1" dirty="0" smtClean="0">
                <a:latin typeface="Arial Rounded MT Bold" pitchFamily="34" charset="0"/>
              </a:rPr>
              <a:t>Extra credit</a:t>
            </a:r>
            <a:endParaRPr kumimoji="0" lang="en-US" sz="1600" b="1" i="0" u="none" strike="noStrike" cap="none" normalizeH="0" baseline="0" dirty="0" smtClean="0">
              <a:ln>
                <a:noFill/>
              </a:ln>
              <a:solidFill>
                <a:schemeClr val="tx1"/>
              </a:solidFill>
              <a:effectLst/>
              <a:latin typeface="Arial Rounded MT Bold" pitchFamily="34" charset="0"/>
            </a:endParaRPr>
          </a:p>
        </p:txBody>
      </p:sp>
    </p:spTree>
    <p:extLst>
      <p:ext uri="{BB962C8B-B14F-4D97-AF65-F5344CB8AC3E}">
        <p14:creationId xmlns:p14="http://schemas.microsoft.com/office/powerpoint/2010/main" val="302478588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will do the ...</a:t>
            </a:r>
            <a:endParaRPr lang="en-US" dirty="0"/>
          </a:p>
        </p:txBody>
      </p:sp>
      <p:sp>
        <p:nvSpPr>
          <p:cNvPr id="3" name="Content Placeholder 2"/>
          <p:cNvSpPr>
            <a:spLocks noGrp="1"/>
          </p:cNvSpPr>
          <p:nvPr>
            <p:ph idx="1"/>
          </p:nvPr>
        </p:nvSpPr>
        <p:spPr/>
        <p:txBody>
          <a:bodyPr/>
          <a:lstStyle/>
          <a:p>
            <a:r>
              <a:rPr lang="en-US" dirty="0"/>
              <a:t>S</a:t>
            </a:r>
            <a:r>
              <a:rPr lang="en-US" dirty="0" smtClean="0"/>
              <a:t>cheduling?  Development?  Testing?  Documentation (spec, design, write-ups, presentations)?  Build/release preparation?  Team communication?  Customer communication? …</a:t>
            </a:r>
            <a:endParaRPr lang="en-US" dirty="0"/>
          </a:p>
        </p:txBody>
      </p:sp>
      <p:sp>
        <p:nvSpPr>
          <p:cNvPr id="4" name="Date Placeholder 3"/>
          <p:cNvSpPr>
            <a:spLocks noGrp="1"/>
          </p:cNvSpPr>
          <p:nvPr>
            <p:ph type="dt" sz="half" idx="10"/>
          </p:nvPr>
        </p:nvSpPr>
        <p:spPr/>
        <p:txBody>
          <a:bodyPr/>
          <a:lstStyle/>
          <a:p>
            <a:r>
              <a:rPr lang="en-US" smtClean="0"/>
              <a:t>CSE403 Sp12</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12</a:t>
            </a:fld>
            <a:endParaRPr lang="en-US"/>
          </a:p>
        </p:txBody>
      </p:sp>
    </p:spTree>
    <p:extLst>
      <p:ext uri="{BB962C8B-B14F-4D97-AF65-F5344CB8AC3E}">
        <p14:creationId xmlns:p14="http://schemas.microsoft.com/office/powerpoint/2010/main" val="1950264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2"/>
          <p:cNvSpPr>
            <a:spLocks noGrp="1" noChangeArrowheads="1"/>
          </p:cNvSpPr>
          <p:nvPr>
            <p:ph type="title"/>
          </p:nvPr>
        </p:nvSpPr>
        <p:spPr/>
        <p:txBody>
          <a:bodyPr/>
          <a:lstStyle/>
          <a:p>
            <a:r>
              <a:rPr lang="en-US" smtClean="0"/>
              <a:t>Team structure models</a:t>
            </a:r>
            <a:endParaRPr lang="en-US"/>
          </a:p>
        </p:txBody>
      </p:sp>
      <p:sp>
        <p:nvSpPr>
          <p:cNvPr id="1387523" name="Rectangle 3"/>
          <p:cNvSpPr>
            <a:spLocks noGrp="1" noChangeArrowheads="1"/>
          </p:cNvSpPr>
          <p:nvPr>
            <p:ph type="body" idx="1"/>
          </p:nvPr>
        </p:nvSpPr>
        <p:spPr>
          <a:xfrm>
            <a:off x="496608" y="1461971"/>
            <a:ext cx="5064220" cy="4495800"/>
          </a:xfrm>
        </p:spPr>
        <p:txBody>
          <a:bodyPr/>
          <a:lstStyle/>
          <a:p>
            <a:r>
              <a:rPr lang="en-US" sz="2000" dirty="0" smtClean="0"/>
              <a:t>Dominion model</a:t>
            </a:r>
          </a:p>
          <a:p>
            <a:pPr lvl="1">
              <a:buFont typeface="Wingdings" pitchFamily="2" charset="2"/>
              <a:buChar char="þ"/>
            </a:pPr>
            <a:r>
              <a:rPr lang="en-US" sz="2000" dirty="0" smtClean="0"/>
              <a:t>clear </a:t>
            </a:r>
            <a:r>
              <a:rPr lang="en-US" sz="2000" dirty="0" smtClean="0"/>
              <a:t>chain of responsibility</a:t>
            </a:r>
          </a:p>
          <a:p>
            <a:pPr lvl="1">
              <a:buFont typeface="Wingdings" pitchFamily="2" charset="2"/>
              <a:buChar char="þ"/>
            </a:pPr>
            <a:r>
              <a:rPr lang="en-US" sz="2000" dirty="0" smtClean="0"/>
              <a:t>people are used to it</a:t>
            </a:r>
          </a:p>
          <a:p>
            <a:pPr lvl="1">
              <a:buFont typeface="Wingdings" pitchFamily="2" charset="2"/>
              <a:buChar char="ý"/>
            </a:pPr>
            <a:r>
              <a:rPr lang="en-US" sz="2000" dirty="0" smtClean="0"/>
              <a:t>single </a:t>
            </a:r>
            <a:r>
              <a:rPr lang="en-US" sz="2000" dirty="0" smtClean="0"/>
              <a:t>point of failure</a:t>
            </a:r>
          </a:p>
          <a:p>
            <a:pPr lvl="1">
              <a:buFont typeface="Wingdings" pitchFamily="2" charset="2"/>
              <a:buChar char="ý"/>
            </a:pPr>
            <a:r>
              <a:rPr lang="en-US" sz="2000" dirty="0" smtClean="0"/>
              <a:t>less shared sense of ownership</a:t>
            </a:r>
          </a:p>
          <a:p>
            <a:r>
              <a:rPr lang="en-US" sz="2000" dirty="0" smtClean="0"/>
              <a:t>Communion model</a:t>
            </a:r>
          </a:p>
          <a:p>
            <a:pPr lvl="1">
              <a:buFont typeface="Wingdings" pitchFamily="2" charset="2"/>
              <a:buChar char="þ"/>
            </a:pPr>
            <a:r>
              <a:rPr lang="en-US" sz="2000" dirty="0" smtClean="0"/>
              <a:t>a </a:t>
            </a:r>
            <a:r>
              <a:rPr lang="en-US" sz="2000" dirty="0"/>
              <a:t>community of leaders, each in his/her own domain</a:t>
            </a:r>
          </a:p>
          <a:p>
            <a:pPr lvl="1">
              <a:buFont typeface="Wingdings" pitchFamily="2" charset="2"/>
              <a:buChar char="þ"/>
            </a:pPr>
            <a:r>
              <a:rPr lang="en-US" sz="2000" dirty="0"/>
              <a:t>inherent sense of </a:t>
            </a:r>
            <a:r>
              <a:rPr lang="en-US" sz="2000" dirty="0" smtClean="0"/>
              <a:t>ownership</a:t>
            </a:r>
            <a:endParaRPr lang="en-US" sz="2000" dirty="0" smtClean="0"/>
          </a:p>
          <a:p>
            <a:pPr lvl="1">
              <a:buFont typeface="Wingdings" pitchFamily="2" charset="2"/>
              <a:buChar char="ý"/>
            </a:pPr>
            <a:r>
              <a:rPr lang="en-US" sz="2000" dirty="0"/>
              <a:t>people aren't used to it (and this scares them)</a:t>
            </a:r>
          </a:p>
        </p:txBody>
      </p:sp>
      <p:sp>
        <p:nvSpPr>
          <p:cNvPr id="4" name="Date Placeholder 3"/>
          <p:cNvSpPr>
            <a:spLocks noGrp="1"/>
          </p:cNvSpPr>
          <p:nvPr>
            <p:ph type="dt" sz="half" idx="10"/>
          </p:nvPr>
        </p:nvSpPr>
        <p:spPr/>
        <p:txBody>
          <a:bodyPr/>
          <a:lstStyle/>
          <a:p>
            <a:r>
              <a:rPr lang="en-US" smtClean="0"/>
              <a:t>CSE403 Sp12</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13</a:t>
            </a:fld>
            <a:endParaRPr lang="en-US"/>
          </a:p>
        </p:txBody>
      </p:sp>
      <p:grpSp>
        <p:nvGrpSpPr>
          <p:cNvPr id="2" name="Group 30"/>
          <p:cNvGrpSpPr>
            <a:grpSpLocks/>
          </p:cNvGrpSpPr>
          <p:nvPr/>
        </p:nvGrpSpPr>
        <p:grpSpPr bwMode="auto">
          <a:xfrm>
            <a:off x="5932910" y="1678169"/>
            <a:ext cx="1676400" cy="1676400"/>
            <a:chOff x="4560" y="288"/>
            <a:chExt cx="1056" cy="1056"/>
          </a:xfrm>
        </p:grpSpPr>
        <p:sp>
          <p:nvSpPr>
            <p:cNvPr id="1387524" name="Oval 4"/>
            <p:cNvSpPr>
              <a:spLocks noChangeArrowheads="1"/>
            </p:cNvSpPr>
            <p:nvPr/>
          </p:nvSpPr>
          <p:spPr bwMode="auto">
            <a:xfrm>
              <a:off x="4992" y="288"/>
              <a:ext cx="192" cy="192"/>
            </a:xfrm>
            <a:prstGeom prst="ellipse">
              <a:avLst/>
            </a:prstGeom>
            <a:solidFill>
              <a:schemeClr val="bg1"/>
            </a:solidFill>
            <a:ln w="25400">
              <a:solidFill>
                <a:schemeClr val="tx1"/>
              </a:solidFill>
              <a:miter lim="800000"/>
              <a:headEnd/>
              <a:tailEnd/>
            </a:ln>
            <a:effectLst/>
          </p:spPr>
          <p:txBody>
            <a:bodyPr wrap="none" anchor="ctr"/>
            <a:lstStyle/>
            <a:p>
              <a:endParaRPr lang="en-US"/>
            </a:p>
          </p:txBody>
        </p:sp>
        <p:sp>
          <p:nvSpPr>
            <p:cNvPr id="1387525" name="Oval 5"/>
            <p:cNvSpPr>
              <a:spLocks noChangeArrowheads="1"/>
            </p:cNvSpPr>
            <p:nvPr/>
          </p:nvSpPr>
          <p:spPr bwMode="auto">
            <a:xfrm>
              <a:off x="4560" y="720"/>
              <a:ext cx="192" cy="192"/>
            </a:xfrm>
            <a:prstGeom prst="ellipse">
              <a:avLst/>
            </a:prstGeom>
            <a:solidFill>
              <a:schemeClr val="bg1"/>
            </a:solidFill>
            <a:ln w="25400">
              <a:solidFill>
                <a:schemeClr val="tx1"/>
              </a:solidFill>
              <a:miter lim="800000"/>
              <a:headEnd/>
              <a:tailEnd/>
            </a:ln>
            <a:effectLst/>
          </p:spPr>
          <p:txBody>
            <a:bodyPr wrap="none" anchor="ctr"/>
            <a:lstStyle/>
            <a:p>
              <a:endParaRPr lang="en-US"/>
            </a:p>
          </p:txBody>
        </p:sp>
        <p:sp>
          <p:nvSpPr>
            <p:cNvPr id="1387526" name="Oval 6"/>
            <p:cNvSpPr>
              <a:spLocks noChangeArrowheads="1"/>
            </p:cNvSpPr>
            <p:nvPr/>
          </p:nvSpPr>
          <p:spPr bwMode="auto">
            <a:xfrm>
              <a:off x="4848" y="720"/>
              <a:ext cx="192" cy="192"/>
            </a:xfrm>
            <a:prstGeom prst="ellipse">
              <a:avLst/>
            </a:prstGeom>
            <a:solidFill>
              <a:schemeClr val="bg1"/>
            </a:solidFill>
            <a:ln w="25400">
              <a:solidFill>
                <a:schemeClr val="tx1"/>
              </a:solidFill>
              <a:miter lim="800000"/>
              <a:headEnd/>
              <a:tailEnd/>
            </a:ln>
            <a:effectLst/>
          </p:spPr>
          <p:txBody>
            <a:bodyPr wrap="none" anchor="ctr"/>
            <a:lstStyle/>
            <a:p>
              <a:endParaRPr lang="en-US"/>
            </a:p>
          </p:txBody>
        </p:sp>
        <p:sp>
          <p:nvSpPr>
            <p:cNvPr id="1387527" name="Oval 7"/>
            <p:cNvSpPr>
              <a:spLocks noChangeArrowheads="1"/>
            </p:cNvSpPr>
            <p:nvPr/>
          </p:nvSpPr>
          <p:spPr bwMode="auto">
            <a:xfrm>
              <a:off x="5136" y="720"/>
              <a:ext cx="192" cy="192"/>
            </a:xfrm>
            <a:prstGeom prst="ellipse">
              <a:avLst/>
            </a:prstGeom>
            <a:solidFill>
              <a:schemeClr val="bg1"/>
            </a:solidFill>
            <a:ln w="25400">
              <a:solidFill>
                <a:schemeClr val="tx1"/>
              </a:solidFill>
              <a:miter lim="800000"/>
              <a:headEnd/>
              <a:tailEnd/>
            </a:ln>
            <a:effectLst/>
          </p:spPr>
          <p:txBody>
            <a:bodyPr wrap="none" anchor="ctr"/>
            <a:lstStyle/>
            <a:p>
              <a:endParaRPr lang="en-US"/>
            </a:p>
          </p:txBody>
        </p:sp>
        <p:sp>
          <p:nvSpPr>
            <p:cNvPr id="1387528" name="Oval 8"/>
            <p:cNvSpPr>
              <a:spLocks noChangeArrowheads="1"/>
            </p:cNvSpPr>
            <p:nvPr/>
          </p:nvSpPr>
          <p:spPr bwMode="auto">
            <a:xfrm>
              <a:off x="5424" y="720"/>
              <a:ext cx="192" cy="192"/>
            </a:xfrm>
            <a:prstGeom prst="ellipse">
              <a:avLst/>
            </a:prstGeom>
            <a:solidFill>
              <a:schemeClr val="bg1"/>
            </a:solidFill>
            <a:ln w="25400">
              <a:solidFill>
                <a:schemeClr val="tx1"/>
              </a:solidFill>
              <a:miter lim="800000"/>
              <a:headEnd/>
              <a:tailEnd/>
            </a:ln>
            <a:effectLst/>
          </p:spPr>
          <p:txBody>
            <a:bodyPr wrap="none" anchor="ctr"/>
            <a:lstStyle/>
            <a:p>
              <a:endParaRPr lang="en-US"/>
            </a:p>
          </p:txBody>
        </p:sp>
        <p:sp>
          <p:nvSpPr>
            <p:cNvPr id="1387529" name="Oval 9"/>
            <p:cNvSpPr>
              <a:spLocks noChangeArrowheads="1"/>
            </p:cNvSpPr>
            <p:nvPr/>
          </p:nvSpPr>
          <p:spPr bwMode="auto">
            <a:xfrm>
              <a:off x="5280" y="1152"/>
              <a:ext cx="192" cy="192"/>
            </a:xfrm>
            <a:prstGeom prst="ellipse">
              <a:avLst/>
            </a:prstGeom>
            <a:solidFill>
              <a:schemeClr val="bg1"/>
            </a:solidFill>
            <a:ln w="25400">
              <a:solidFill>
                <a:schemeClr val="tx1"/>
              </a:solidFill>
              <a:miter lim="800000"/>
              <a:headEnd/>
              <a:tailEnd/>
            </a:ln>
            <a:effectLst/>
          </p:spPr>
          <p:txBody>
            <a:bodyPr wrap="none" anchor="ctr"/>
            <a:lstStyle/>
            <a:p>
              <a:endParaRPr lang="en-US"/>
            </a:p>
          </p:txBody>
        </p:sp>
        <p:sp>
          <p:nvSpPr>
            <p:cNvPr id="1387530" name="Oval 10"/>
            <p:cNvSpPr>
              <a:spLocks noChangeArrowheads="1"/>
            </p:cNvSpPr>
            <p:nvPr/>
          </p:nvSpPr>
          <p:spPr bwMode="auto">
            <a:xfrm>
              <a:off x="4992" y="1152"/>
              <a:ext cx="192" cy="192"/>
            </a:xfrm>
            <a:prstGeom prst="ellipse">
              <a:avLst/>
            </a:prstGeom>
            <a:solidFill>
              <a:schemeClr val="bg1"/>
            </a:solidFill>
            <a:ln w="25400">
              <a:solidFill>
                <a:schemeClr val="tx1"/>
              </a:solidFill>
              <a:miter lim="800000"/>
              <a:headEnd/>
              <a:tailEnd/>
            </a:ln>
            <a:effectLst/>
          </p:spPr>
          <p:txBody>
            <a:bodyPr wrap="none" anchor="ctr"/>
            <a:lstStyle/>
            <a:p>
              <a:endParaRPr lang="en-US"/>
            </a:p>
          </p:txBody>
        </p:sp>
        <p:sp>
          <p:nvSpPr>
            <p:cNvPr id="1387531" name="Line 11"/>
            <p:cNvSpPr>
              <a:spLocks noChangeShapeType="1"/>
            </p:cNvSpPr>
            <p:nvPr/>
          </p:nvSpPr>
          <p:spPr bwMode="auto">
            <a:xfrm flipH="1">
              <a:off x="4704" y="432"/>
              <a:ext cx="288" cy="288"/>
            </a:xfrm>
            <a:prstGeom prst="line">
              <a:avLst/>
            </a:prstGeom>
            <a:noFill/>
            <a:ln w="25400">
              <a:solidFill>
                <a:schemeClr val="tx1"/>
              </a:solidFill>
              <a:miter lim="800000"/>
              <a:headEnd/>
              <a:tailEnd/>
            </a:ln>
            <a:effectLst/>
          </p:spPr>
          <p:txBody>
            <a:bodyPr wrap="none"/>
            <a:lstStyle/>
            <a:p>
              <a:endParaRPr lang="en-US"/>
            </a:p>
          </p:txBody>
        </p:sp>
        <p:sp>
          <p:nvSpPr>
            <p:cNvPr id="1387532" name="Line 12"/>
            <p:cNvSpPr>
              <a:spLocks noChangeShapeType="1"/>
            </p:cNvSpPr>
            <p:nvPr/>
          </p:nvSpPr>
          <p:spPr bwMode="auto">
            <a:xfrm flipH="1">
              <a:off x="4992" y="480"/>
              <a:ext cx="96" cy="240"/>
            </a:xfrm>
            <a:prstGeom prst="line">
              <a:avLst/>
            </a:prstGeom>
            <a:noFill/>
            <a:ln w="25400">
              <a:solidFill>
                <a:schemeClr val="tx1"/>
              </a:solidFill>
              <a:miter lim="800000"/>
              <a:headEnd/>
              <a:tailEnd/>
            </a:ln>
            <a:effectLst/>
          </p:spPr>
          <p:txBody>
            <a:bodyPr wrap="none"/>
            <a:lstStyle/>
            <a:p>
              <a:endParaRPr lang="en-US"/>
            </a:p>
          </p:txBody>
        </p:sp>
        <p:sp>
          <p:nvSpPr>
            <p:cNvPr id="1387533" name="Line 13"/>
            <p:cNvSpPr>
              <a:spLocks noChangeShapeType="1"/>
            </p:cNvSpPr>
            <p:nvPr/>
          </p:nvSpPr>
          <p:spPr bwMode="auto">
            <a:xfrm>
              <a:off x="5088" y="480"/>
              <a:ext cx="96" cy="240"/>
            </a:xfrm>
            <a:prstGeom prst="line">
              <a:avLst/>
            </a:prstGeom>
            <a:noFill/>
            <a:ln w="25400">
              <a:solidFill>
                <a:schemeClr val="tx1"/>
              </a:solidFill>
              <a:miter lim="800000"/>
              <a:headEnd/>
              <a:tailEnd/>
            </a:ln>
            <a:effectLst/>
          </p:spPr>
          <p:txBody>
            <a:bodyPr wrap="none"/>
            <a:lstStyle/>
            <a:p>
              <a:endParaRPr lang="en-US"/>
            </a:p>
          </p:txBody>
        </p:sp>
        <p:sp>
          <p:nvSpPr>
            <p:cNvPr id="1387534" name="Line 14"/>
            <p:cNvSpPr>
              <a:spLocks noChangeShapeType="1"/>
            </p:cNvSpPr>
            <p:nvPr/>
          </p:nvSpPr>
          <p:spPr bwMode="auto">
            <a:xfrm>
              <a:off x="5184" y="432"/>
              <a:ext cx="336" cy="288"/>
            </a:xfrm>
            <a:prstGeom prst="line">
              <a:avLst/>
            </a:prstGeom>
            <a:noFill/>
            <a:ln w="25400">
              <a:solidFill>
                <a:schemeClr val="tx1"/>
              </a:solidFill>
              <a:miter lim="800000"/>
              <a:headEnd/>
              <a:tailEnd/>
            </a:ln>
            <a:effectLst/>
          </p:spPr>
          <p:txBody>
            <a:bodyPr wrap="none"/>
            <a:lstStyle/>
            <a:p>
              <a:endParaRPr lang="en-US"/>
            </a:p>
          </p:txBody>
        </p:sp>
        <p:sp>
          <p:nvSpPr>
            <p:cNvPr id="1387535" name="Line 15"/>
            <p:cNvSpPr>
              <a:spLocks noChangeShapeType="1"/>
            </p:cNvSpPr>
            <p:nvPr/>
          </p:nvSpPr>
          <p:spPr bwMode="auto">
            <a:xfrm>
              <a:off x="5280" y="912"/>
              <a:ext cx="96" cy="240"/>
            </a:xfrm>
            <a:prstGeom prst="line">
              <a:avLst/>
            </a:prstGeom>
            <a:noFill/>
            <a:ln w="25400">
              <a:solidFill>
                <a:schemeClr val="tx1"/>
              </a:solidFill>
              <a:miter lim="800000"/>
              <a:headEnd/>
              <a:tailEnd/>
            </a:ln>
            <a:effectLst/>
          </p:spPr>
          <p:txBody>
            <a:bodyPr wrap="none"/>
            <a:lstStyle/>
            <a:p>
              <a:endParaRPr lang="en-US"/>
            </a:p>
          </p:txBody>
        </p:sp>
        <p:sp>
          <p:nvSpPr>
            <p:cNvPr id="1387536" name="Line 16"/>
            <p:cNvSpPr>
              <a:spLocks noChangeShapeType="1"/>
            </p:cNvSpPr>
            <p:nvPr/>
          </p:nvSpPr>
          <p:spPr bwMode="auto">
            <a:xfrm flipH="1">
              <a:off x="5088" y="912"/>
              <a:ext cx="96" cy="240"/>
            </a:xfrm>
            <a:prstGeom prst="line">
              <a:avLst/>
            </a:prstGeom>
            <a:noFill/>
            <a:ln w="25400">
              <a:solidFill>
                <a:schemeClr val="tx1"/>
              </a:solidFill>
              <a:miter lim="800000"/>
              <a:headEnd/>
              <a:tailEnd/>
            </a:ln>
            <a:effectLst/>
          </p:spPr>
          <p:txBody>
            <a:bodyPr wrap="none"/>
            <a:lstStyle/>
            <a:p>
              <a:endParaRPr lang="en-US"/>
            </a:p>
          </p:txBody>
        </p:sp>
      </p:grpSp>
      <p:grpSp>
        <p:nvGrpSpPr>
          <p:cNvPr id="3" name="Group 31"/>
          <p:cNvGrpSpPr>
            <a:grpSpLocks/>
          </p:cNvGrpSpPr>
          <p:nvPr/>
        </p:nvGrpSpPr>
        <p:grpSpPr bwMode="auto">
          <a:xfrm>
            <a:off x="5932910" y="4035024"/>
            <a:ext cx="1676400" cy="1676400"/>
            <a:chOff x="4560" y="1632"/>
            <a:chExt cx="1056" cy="1056"/>
          </a:xfrm>
        </p:grpSpPr>
        <p:sp>
          <p:nvSpPr>
            <p:cNvPr id="1387537" name="Oval 17"/>
            <p:cNvSpPr>
              <a:spLocks noChangeArrowheads="1"/>
            </p:cNvSpPr>
            <p:nvPr/>
          </p:nvSpPr>
          <p:spPr bwMode="auto">
            <a:xfrm>
              <a:off x="4992" y="1632"/>
              <a:ext cx="192" cy="192"/>
            </a:xfrm>
            <a:prstGeom prst="ellipse">
              <a:avLst/>
            </a:prstGeom>
            <a:solidFill>
              <a:schemeClr val="bg1"/>
            </a:solidFill>
            <a:ln w="25400">
              <a:solidFill>
                <a:schemeClr val="tx1"/>
              </a:solidFill>
              <a:miter lim="800000"/>
              <a:headEnd/>
              <a:tailEnd/>
            </a:ln>
            <a:effectLst/>
          </p:spPr>
          <p:txBody>
            <a:bodyPr wrap="none" anchor="ctr"/>
            <a:lstStyle/>
            <a:p>
              <a:endParaRPr lang="en-US"/>
            </a:p>
          </p:txBody>
        </p:sp>
        <p:sp>
          <p:nvSpPr>
            <p:cNvPr id="1387538" name="Oval 18"/>
            <p:cNvSpPr>
              <a:spLocks noChangeArrowheads="1"/>
            </p:cNvSpPr>
            <p:nvPr/>
          </p:nvSpPr>
          <p:spPr bwMode="auto">
            <a:xfrm>
              <a:off x="4560" y="2064"/>
              <a:ext cx="192" cy="192"/>
            </a:xfrm>
            <a:prstGeom prst="ellipse">
              <a:avLst/>
            </a:prstGeom>
            <a:solidFill>
              <a:schemeClr val="bg1"/>
            </a:solidFill>
            <a:ln w="25400">
              <a:solidFill>
                <a:schemeClr val="tx1"/>
              </a:solidFill>
              <a:miter lim="800000"/>
              <a:headEnd/>
              <a:tailEnd/>
            </a:ln>
            <a:effectLst/>
          </p:spPr>
          <p:txBody>
            <a:bodyPr wrap="none" anchor="ctr"/>
            <a:lstStyle/>
            <a:p>
              <a:endParaRPr lang="en-US"/>
            </a:p>
          </p:txBody>
        </p:sp>
        <p:sp>
          <p:nvSpPr>
            <p:cNvPr id="1387539" name="Oval 19"/>
            <p:cNvSpPr>
              <a:spLocks noChangeArrowheads="1"/>
            </p:cNvSpPr>
            <p:nvPr/>
          </p:nvSpPr>
          <p:spPr bwMode="auto">
            <a:xfrm>
              <a:off x="4704" y="2496"/>
              <a:ext cx="192" cy="192"/>
            </a:xfrm>
            <a:prstGeom prst="ellipse">
              <a:avLst/>
            </a:prstGeom>
            <a:solidFill>
              <a:schemeClr val="bg1"/>
            </a:solidFill>
            <a:ln w="25400">
              <a:solidFill>
                <a:schemeClr val="tx1"/>
              </a:solidFill>
              <a:miter lim="800000"/>
              <a:headEnd/>
              <a:tailEnd/>
            </a:ln>
            <a:effectLst/>
          </p:spPr>
          <p:txBody>
            <a:bodyPr wrap="none" anchor="ctr"/>
            <a:lstStyle/>
            <a:p>
              <a:endParaRPr lang="en-US"/>
            </a:p>
          </p:txBody>
        </p:sp>
        <p:sp>
          <p:nvSpPr>
            <p:cNvPr id="1387541" name="Oval 21"/>
            <p:cNvSpPr>
              <a:spLocks noChangeArrowheads="1"/>
            </p:cNvSpPr>
            <p:nvPr/>
          </p:nvSpPr>
          <p:spPr bwMode="auto">
            <a:xfrm>
              <a:off x="5424" y="2064"/>
              <a:ext cx="192" cy="192"/>
            </a:xfrm>
            <a:prstGeom prst="ellipse">
              <a:avLst/>
            </a:prstGeom>
            <a:solidFill>
              <a:schemeClr val="bg1"/>
            </a:solidFill>
            <a:ln w="25400">
              <a:solidFill>
                <a:schemeClr val="tx1"/>
              </a:solidFill>
              <a:miter lim="800000"/>
              <a:headEnd/>
              <a:tailEnd/>
            </a:ln>
            <a:effectLst/>
          </p:spPr>
          <p:txBody>
            <a:bodyPr wrap="none" anchor="ctr"/>
            <a:lstStyle/>
            <a:p>
              <a:endParaRPr lang="en-US"/>
            </a:p>
          </p:txBody>
        </p:sp>
        <p:sp>
          <p:nvSpPr>
            <p:cNvPr id="1387542" name="Oval 22"/>
            <p:cNvSpPr>
              <a:spLocks noChangeArrowheads="1"/>
            </p:cNvSpPr>
            <p:nvPr/>
          </p:nvSpPr>
          <p:spPr bwMode="auto">
            <a:xfrm>
              <a:off x="5280" y="2496"/>
              <a:ext cx="192" cy="192"/>
            </a:xfrm>
            <a:prstGeom prst="ellipse">
              <a:avLst/>
            </a:prstGeom>
            <a:solidFill>
              <a:schemeClr val="bg1"/>
            </a:solidFill>
            <a:ln w="25400">
              <a:solidFill>
                <a:schemeClr val="tx1"/>
              </a:solidFill>
              <a:miter lim="800000"/>
              <a:headEnd/>
              <a:tailEnd/>
            </a:ln>
            <a:effectLst/>
          </p:spPr>
          <p:txBody>
            <a:bodyPr wrap="none" anchor="ctr"/>
            <a:lstStyle/>
            <a:p>
              <a:endParaRPr lang="en-US"/>
            </a:p>
          </p:txBody>
        </p:sp>
        <p:sp>
          <p:nvSpPr>
            <p:cNvPr id="1387544" name="Line 24"/>
            <p:cNvSpPr>
              <a:spLocks noChangeShapeType="1"/>
            </p:cNvSpPr>
            <p:nvPr/>
          </p:nvSpPr>
          <p:spPr bwMode="auto">
            <a:xfrm flipH="1">
              <a:off x="4704" y="1776"/>
              <a:ext cx="288" cy="288"/>
            </a:xfrm>
            <a:prstGeom prst="line">
              <a:avLst/>
            </a:prstGeom>
            <a:noFill/>
            <a:ln w="25400">
              <a:solidFill>
                <a:schemeClr val="tx1"/>
              </a:solidFill>
              <a:miter lim="800000"/>
              <a:headEnd/>
              <a:tailEnd/>
            </a:ln>
            <a:effectLst/>
          </p:spPr>
          <p:txBody>
            <a:bodyPr wrap="none"/>
            <a:lstStyle/>
            <a:p>
              <a:endParaRPr lang="en-US"/>
            </a:p>
          </p:txBody>
        </p:sp>
        <p:sp>
          <p:nvSpPr>
            <p:cNvPr id="1387545" name="Line 25"/>
            <p:cNvSpPr>
              <a:spLocks noChangeShapeType="1"/>
            </p:cNvSpPr>
            <p:nvPr/>
          </p:nvSpPr>
          <p:spPr bwMode="auto">
            <a:xfrm flipH="1">
              <a:off x="4800" y="1824"/>
              <a:ext cx="288" cy="672"/>
            </a:xfrm>
            <a:prstGeom prst="line">
              <a:avLst/>
            </a:prstGeom>
            <a:noFill/>
            <a:ln w="25400">
              <a:solidFill>
                <a:schemeClr val="tx1"/>
              </a:solidFill>
              <a:miter lim="800000"/>
              <a:headEnd/>
              <a:tailEnd/>
            </a:ln>
            <a:effectLst/>
          </p:spPr>
          <p:txBody>
            <a:bodyPr wrap="none"/>
            <a:lstStyle/>
            <a:p>
              <a:endParaRPr lang="en-US"/>
            </a:p>
          </p:txBody>
        </p:sp>
        <p:sp>
          <p:nvSpPr>
            <p:cNvPr id="1387546" name="Line 26"/>
            <p:cNvSpPr>
              <a:spLocks noChangeShapeType="1"/>
            </p:cNvSpPr>
            <p:nvPr/>
          </p:nvSpPr>
          <p:spPr bwMode="auto">
            <a:xfrm flipV="1">
              <a:off x="4848" y="2208"/>
              <a:ext cx="576" cy="288"/>
            </a:xfrm>
            <a:prstGeom prst="line">
              <a:avLst/>
            </a:prstGeom>
            <a:noFill/>
            <a:ln w="25400">
              <a:solidFill>
                <a:schemeClr val="tx1"/>
              </a:solidFill>
              <a:miter lim="800000"/>
              <a:headEnd/>
              <a:tailEnd/>
            </a:ln>
            <a:effectLst/>
          </p:spPr>
          <p:txBody>
            <a:bodyPr wrap="none"/>
            <a:lstStyle/>
            <a:p>
              <a:endParaRPr lang="en-US"/>
            </a:p>
          </p:txBody>
        </p:sp>
        <p:sp>
          <p:nvSpPr>
            <p:cNvPr id="1387547" name="Line 27"/>
            <p:cNvSpPr>
              <a:spLocks noChangeShapeType="1"/>
            </p:cNvSpPr>
            <p:nvPr/>
          </p:nvSpPr>
          <p:spPr bwMode="auto">
            <a:xfrm>
              <a:off x="5184" y="1776"/>
              <a:ext cx="336" cy="288"/>
            </a:xfrm>
            <a:prstGeom prst="line">
              <a:avLst/>
            </a:prstGeom>
            <a:noFill/>
            <a:ln w="25400">
              <a:solidFill>
                <a:schemeClr val="tx1"/>
              </a:solidFill>
              <a:miter lim="800000"/>
              <a:headEnd/>
              <a:tailEnd/>
            </a:ln>
            <a:effectLst/>
          </p:spPr>
          <p:txBody>
            <a:bodyPr wrap="none"/>
            <a:lstStyle/>
            <a:p>
              <a:endParaRPr lang="en-US"/>
            </a:p>
          </p:txBody>
        </p:sp>
        <p:sp>
          <p:nvSpPr>
            <p:cNvPr id="1387548" name="Line 28"/>
            <p:cNvSpPr>
              <a:spLocks noChangeShapeType="1"/>
            </p:cNvSpPr>
            <p:nvPr/>
          </p:nvSpPr>
          <p:spPr bwMode="auto">
            <a:xfrm flipH="1">
              <a:off x="5376" y="2256"/>
              <a:ext cx="144" cy="240"/>
            </a:xfrm>
            <a:prstGeom prst="line">
              <a:avLst/>
            </a:prstGeom>
            <a:noFill/>
            <a:ln w="25400">
              <a:solidFill>
                <a:schemeClr val="tx1"/>
              </a:solidFill>
              <a:miter lim="800000"/>
              <a:headEnd/>
              <a:tailEnd/>
            </a:ln>
            <a:effectLst/>
          </p:spPr>
          <p:txBody>
            <a:bodyPr wrap="none"/>
            <a:lstStyle/>
            <a:p>
              <a:endParaRPr lang="en-US"/>
            </a:p>
          </p:txBody>
        </p:sp>
      </p:grpSp>
    </p:spTree>
    <p:extLst>
      <p:ext uri="{BB962C8B-B14F-4D97-AF65-F5344CB8AC3E}">
        <p14:creationId xmlns:p14="http://schemas.microsoft.com/office/powerpoint/2010/main" val="25020057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0204"/>
            <a:ext cx="7772400" cy="1143000"/>
          </a:xfrm>
        </p:spPr>
        <p:txBody>
          <a:bodyPr/>
          <a:lstStyle/>
          <a:p>
            <a:r>
              <a:rPr lang="en-US" dirty="0" smtClean="0"/>
              <a:t>Surgical/Chief Programmer Team</a:t>
            </a:r>
            <a:br>
              <a:rPr lang="en-US" dirty="0" smtClean="0"/>
            </a:br>
            <a:r>
              <a:rPr lang="en-US" sz="2400" dirty="0" smtClean="0"/>
              <a:t>[Baker, Mills, Brooks]</a:t>
            </a:r>
            <a:endParaRPr lang="en-US" dirty="0"/>
          </a:p>
        </p:txBody>
      </p:sp>
      <p:graphicFrame>
        <p:nvGraphicFramePr>
          <p:cNvPr id="9" name="Content Placeholder 8"/>
          <p:cNvGraphicFramePr>
            <a:graphicFrameLocks noGrp="1"/>
          </p:cNvGraphicFramePr>
          <p:nvPr>
            <p:ph idx="1"/>
          </p:nvPr>
        </p:nvGraphicFramePr>
        <p:xfrm>
          <a:off x="685800" y="1600200"/>
          <a:ext cx="777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3451FA2C-3B3E-4FA6-BAFA-85683040B980}" type="slidenum">
              <a:rPr lang="en-US" smtClean="0"/>
              <a:pPr/>
              <a:t>14</a:t>
            </a:fld>
            <a:endParaRPr lang="en-US"/>
          </a:p>
        </p:txBody>
      </p:sp>
      <p:sp>
        <p:nvSpPr>
          <p:cNvPr id="3" name="Date Placeholder 2"/>
          <p:cNvSpPr>
            <a:spLocks noGrp="1"/>
          </p:cNvSpPr>
          <p:nvPr>
            <p:ph type="dt" sz="half" idx="10"/>
          </p:nvPr>
        </p:nvSpPr>
        <p:spPr/>
        <p:txBody>
          <a:bodyPr/>
          <a:lstStyle/>
          <a:p>
            <a:pPr>
              <a:defRPr/>
            </a:pPr>
            <a:r>
              <a:rPr lang="en-US" smtClean="0"/>
              <a:t>CSE403 Sp12</a:t>
            </a:r>
            <a:endParaRPr lang="en-US"/>
          </a:p>
        </p:txBody>
      </p:sp>
      <p:sp>
        <p:nvSpPr>
          <p:cNvPr id="4" name="TextBox 3"/>
          <p:cNvSpPr txBox="1"/>
          <p:nvPr/>
        </p:nvSpPr>
        <p:spPr>
          <a:xfrm>
            <a:off x="299546" y="1631731"/>
            <a:ext cx="1986454" cy="1200329"/>
          </a:xfrm>
          <a:prstGeom prst="rect">
            <a:avLst/>
          </a:prstGeom>
          <a:noFill/>
          <a:ln>
            <a:solidFill>
              <a:srgbClr val="7030A0"/>
            </a:solidFill>
          </a:ln>
        </p:spPr>
        <p:txBody>
          <a:bodyPr wrap="square" rtlCol="0">
            <a:spAutoFit/>
          </a:bodyPr>
          <a:lstStyle/>
          <a:p>
            <a:r>
              <a:rPr lang="en-US" dirty="0" smtClean="0"/>
              <a:t>A 40 year-old dominion model</a:t>
            </a:r>
            <a:endParaRPr lang="en-US" dirty="0"/>
          </a:p>
        </p:txBody>
      </p:sp>
    </p:spTree>
    <p:extLst>
      <p:ext uri="{BB962C8B-B14F-4D97-AF65-F5344CB8AC3E}">
        <p14:creationId xmlns:p14="http://schemas.microsoft.com/office/powerpoint/2010/main" val="4220879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Toshiba Software Factory </a:t>
            </a:r>
            <a:r>
              <a:rPr lang="en-US" sz="2400" dirty="0" smtClean="0"/>
              <a:t>[Y. Matsumoto]</a:t>
            </a:r>
            <a:endParaRPr lang="en-US" dirty="0"/>
          </a:p>
        </p:txBody>
      </p:sp>
      <p:sp>
        <p:nvSpPr>
          <p:cNvPr id="3" name="Content Placeholder 2"/>
          <p:cNvSpPr>
            <a:spLocks noGrp="1"/>
          </p:cNvSpPr>
          <p:nvPr>
            <p:ph idx="1"/>
          </p:nvPr>
        </p:nvSpPr>
        <p:spPr/>
        <p:txBody>
          <a:bodyPr/>
          <a:lstStyle/>
          <a:p>
            <a:r>
              <a:rPr lang="en-US" smtClean="0"/>
              <a:t>Late 1970’s structure for 2,300 software developers producing real-time industrial application software systems (such as traffic control, factory automation, etc.)</a:t>
            </a:r>
          </a:p>
          <a:p>
            <a:r>
              <a:rPr lang="en-US" smtClean="0"/>
              <a:t>Unit Workload Order Sheets (UWOS) precisely define a software component to be built</a:t>
            </a:r>
          </a:p>
          <a:p>
            <a:r>
              <a:rPr lang="en-US" smtClean="0"/>
              <a:t>Assigned by project management to developers based on scope/size/skills needed</a:t>
            </a:r>
          </a:p>
          <a:p>
            <a:r>
              <a:rPr lang="en-US" smtClean="0"/>
              <a:t>Completed UWOS fed back into management system</a:t>
            </a:r>
          </a:p>
          <a:p>
            <a:r>
              <a:rPr lang="en-US" smtClean="0"/>
              <a:t>Highly measured to allow for process improvement</a:t>
            </a:r>
            <a:endParaRPr lang="en-US" dirty="0"/>
          </a:p>
        </p:txBody>
      </p:sp>
      <p:sp>
        <p:nvSpPr>
          <p:cNvPr id="4" name="Date Placeholder 3"/>
          <p:cNvSpPr>
            <a:spLocks noGrp="1"/>
          </p:cNvSpPr>
          <p:nvPr>
            <p:ph type="dt" sz="half" idx="10"/>
          </p:nvPr>
        </p:nvSpPr>
        <p:spPr/>
        <p:txBody>
          <a:bodyPr/>
          <a:lstStyle/>
          <a:p>
            <a:r>
              <a:rPr lang="en-US" smtClean="0"/>
              <a:t>CSE403 Sp12</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15</a:t>
            </a:fld>
            <a:endParaRPr lang="en-US"/>
          </a:p>
        </p:txBody>
      </p:sp>
    </p:spTree>
    <p:extLst>
      <p:ext uri="{BB962C8B-B14F-4D97-AF65-F5344CB8AC3E}">
        <p14:creationId xmlns:p14="http://schemas.microsoft.com/office/powerpoint/2010/main" val="1119671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Microsoft’s team structure </a:t>
            </a:r>
            <a:r>
              <a:rPr lang="en-US" sz="2400" dirty="0" smtClean="0"/>
              <a:t>[microsoft.com]</a:t>
            </a:r>
            <a:endParaRPr lang="en-US" sz="2400" dirty="0"/>
          </a:p>
        </p:txBody>
      </p:sp>
      <p:sp>
        <p:nvSpPr>
          <p:cNvPr id="3" name="Content Placeholder 2"/>
          <p:cNvSpPr>
            <a:spLocks noGrp="1"/>
          </p:cNvSpPr>
          <p:nvPr>
            <p:ph idx="1"/>
          </p:nvPr>
        </p:nvSpPr>
        <p:spPr/>
        <p:txBody>
          <a:bodyPr/>
          <a:lstStyle/>
          <a:p>
            <a:r>
              <a:rPr lang="en-US" b="1" dirty="0" smtClean="0"/>
              <a:t>Program Manager</a:t>
            </a:r>
            <a:r>
              <a:rPr lang="en-US" dirty="0" smtClean="0"/>
              <a:t>.  Leads the technical side of a product development team, managing and defining the functional specifications and defining how the product will work. </a:t>
            </a:r>
          </a:p>
          <a:p>
            <a:r>
              <a:rPr lang="en-US" b="1" dirty="0" smtClean="0"/>
              <a:t>Software Design Engineer</a:t>
            </a:r>
            <a:r>
              <a:rPr lang="en-US" dirty="0" smtClean="0"/>
              <a:t>.  Codes and designs new software, often collaborating as a member of a software development team to create and build products. </a:t>
            </a:r>
          </a:p>
          <a:p>
            <a:r>
              <a:rPr lang="en-US" b="1" dirty="0" smtClean="0"/>
              <a:t>Software Test Engineer</a:t>
            </a:r>
            <a:r>
              <a:rPr lang="en-US" dirty="0" smtClean="0"/>
              <a:t>.  Tests and critiques software to assure quality and identify potential improvement opportunities and projects.</a:t>
            </a:r>
            <a:endParaRPr lang="en-US" dirty="0"/>
          </a:p>
        </p:txBody>
      </p:sp>
      <p:sp>
        <p:nvSpPr>
          <p:cNvPr id="4" name="Date Placeholder 3"/>
          <p:cNvSpPr>
            <a:spLocks noGrp="1"/>
          </p:cNvSpPr>
          <p:nvPr>
            <p:ph type="dt" sz="half" idx="10"/>
          </p:nvPr>
        </p:nvSpPr>
        <p:spPr/>
        <p:txBody>
          <a:bodyPr/>
          <a:lstStyle/>
          <a:p>
            <a:r>
              <a:rPr lang="en-US" smtClean="0"/>
              <a:t>CSE403 Sp12</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16</a:t>
            </a:fld>
            <a:endParaRPr lang="en-US"/>
          </a:p>
        </p:txBody>
      </p:sp>
    </p:spTree>
    <p:extLst>
      <p:ext uri="{BB962C8B-B14F-4D97-AF65-F5344CB8AC3E}">
        <p14:creationId xmlns:p14="http://schemas.microsoft.com/office/powerpoint/2010/main" val="1403520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Rectangle 2"/>
          <p:cNvSpPr>
            <a:spLocks noGrp="1" noChangeArrowheads="1"/>
          </p:cNvSpPr>
          <p:nvPr>
            <p:ph type="title"/>
          </p:nvPr>
        </p:nvSpPr>
        <p:spPr/>
        <p:txBody>
          <a:bodyPr/>
          <a:lstStyle/>
          <a:p>
            <a:r>
              <a:rPr lang="en-US" dirty="0" smtClean="0"/>
              <a:t>Other kinds/styles of teams</a:t>
            </a:r>
            <a:endParaRPr lang="en-US" dirty="0"/>
          </a:p>
        </p:txBody>
      </p:sp>
      <p:sp>
        <p:nvSpPr>
          <p:cNvPr id="1397763" name="Rectangle 3"/>
          <p:cNvSpPr>
            <a:spLocks noGrp="1" noChangeArrowheads="1"/>
          </p:cNvSpPr>
          <p:nvPr>
            <p:ph type="body" idx="1"/>
          </p:nvPr>
        </p:nvSpPr>
        <p:spPr/>
        <p:txBody>
          <a:bodyPr/>
          <a:lstStyle/>
          <a:p>
            <a:r>
              <a:rPr lang="en-US" sz="2000" b="1" dirty="0" smtClean="0"/>
              <a:t>problem-resolution</a:t>
            </a:r>
            <a:r>
              <a:rPr lang="en-US" sz="2000" dirty="0" smtClean="0"/>
              <a:t>: a focused attack on specific bugs, problems, issues</a:t>
            </a:r>
          </a:p>
          <a:p>
            <a:r>
              <a:rPr lang="en-US" sz="2000" b="1" dirty="0" smtClean="0"/>
              <a:t>creative</a:t>
            </a:r>
            <a:r>
              <a:rPr lang="en-US" sz="2000" dirty="0" smtClean="0"/>
              <a:t>: coming up with and exploring new ideas</a:t>
            </a:r>
          </a:p>
          <a:p>
            <a:r>
              <a:rPr lang="en-US" sz="2000" b="1" dirty="0" smtClean="0"/>
              <a:t>tactical-execution</a:t>
            </a:r>
            <a:r>
              <a:rPr lang="en-US" sz="2000" dirty="0" smtClean="0"/>
              <a:t>: carries out a defined plan </a:t>
            </a:r>
          </a:p>
          <a:p>
            <a:r>
              <a:rPr lang="en-US" sz="2000" dirty="0" smtClean="0"/>
              <a:t>Some other team models</a:t>
            </a:r>
          </a:p>
          <a:p>
            <a:pPr lvl="1"/>
            <a:r>
              <a:rPr lang="en-US" sz="2000" b="1" dirty="0" err="1" smtClean="0"/>
              <a:t>skunkworks</a:t>
            </a:r>
            <a:r>
              <a:rPr lang="en-US" sz="2000" dirty="0" smtClean="0"/>
              <a:t>: turn the developers loose</a:t>
            </a:r>
          </a:p>
          <a:p>
            <a:pPr lvl="1"/>
            <a:r>
              <a:rPr lang="en-US" sz="2000" b="1" dirty="0" smtClean="0"/>
              <a:t>SWAT</a:t>
            </a:r>
            <a:r>
              <a:rPr lang="en-US" sz="2000" dirty="0" smtClean="0"/>
              <a:t>: skilled with a particular advanced tool(s)</a:t>
            </a:r>
          </a:p>
          <a:p>
            <a:pPr lvl="1"/>
            <a:r>
              <a:rPr lang="en-US" sz="2000" b="1" dirty="0" smtClean="0"/>
              <a:t>Professional Athletic</a:t>
            </a:r>
            <a:r>
              <a:rPr lang="en-US" sz="2000" dirty="0" smtClean="0"/>
              <a:t>: carefully selected people w/ very specialized roles</a:t>
            </a:r>
          </a:p>
          <a:p>
            <a:pPr lvl="1"/>
            <a:r>
              <a:rPr lang="en-US" sz="2000" b="1" dirty="0" smtClean="0"/>
              <a:t>Theater</a:t>
            </a:r>
            <a:r>
              <a:rPr lang="en-US" sz="2000" dirty="0" smtClean="0"/>
              <a:t>: “director” assigns roles to others</a:t>
            </a:r>
            <a:endParaRPr lang="en-US" sz="2000" dirty="0"/>
          </a:p>
        </p:txBody>
      </p:sp>
      <p:sp>
        <p:nvSpPr>
          <p:cNvPr id="2" name="Date Placeholder 1"/>
          <p:cNvSpPr>
            <a:spLocks noGrp="1"/>
          </p:cNvSpPr>
          <p:nvPr>
            <p:ph type="dt" sz="half" idx="10"/>
          </p:nvPr>
        </p:nvSpPr>
        <p:spPr/>
        <p:txBody>
          <a:bodyPr/>
          <a:lstStyle/>
          <a:p>
            <a:r>
              <a:rPr lang="en-US" dirty="0" smtClean="0"/>
              <a:t>CSE403 Sp12</a:t>
            </a:r>
            <a:endParaRPr lang="en-US" dirty="0"/>
          </a:p>
        </p:txBody>
      </p:sp>
      <p:sp>
        <p:nvSpPr>
          <p:cNvPr id="3" name="Slide Number Placeholder 2"/>
          <p:cNvSpPr>
            <a:spLocks noGrp="1"/>
          </p:cNvSpPr>
          <p:nvPr>
            <p:ph type="sldNum" sz="quarter" idx="12"/>
          </p:nvPr>
        </p:nvSpPr>
        <p:spPr/>
        <p:txBody>
          <a:bodyPr/>
          <a:lstStyle/>
          <a:p>
            <a:fld id="{3451FA2C-3B3E-4FA6-BAFA-85683040B980}" type="slidenum">
              <a:rPr lang="en-US" smtClean="0"/>
              <a:pPr/>
              <a:t>17</a:t>
            </a:fld>
            <a:endParaRPr lang="en-US"/>
          </a:p>
        </p:txBody>
      </p:sp>
    </p:spTree>
    <p:extLst>
      <p:ext uri="{BB962C8B-B14F-4D97-AF65-F5344CB8AC3E}">
        <p14:creationId xmlns:p14="http://schemas.microsoft.com/office/powerpoint/2010/main" val="35629051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48390"/>
            <a:ext cx="6992007" cy="4495800"/>
          </a:xfrm>
        </p:spPr>
        <p:txBody>
          <a:bodyPr/>
          <a:lstStyle/>
          <a:p>
            <a:pPr marL="0" indent="0">
              <a:buNone/>
            </a:pPr>
            <a:r>
              <a:rPr lang="en-US" sz="3200" dirty="0" smtClean="0"/>
              <a:t>Enough from me – what do you want to know about teams and teamwork?</a:t>
            </a:r>
            <a:endParaRPr lang="en-US" sz="3200" dirty="0"/>
          </a:p>
        </p:txBody>
      </p:sp>
      <p:pic>
        <p:nvPicPr>
          <p:cNvPr id="1026" name="Picture 2" descr="C:\Users\notkin\AppData\Local\Microsoft\Windows\Temporary Internet Files\Content.IE5\S9FBXY1F\MC9004344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557" y="55160"/>
            <a:ext cx="1625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oogle.com/images?q=tbn:ANd9GcRU3S3esX-_u_jFr74MKO0UQ4ujrTtwKfY7upLNioRmkQlFS3NQG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17076"/>
            <a:ext cx="1506958" cy="8764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oogle.com/images?q=tbn:ANd9GcSmGjKGIeJqyuhxxmi6VRNWSaf5MyYdlAKRtynf-P1DbRp3Z7Fw">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4791" y="2696694"/>
            <a:ext cx="1226032" cy="18429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profile.ak.fbcdn.net/hprofile-ak-ash2/23286_362166374215_8629_n.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9772" y="4603531"/>
            <a:ext cx="1290528" cy="17995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4.bp.blogspot.com/-1SFlrR0CHV0/TwXafE9w7EI/AAAAAAAABVc/rTujBPa2Y2I/s1600/hourglass.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5709" y="4603531"/>
            <a:ext cx="1293984" cy="17224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kivancmuslu.com/Website_Files/Homepage/Kivanc_Muslu.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3793" y="3291572"/>
            <a:ext cx="972529" cy="134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95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ssolv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 calcmode="lin" valueType="num">
                                      <p:cBhvr>
                                        <p:cTn id="17" dur="500" fill="hold"/>
                                        <p:tgtEl>
                                          <p:spTgt spid="1032"/>
                                        </p:tgtEl>
                                        <p:attrNameLst>
                                          <p:attrName>ppt_w</p:attrName>
                                        </p:attrNameLst>
                                      </p:cBhvr>
                                      <p:tavLst>
                                        <p:tav tm="0">
                                          <p:val>
                                            <p:fltVal val="0"/>
                                          </p:val>
                                        </p:tav>
                                        <p:tav tm="100000">
                                          <p:val>
                                            <p:strVal val="#ppt_w"/>
                                          </p:val>
                                        </p:tav>
                                      </p:tavLst>
                                    </p:anim>
                                    <p:anim calcmode="lin" valueType="num">
                                      <p:cBhvr>
                                        <p:cTn id="18" dur="500" fill="hold"/>
                                        <p:tgtEl>
                                          <p:spTgt spid="1032"/>
                                        </p:tgtEl>
                                        <p:attrNameLst>
                                          <p:attrName>ppt_h</p:attrName>
                                        </p:attrNameLst>
                                      </p:cBhvr>
                                      <p:tavLst>
                                        <p:tav tm="0">
                                          <p:val>
                                            <p:fltVal val="0"/>
                                          </p:val>
                                        </p:tav>
                                        <p:tav tm="100000">
                                          <p:val>
                                            <p:strVal val="#ppt_h"/>
                                          </p:val>
                                        </p:tav>
                                      </p:tavLst>
                                    </p:anim>
                                    <p:animEffect transition="in" filter="fade">
                                      <p:cBhvr>
                                        <p:cTn id="19" dur="500"/>
                                        <p:tgtEl>
                                          <p:spTgt spid="103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34"/>
                                        </p:tgtEl>
                                        <p:attrNameLst>
                                          <p:attrName>style.visibility</p:attrName>
                                        </p:attrNameLst>
                                      </p:cBhvr>
                                      <p:to>
                                        <p:strVal val="visible"/>
                                      </p:to>
                                    </p:set>
                                    <p:animEffect transition="in" filter="barn(inVertical)">
                                      <p:cBhvr>
                                        <p:cTn id="24" dur="500"/>
                                        <p:tgtEl>
                                          <p:spTgt spid="103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036"/>
                                        </p:tgtEl>
                                        <p:attrNameLst>
                                          <p:attrName>style.visibility</p:attrName>
                                        </p:attrNameLst>
                                      </p:cBhvr>
                                      <p:to>
                                        <p:strVal val="visible"/>
                                      </p:to>
                                    </p:set>
                                    <p:anim calcmode="lin" valueType="num">
                                      <p:cBhvr>
                                        <p:cTn id="29" dur="500" decel="50000" fill="hold">
                                          <p:stCondLst>
                                            <p:cond delay="0"/>
                                          </p:stCondLst>
                                        </p:cTn>
                                        <p:tgtEl>
                                          <p:spTgt spid="103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03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036"/>
                                        </p:tgtEl>
                                        <p:attrNameLst>
                                          <p:attrName>ppt_w</p:attrName>
                                        </p:attrNameLst>
                                      </p:cBhvr>
                                      <p:tavLst>
                                        <p:tav tm="0">
                                          <p:val>
                                            <p:strVal val="#ppt_w*.05"/>
                                          </p:val>
                                        </p:tav>
                                        <p:tav tm="100000">
                                          <p:val>
                                            <p:strVal val="#ppt_w"/>
                                          </p:val>
                                        </p:tav>
                                      </p:tavLst>
                                    </p:anim>
                                    <p:anim calcmode="lin" valueType="num">
                                      <p:cBhvr>
                                        <p:cTn id="32" dur="1000" fill="hold"/>
                                        <p:tgtEl>
                                          <p:spTgt spid="103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03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03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03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ChangeArrowheads="1"/>
          </p:cNvSpPr>
          <p:nvPr>
            <p:ph type="title"/>
          </p:nvPr>
        </p:nvSpPr>
        <p:spPr/>
        <p:txBody>
          <a:bodyPr/>
          <a:lstStyle/>
          <a:p>
            <a:r>
              <a:rPr lang="en-US" smtClean="0"/>
              <a:t>Team leadership</a:t>
            </a:r>
            <a:endParaRPr lang="en-US" dirty="0"/>
          </a:p>
        </p:txBody>
      </p:sp>
      <p:sp>
        <p:nvSpPr>
          <p:cNvPr id="1385475" name="Rectangle 3"/>
          <p:cNvSpPr>
            <a:spLocks noGrp="1" noChangeArrowheads="1"/>
          </p:cNvSpPr>
          <p:nvPr>
            <p:ph type="body" idx="1"/>
          </p:nvPr>
        </p:nvSpPr>
        <p:spPr/>
        <p:txBody>
          <a:bodyPr/>
          <a:lstStyle/>
          <a:p>
            <a:r>
              <a:rPr lang="en-US" dirty="0" smtClean="0"/>
              <a:t>Who makes the important product-wide decisions in your team?</a:t>
            </a:r>
          </a:p>
          <a:p>
            <a:pPr lvl="1"/>
            <a:r>
              <a:rPr lang="en-US" dirty="0" smtClean="0"/>
              <a:t>One person?</a:t>
            </a:r>
          </a:p>
          <a:p>
            <a:pPr lvl="1"/>
            <a:r>
              <a:rPr lang="en-US" dirty="0" smtClean="0"/>
              <a:t>All, by unanimous consent</a:t>
            </a:r>
            <a:r>
              <a:rPr lang="en-US" dirty="0" smtClean="0"/>
              <a:t>?</a:t>
            </a:r>
          </a:p>
          <a:p>
            <a:pPr lvl="1"/>
            <a:r>
              <a:rPr lang="en-US" dirty="0" smtClean="0"/>
              <a:t>Consensus?</a:t>
            </a:r>
            <a:endParaRPr lang="en-US" dirty="0" smtClean="0"/>
          </a:p>
          <a:p>
            <a:pPr lvl="1"/>
            <a:r>
              <a:rPr lang="en-US" dirty="0" smtClean="0"/>
              <a:t>Other options?...</a:t>
            </a:r>
          </a:p>
          <a:p>
            <a:r>
              <a:rPr lang="en-US" dirty="0" smtClean="0"/>
              <a:t>Is this an unspoken or an explicit agreement among team members?  </a:t>
            </a:r>
            <a:endParaRPr lang="en-US" dirty="0"/>
          </a:p>
        </p:txBody>
      </p:sp>
      <p:sp>
        <p:nvSpPr>
          <p:cNvPr id="2" name="Date Placeholder 1"/>
          <p:cNvSpPr>
            <a:spLocks noGrp="1"/>
          </p:cNvSpPr>
          <p:nvPr>
            <p:ph type="dt" sz="half" idx="10"/>
          </p:nvPr>
        </p:nvSpPr>
        <p:spPr/>
        <p:txBody>
          <a:bodyPr/>
          <a:lstStyle/>
          <a:p>
            <a:r>
              <a:rPr lang="en-US" smtClean="0"/>
              <a:t>CSE403 Sp12</a:t>
            </a:r>
            <a:endParaRPr lang="en-US"/>
          </a:p>
        </p:txBody>
      </p:sp>
      <p:sp>
        <p:nvSpPr>
          <p:cNvPr id="3" name="Slide Number Placeholder 2"/>
          <p:cNvSpPr>
            <a:spLocks noGrp="1"/>
          </p:cNvSpPr>
          <p:nvPr>
            <p:ph type="sldNum" sz="quarter" idx="12"/>
          </p:nvPr>
        </p:nvSpPr>
        <p:spPr/>
        <p:txBody>
          <a:bodyPr/>
          <a:lstStyle/>
          <a:p>
            <a:fld id="{3451FA2C-3B3E-4FA6-BAFA-85683040B980}" type="slidenum">
              <a:rPr lang="en-US" smtClean="0"/>
              <a:pPr/>
              <a:t>19</a:t>
            </a:fld>
            <a:endParaRPr lang="en-US"/>
          </a:p>
        </p:txBody>
      </p:sp>
    </p:spTree>
    <p:extLst>
      <p:ext uri="{BB962C8B-B14F-4D97-AF65-F5344CB8AC3E}">
        <p14:creationId xmlns:p14="http://schemas.microsoft.com/office/powerpoint/2010/main" val="17391955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Reprise: How big is 324 MLOC?</a:t>
            </a:r>
            <a:endParaRPr lang="en-US" dirty="0"/>
          </a:p>
        </p:txBody>
      </p:sp>
      <p:sp>
        <p:nvSpPr>
          <p:cNvPr id="8" name="TextBox 7"/>
          <p:cNvSpPr txBox="1"/>
          <p:nvPr/>
        </p:nvSpPr>
        <p:spPr>
          <a:xfrm>
            <a:off x="891648" y="1588686"/>
            <a:ext cx="7356143" cy="830997"/>
          </a:xfrm>
          <a:prstGeom prst="rect">
            <a:avLst/>
          </a:prstGeom>
          <a:pattFill prst="dashDnDiag">
            <a:fgClr>
              <a:srgbClr val="FFC000"/>
            </a:fgClr>
            <a:bgClr>
              <a:schemeClr val="bg1"/>
            </a:bgClr>
          </a:pattFill>
          <a:ln cap="rnd">
            <a:solidFill>
              <a:schemeClr val="tx1"/>
            </a:solidFill>
          </a:ln>
        </p:spPr>
        <p:txBody>
          <a:bodyPr wrap="square" rtlCol="0">
            <a:spAutoFit/>
          </a:bodyPr>
          <a:lstStyle/>
          <a:p>
            <a:r>
              <a:rPr lang="en-US" b="1" dirty="0" smtClean="0">
                <a:solidFill>
                  <a:schemeClr val="tx2"/>
                </a:solidFill>
              </a:rPr>
              <a:t>How long it would take you to type 324 MLOC</a:t>
            </a:r>
            <a:br>
              <a:rPr lang="en-US" b="1" dirty="0" smtClean="0">
                <a:solidFill>
                  <a:schemeClr val="tx2"/>
                </a:solidFill>
              </a:rPr>
            </a:br>
            <a:r>
              <a:rPr lang="en-US" dirty="0" smtClean="0">
                <a:solidFill>
                  <a:schemeClr val="tx2"/>
                </a:solidFill>
              </a:rPr>
              <a:t>(assume </a:t>
            </a:r>
            <a:r>
              <a:rPr lang="en-US" dirty="0"/>
              <a:t>5 </a:t>
            </a:r>
            <a:r>
              <a:rPr lang="en-US" dirty="0" smtClean="0"/>
              <a:t>words/LOC </a:t>
            </a:r>
            <a:r>
              <a:rPr lang="en-US" dirty="0"/>
              <a:t>@ 50 wpm </a:t>
            </a:r>
            <a:r>
              <a:rPr lang="en-US" dirty="0" smtClean="0">
                <a:solidFill>
                  <a:schemeClr val="tx2"/>
                </a:solidFill>
              </a:rPr>
              <a:t>)</a:t>
            </a:r>
          </a:p>
        </p:txBody>
      </p:sp>
      <p:sp>
        <p:nvSpPr>
          <p:cNvPr id="11" name="TextBox 10"/>
          <p:cNvSpPr txBox="1"/>
          <p:nvPr/>
        </p:nvSpPr>
        <p:spPr>
          <a:xfrm>
            <a:off x="891648" y="2619712"/>
            <a:ext cx="7356143" cy="830997"/>
          </a:xfrm>
          <a:prstGeom prst="rect">
            <a:avLst/>
          </a:prstGeom>
          <a:pattFill prst="dashUpDiag">
            <a:fgClr>
              <a:srgbClr val="00B0F0"/>
            </a:fgClr>
            <a:bgClr>
              <a:schemeClr val="bg1"/>
            </a:bgClr>
          </a:pattFill>
          <a:ln cap="rnd">
            <a:solidFill>
              <a:schemeClr val="tx1"/>
            </a:solidFill>
          </a:ln>
        </p:spPr>
        <p:txBody>
          <a:bodyPr wrap="square" rtlCol="0">
            <a:spAutoFit/>
          </a:bodyPr>
          <a:lstStyle/>
          <a:p>
            <a:r>
              <a:rPr lang="en-US" dirty="0" smtClean="0"/>
              <a:t>~32,000,000 </a:t>
            </a:r>
            <a:r>
              <a:rPr lang="en-US" dirty="0"/>
              <a:t>min </a:t>
            </a:r>
            <a:r>
              <a:rPr lang="en-US" dirty="0">
                <a:sym typeface="Symbol"/>
              </a:rPr>
              <a:t> 61 </a:t>
            </a:r>
            <a:r>
              <a:rPr lang="en-US" dirty="0" smtClean="0">
                <a:sym typeface="Symbol"/>
              </a:rPr>
              <a:t>years</a:t>
            </a:r>
            <a:br>
              <a:rPr lang="en-US" dirty="0" smtClean="0">
                <a:sym typeface="Symbol"/>
              </a:rPr>
            </a:br>
            <a:r>
              <a:rPr lang="en-US" dirty="0" smtClean="0">
                <a:sym typeface="Symbol"/>
              </a:rPr>
              <a:t>no thinking  no sleeping </a:t>
            </a:r>
            <a:r>
              <a:rPr lang="en-US" dirty="0">
                <a:sym typeface="Symbol"/>
              </a:rPr>
              <a:t> </a:t>
            </a:r>
            <a:r>
              <a:rPr lang="en-US" dirty="0" smtClean="0">
                <a:sym typeface="Symbol"/>
              </a:rPr>
              <a:t>no breaks </a:t>
            </a:r>
            <a:endParaRPr lang="en-US" dirty="0"/>
          </a:p>
        </p:txBody>
      </p:sp>
      <p:sp>
        <p:nvSpPr>
          <p:cNvPr id="3" name="Date Placeholder 2"/>
          <p:cNvSpPr>
            <a:spLocks noGrp="1"/>
          </p:cNvSpPr>
          <p:nvPr>
            <p:ph type="dt" sz="half" idx="10"/>
          </p:nvPr>
        </p:nvSpPr>
        <p:spPr/>
        <p:txBody>
          <a:bodyPr/>
          <a:lstStyle/>
          <a:p>
            <a:pPr>
              <a:defRPr/>
            </a:pPr>
            <a:r>
              <a:rPr lang="en-US" smtClean="0"/>
              <a:t>CSE403 Sp12</a:t>
            </a:r>
            <a:endParaRPr lang="en-US"/>
          </a:p>
        </p:txBody>
      </p:sp>
      <p:sp>
        <p:nvSpPr>
          <p:cNvPr id="4" name="Slide Number Placeholder 3"/>
          <p:cNvSpPr>
            <a:spLocks noGrp="1"/>
          </p:cNvSpPr>
          <p:nvPr>
            <p:ph type="sldNum" sz="quarter" idx="12"/>
          </p:nvPr>
        </p:nvSpPr>
        <p:spPr/>
        <p:txBody>
          <a:bodyPr/>
          <a:lstStyle/>
          <a:p>
            <a:pPr>
              <a:defRPr/>
            </a:pPr>
            <a:fld id="{817A4F5D-B194-4D02-97B9-FEAAE1970A51}" type="slidenum">
              <a:rPr lang="en-US" smtClean="0"/>
              <a:pPr>
                <a:defRPr/>
              </a:pPr>
              <a:t>2</a:t>
            </a:fld>
            <a:endParaRPr lang="en-US"/>
          </a:p>
        </p:txBody>
      </p:sp>
      <p:sp>
        <p:nvSpPr>
          <p:cNvPr id="13" name="TextBox 12"/>
          <p:cNvSpPr txBox="1"/>
          <p:nvPr/>
        </p:nvSpPr>
        <p:spPr>
          <a:xfrm>
            <a:off x="891648" y="3674612"/>
            <a:ext cx="7356143" cy="461665"/>
          </a:xfrm>
          <a:prstGeom prst="rect">
            <a:avLst/>
          </a:prstGeom>
          <a:pattFill prst="dashUpDiag">
            <a:fgClr>
              <a:srgbClr val="00B0F0"/>
            </a:fgClr>
            <a:bgClr>
              <a:schemeClr val="bg1"/>
            </a:bgClr>
          </a:pattFill>
          <a:ln cap="rnd">
            <a:solidFill>
              <a:schemeClr val="tx1"/>
            </a:solidFill>
          </a:ln>
        </p:spPr>
        <p:txBody>
          <a:bodyPr wrap="square" rtlCol="0">
            <a:spAutoFit/>
          </a:bodyPr>
          <a:lstStyle/>
          <a:p>
            <a:r>
              <a:rPr lang="en-US" dirty="0" smtClean="0"/>
              <a:t>Teams of six people </a:t>
            </a:r>
            <a:r>
              <a:rPr lang="en-US" dirty="0">
                <a:sym typeface="Symbol"/>
              </a:rPr>
              <a:t> </a:t>
            </a:r>
            <a:r>
              <a:rPr lang="en-US" dirty="0" smtClean="0">
                <a:sym typeface="Symbol"/>
              </a:rPr>
              <a:t>10 </a:t>
            </a:r>
            <a:r>
              <a:rPr lang="en-US" dirty="0">
                <a:sym typeface="Symbol"/>
              </a:rPr>
              <a:t>years</a:t>
            </a:r>
            <a:r>
              <a:rPr lang="en-US" dirty="0" smtClean="0"/>
              <a:t> </a:t>
            </a:r>
            <a:endParaRPr lang="en-US" dirty="0"/>
          </a:p>
        </p:txBody>
      </p:sp>
      <p:sp>
        <p:nvSpPr>
          <p:cNvPr id="14" name="TextBox 13"/>
          <p:cNvSpPr txBox="1"/>
          <p:nvPr/>
        </p:nvSpPr>
        <p:spPr>
          <a:xfrm>
            <a:off x="891648" y="4349512"/>
            <a:ext cx="7356143" cy="461665"/>
          </a:xfrm>
          <a:prstGeom prst="rect">
            <a:avLst/>
          </a:prstGeom>
          <a:pattFill prst="dashUpDiag">
            <a:fgClr>
              <a:srgbClr val="00B0F0"/>
            </a:fgClr>
            <a:bgClr>
              <a:schemeClr val="bg1"/>
            </a:bgClr>
          </a:pattFill>
          <a:ln cap="rnd">
            <a:solidFill>
              <a:schemeClr val="tx1"/>
            </a:solidFill>
          </a:ln>
        </p:spPr>
        <p:txBody>
          <a:bodyPr wrap="square" rtlCol="0">
            <a:spAutoFit/>
          </a:bodyPr>
          <a:lstStyle/>
          <a:p>
            <a:r>
              <a:rPr lang="en-US" dirty="0" smtClean="0"/>
              <a:t>Teams of 50 people </a:t>
            </a:r>
            <a:r>
              <a:rPr lang="en-US" dirty="0">
                <a:sym typeface="Symbol"/>
              </a:rPr>
              <a:t> </a:t>
            </a:r>
            <a:r>
              <a:rPr lang="en-US" dirty="0" smtClean="0">
                <a:sym typeface="Symbol"/>
              </a:rPr>
              <a:t>1¼  years</a:t>
            </a:r>
            <a:r>
              <a:rPr lang="en-US" dirty="0" smtClean="0"/>
              <a:t> </a:t>
            </a:r>
            <a:endParaRPr lang="en-US" dirty="0"/>
          </a:p>
        </p:txBody>
      </p:sp>
      <p:sp>
        <p:nvSpPr>
          <p:cNvPr id="15" name="TextBox 14"/>
          <p:cNvSpPr txBox="1"/>
          <p:nvPr/>
        </p:nvSpPr>
        <p:spPr>
          <a:xfrm>
            <a:off x="493927" y="5122712"/>
            <a:ext cx="8142398" cy="954107"/>
          </a:xfrm>
          <a:prstGeom prst="rect">
            <a:avLst/>
          </a:prstGeom>
          <a:solidFill>
            <a:srgbClr val="92D050"/>
          </a:solidFill>
          <a:ln cap="rnd">
            <a:solidFill>
              <a:schemeClr val="tx1"/>
            </a:solidFill>
          </a:ln>
        </p:spPr>
        <p:txBody>
          <a:bodyPr wrap="square" rtlCol="0">
            <a:spAutoFit/>
          </a:bodyPr>
          <a:lstStyle/>
          <a:p>
            <a:r>
              <a:rPr lang="en-US" sz="2800" b="1" dirty="0" smtClean="0">
                <a:solidFill>
                  <a:schemeClr val="bg1"/>
                </a:solidFill>
              </a:rPr>
              <a:t>What’s right and what’s wrong</a:t>
            </a:r>
            <a:br>
              <a:rPr lang="en-US" sz="2800" b="1" dirty="0" smtClean="0">
                <a:solidFill>
                  <a:schemeClr val="bg1"/>
                </a:solidFill>
              </a:rPr>
            </a:br>
            <a:r>
              <a:rPr lang="en-US" sz="2800" b="1" dirty="0" smtClean="0">
                <a:solidFill>
                  <a:schemeClr val="bg1"/>
                </a:solidFill>
              </a:rPr>
              <a:t>with this reasoning?</a:t>
            </a:r>
          </a:p>
        </p:txBody>
      </p:sp>
    </p:spTree>
    <p:extLst>
      <p:ext uri="{BB962C8B-B14F-4D97-AF65-F5344CB8AC3E}">
        <p14:creationId xmlns:p14="http://schemas.microsoft.com/office/powerpoint/2010/main" val="136388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p:txBody>
          <a:bodyPr/>
          <a:lstStyle/>
          <a:p>
            <a:r>
              <a:rPr lang="en-US" dirty="0" smtClean="0"/>
              <a:t>Making decisions: some guidelines</a:t>
            </a:r>
            <a:endParaRPr lang="en-US" dirty="0"/>
          </a:p>
        </p:txBody>
      </p:sp>
      <p:sp>
        <p:nvSpPr>
          <p:cNvPr id="611331" name="Rectangle 3"/>
          <p:cNvSpPr>
            <a:spLocks noGrp="1" noChangeArrowheads="1"/>
          </p:cNvSpPr>
          <p:nvPr>
            <p:ph type="body" idx="1"/>
          </p:nvPr>
        </p:nvSpPr>
        <p:spPr/>
        <p:txBody>
          <a:bodyPr>
            <a:normAutofit lnSpcReduction="10000"/>
          </a:bodyPr>
          <a:lstStyle/>
          <a:p>
            <a:pPr marL="342900" lvl="1" indent="-342900">
              <a:buFontTx/>
              <a:buChar char="•"/>
            </a:pPr>
            <a:r>
              <a:rPr lang="en-US" dirty="0" smtClean="0"/>
              <a:t>Delegate </a:t>
            </a:r>
            <a:r>
              <a:rPr lang="en-US" dirty="0"/>
              <a:t>when possible – and </a:t>
            </a:r>
            <a:r>
              <a:rPr lang="en-US" dirty="0" smtClean="0"/>
              <a:t>make </a:t>
            </a:r>
            <a:r>
              <a:rPr lang="en-US" dirty="0"/>
              <a:t>sure every </a:t>
            </a:r>
            <a:r>
              <a:rPr lang="en-US" dirty="0" smtClean="0"/>
              <a:t>member </a:t>
            </a:r>
            <a:r>
              <a:rPr lang="en-US" dirty="0"/>
              <a:t>has a significant </a:t>
            </a:r>
            <a:r>
              <a:rPr lang="en-US" dirty="0" smtClean="0"/>
              <a:t>role</a:t>
            </a:r>
          </a:p>
          <a:p>
            <a:r>
              <a:rPr lang="en-US" dirty="0"/>
              <a:t>L</a:t>
            </a:r>
            <a:r>
              <a:rPr lang="en-US" dirty="0" smtClean="0"/>
              <a:t>et everyone give their input – even if some of it appears to be off-track</a:t>
            </a:r>
          </a:p>
          <a:p>
            <a:r>
              <a:rPr lang="en-US" dirty="0" smtClean="0"/>
              <a:t>Write down pros/cons of alternatives, evaluate cost/benefit/risks – how long will it take?  is it needed?  Plan B</a:t>
            </a:r>
            <a:r>
              <a:rPr lang="en-US" dirty="0" smtClean="0"/>
              <a:t>? …</a:t>
            </a:r>
            <a:endParaRPr lang="en-US" dirty="0" smtClean="0"/>
          </a:p>
          <a:p>
            <a:r>
              <a:rPr lang="en-US" dirty="0" smtClean="0"/>
              <a:t>Have a clear procedure for resolving disagreement – strive for consensus, but if it cannot be achieved …</a:t>
            </a:r>
          </a:p>
          <a:p>
            <a:r>
              <a:rPr lang="en-US" dirty="0" smtClean="0"/>
              <a:t>Pareto analysis: find 20% of work that solves 80% of problem</a:t>
            </a:r>
          </a:p>
          <a:p>
            <a:r>
              <a:rPr lang="en-US" dirty="0"/>
              <a:t>C</a:t>
            </a:r>
            <a:r>
              <a:rPr lang="en-US" dirty="0" smtClean="0"/>
              <a:t>ompromise, compromise, compromise</a:t>
            </a:r>
            <a:endParaRPr lang="en-US" dirty="0"/>
          </a:p>
        </p:txBody>
      </p:sp>
      <p:sp>
        <p:nvSpPr>
          <p:cNvPr id="2" name="Date Placeholder 1"/>
          <p:cNvSpPr>
            <a:spLocks noGrp="1"/>
          </p:cNvSpPr>
          <p:nvPr>
            <p:ph type="dt" sz="half" idx="10"/>
          </p:nvPr>
        </p:nvSpPr>
        <p:spPr/>
        <p:txBody>
          <a:bodyPr/>
          <a:lstStyle/>
          <a:p>
            <a:r>
              <a:rPr lang="en-US" smtClean="0"/>
              <a:t>CSE403 Sp12</a:t>
            </a:r>
            <a:endParaRPr lang="en-US"/>
          </a:p>
        </p:txBody>
      </p:sp>
      <p:sp>
        <p:nvSpPr>
          <p:cNvPr id="3" name="Slide Number Placeholder 2"/>
          <p:cNvSpPr>
            <a:spLocks noGrp="1"/>
          </p:cNvSpPr>
          <p:nvPr>
            <p:ph type="sldNum" sz="quarter" idx="12"/>
          </p:nvPr>
        </p:nvSpPr>
        <p:spPr/>
        <p:txBody>
          <a:bodyPr/>
          <a:lstStyle/>
          <a:p>
            <a:fld id="{3451FA2C-3B3E-4FA6-BAFA-85683040B980}" type="slidenum">
              <a:rPr lang="en-US" smtClean="0"/>
              <a:pPr/>
              <a:t>20</a:t>
            </a:fld>
            <a:endParaRPr lang="en-US"/>
          </a:p>
        </p:txBody>
      </p:sp>
    </p:spTree>
    <p:extLst>
      <p:ext uri="{BB962C8B-B14F-4D97-AF65-F5344CB8AC3E}">
        <p14:creationId xmlns:p14="http://schemas.microsoft.com/office/powerpoint/2010/main" val="2391613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r>
              <a:rPr lang="en-US" smtClean="0"/>
              <a:t>Once decisions are made</a:t>
            </a:r>
            <a:endParaRPr lang="en-US"/>
          </a:p>
        </p:txBody>
      </p:sp>
      <p:sp>
        <p:nvSpPr>
          <p:cNvPr id="612355" name="Rectangle 3"/>
          <p:cNvSpPr>
            <a:spLocks noGrp="1" noChangeArrowheads="1"/>
          </p:cNvSpPr>
          <p:nvPr>
            <p:ph type="body" idx="1"/>
          </p:nvPr>
        </p:nvSpPr>
        <p:spPr/>
        <p:txBody>
          <a:bodyPr>
            <a:normAutofit/>
          </a:bodyPr>
          <a:lstStyle/>
          <a:p>
            <a:r>
              <a:rPr lang="en-US" dirty="0"/>
              <a:t>W</a:t>
            </a:r>
            <a:r>
              <a:rPr lang="en-US" dirty="0" smtClean="0"/>
              <a:t>rite down decisions and responsibilities clearly</a:t>
            </a:r>
          </a:p>
          <a:p>
            <a:pPr lvl="1"/>
            <a:r>
              <a:rPr lang="en-US" dirty="0"/>
              <a:t>D</a:t>
            </a:r>
            <a:r>
              <a:rPr lang="en-US" dirty="0" smtClean="0"/>
              <a:t>ocument electronically; post to a shared wiki or web page that can be retrieved easily</a:t>
            </a:r>
          </a:p>
          <a:p>
            <a:r>
              <a:rPr lang="en-US" dirty="0" smtClean="0"/>
              <a:t>Determine how to accomplish the decision</a:t>
            </a:r>
          </a:p>
          <a:p>
            <a:pPr lvl="1"/>
            <a:r>
              <a:rPr lang="en-US" dirty="0" smtClean="0"/>
              <a:t>Specific dates for progress – usually in terms of several smaller milestones</a:t>
            </a:r>
          </a:p>
          <a:p>
            <a:pPr lvl="1"/>
            <a:r>
              <a:rPr lang="en-US" dirty="0"/>
              <a:t>A</a:t>
            </a:r>
            <a:r>
              <a:rPr lang="en-US" dirty="0" smtClean="0"/>
              <a:t>gree to coordinate when milestones are met</a:t>
            </a:r>
          </a:p>
          <a:p>
            <a:r>
              <a:rPr lang="en-US" dirty="0"/>
              <a:t>P</a:t>
            </a:r>
            <a:r>
              <a:rPr lang="en-US" dirty="0" smtClean="0"/>
              <a:t>rioritize and order goals and TODOs</a:t>
            </a:r>
          </a:p>
          <a:p>
            <a:pPr lvl="1"/>
            <a:r>
              <a:rPr lang="en-US" dirty="0"/>
              <a:t>L</a:t>
            </a:r>
            <a:r>
              <a:rPr lang="en-US" dirty="0" smtClean="0"/>
              <a:t>ist by urgency, by due date/milestone date</a:t>
            </a:r>
          </a:p>
          <a:p>
            <a:pPr lvl="1"/>
            <a:r>
              <a:rPr lang="en-US" dirty="0" smtClean="0"/>
              <a:t>List team member responsibility</a:t>
            </a:r>
            <a:endParaRPr lang="en-US" dirty="0"/>
          </a:p>
        </p:txBody>
      </p:sp>
      <p:sp>
        <p:nvSpPr>
          <p:cNvPr id="2" name="Date Placeholder 1"/>
          <p:cNvSpPr>
            <a:spLocks noGrp="1"/>
          </p:cNvSpPr>
          <p:nvPr>
            <p:ph type="dt" sz="half" idx="10"/>
          </p:nvPr>
        </p:nvSpPr>
        <p:spPr/>
        <p:txBody>
          <a:bodyPr/>
          <a:lstStyle/>
          <a:p>
            <a:r>
              <a:rPr lang="en-US" smtClean="0"/>
              <a:t>CSE403 Sp12</a:t>
            </a:r>
            <a:endParaRPr lang="en-US"/>
          </a:p>
        </p:txBody>
      </p:sp>
      <p:sp>
        <p:nvSpPr>
          <p:cNvPr id="3" name="Slide Number Placeholder 2"/>
          <p:cNvSpPr>
            <a:spLocks noGrp="1"/>
          </p:cNvSpPr>
          <p:nvPr>
            <p:ph type="sldNum" sz="quarter" idx="12"/>
          </p:nvPr>
        </p:nvSpPr>
        <p:spPr/>
        <p:txBody>
          <a:bodyPr/>
          <a:lstStyle/>
          <a:p>
            <a:fld id="{3451FA2C-3B3E-4FA6-BAFA-85683040B980}" type="slidenum">
              <a:rPr lang="en-US" smtClean="0"/>
              <a:pPr/>
              <a:t>21</a:t>
            </a:fld>
            <a:endParaRPr lang="en-US"/>
          </a:p>
        </p:txBody>
      </p:sp>
    </p:spTree>
    <p:extLst>
      <p:ext uri="{BB962C8B-B14F-4D97-AF65-F5344CB8AC3E}">
        <p14:creationId xmlns:p14="http://schemas.microsoft.com/office/powerpoint/2010/main" val="2894656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Results-driven structure</a:t>
            </a:r>
            <a:endParaRPr lang="en-US" dirty="0"/>
          </a:p>
        </p:txBody>
      </p:sp>
      <p:sp>
        <p:nvSpPr>
          <p:cNvPr id="8" name="Content Placeholder 7"/>
          <p:cNvSpPr>
            <a:spLocks noGrp="1"/>
          </p:cNvSpPr>
          <p:nvPr>
            <p:ph idx="1"/>
          </p:nvPr>
        </p:nvSpPr>
        <p:spPr/>
        <p:txBody>
          <a:bodyPr/>
          <a:lstStyle/>
          <a:p>
            <a:r>
              <a:rPr lang="en-US" dirty="0" smtClean="0"/>
              <a:t>Clear roles and responsibilities – each person knows and is accountable for their work</a:t>
            </a:r>
          </a:p>
          <a:p>
            <a:r>
              <a:rPr lang="en-US" dirty="0" smtClean="0"/>
              <a:t>Monitor individual performance, hold people accountable – who is doing what, are we getting the work done?</a:t>
            </a:r>
          </a:p>
          <a:p>
            <a:r>
              <a:rPr lang="en-US" dirty="0" smtClean="0"/>
              <a:t>Effective communication system – available, credible, tracking of issues and decisions</a:t>
            </a:r>
          </a:p>
          <a:p>
            <a:r>
              <a:rPr lang="en-US" dirty="0" smtClean="0"/>
              <a:t>Fact based decisions – focus on the facts, not the politics, personalities, …</a:t>
            </a:r>
            <a:endParaRPr lang="en-US" dirty="0"/>
          </a:p>
        </p:txBody>
      </p:sp>
      <p:sp>
        <p:nvSpPr>
          <p:cNvPr id="2" name="Date Placeholder 1"/>
          <p:cNvSpPr>
            <a:spLocks noGrp="1"/>
          </p:cNvSpPr>
          <p:nvPr>
            <p:ph type="dt" sz="half" idx="10"/>
          </p:nvPr>
        </p:nvSpPr>
        <p:spPr/>
        <p:txBody>
          <a:bodyPr/>
          <a:lstStyle/>
          <a:p>
            <a:r>
              <a:rPr lang="en-US" smtClean="0"/>
              <a:t>CSE403 Sp12</a:t>
            </a:r>
            <a:endParaRPr lang="en-US"/>
          </a:p>
        </p:txBody>
      </p:sp>
      <p:sp>
        <p:nvSpPr>
          <p:cNvPr id="6" name="Slide Number Placeholder 5"/>
          <p:cNvSpPr>
            <a:spLocks noGrp="1"/>
          </p:cNvSpPr>
          <p:nvPr>
            <p:ph type="sldNum" sz="quarter" idx="12"/>
          </p:nvPr>
        </p:nvSpPr>
        <p:spPr/>
        <p:txBody>
          <a:bodyPr/>
          <a:lstStyle/>
          <a:p>
            <a:fld id="{2D593D72-9E2E-4A7D-BE67-19327E6AD9E2}" type="slidenum">
              <a:rPr lang="en-US" smtClean="0"/>
              <a:pPr/>
              <a:t>22</a:t>
            </a:fld>
            <a:endParaRPr lang="en-US"/>
          </a:p>
        </p:txBody>
      </p:sp>
    </p:spTree>
    <p:extLst>
      <p:ext uri="{BB962C8B-B14F-4D97-AF65-F5344CB8AC3E}">
        <p14:creationId xmlns:p14="http://schemas.microsoft.com/office/powerpoint/2010/main" val="1903381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How </a:t>
            </a:r>
            <a:r>
              <a:rPr lang="en-US" dirty="0"/>
              <a:t>can you motivate all team members to do their </a:t>
            </a:r>
            <a:r>
              <a:rPr lang="en-US" dirty="0" smtClean="0"/>
              <a:t>share?</a:t>
            </a:r>
          </a:p>
          <a:p>
            <a:r>
              <a:rPr lang="en-US" dirty="0" smtClean="0"/>
              <a:t>What </a:t>
            </a:r>
            <a:r>
              <a:rPr lang="en-US" dirty="0"/>
              <a:t>happens if they </a:t>
            </a:r>
            <a:r>
              <a:rPr lang="en-US" dirty="0" smtClean="0"/>
              <a:t>don’t?</a:t>
            </a:r>
          </a:p>
          <a:p>
            <a:r>
              <a:rPr lang="en-US" dirty="0" smtClean="0"/>
              <a:t>What happens if they can’t?</a:t>
            </a:r>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CSE403 Sp12</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23</a:t>
            </a:fld>
            <a:endParaRPr lang="en-US"/>
          </a:p>
        </p:txBody>
      </p:sp>
      <p:pic>
        <p:nvPicPr>
          <p:cNvPr id="6" name="Picture 2" descr="http://www.agreementtemplate.org/wp-content/uploads/2011/08/Prenuptial-Agreement-Template.jpg">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b="82307"/>
          <a:stretch/>
        </p:blipFill>
        <p:spPr bwMode="auto">
          <a:xfrm>
            <a:off x="1057211" y="3889545"/>
            <a:ext cx="7048500" cy="1545358"/>
          </a:xfrm>
          <a:prstGeom prst="flowChartDocumen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438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6" name="Rectangle 2"/>
          <p:cNvSpPr>
            <a:spLocks noGrp="1" noChangeArrowheads="1"/>
          </p:cNvSpPr>
          <p:nvPr>
            <p:ph type="title"/>
          </p:nvPr>
        </p:nvSpPr>
        <p:spPr/>
        <p:txBody>
          <a:bodyPr/>
          <a:lstStyle/>
          <a:p>
            <a:r>
              <a:rPr lang="en-US" dirty="0" smtClean="0"/>
              <a:t>What motivates you? Others?</a:t>
            </a:r>
            <a:endParaRPr lang="en-US" dirty="0"/>
          </a:p>
        </p:txBody>
      </p:sp>
      <p:sp>
        <p:nvSpPr>
          <p:cNvPr id="2" name="Date Placeholder 1"/>
          <p:cNvSpPr>
            <a:spLocks noGrp="1"/>
          </p:cNvSpPr>
          <p:nvPr>
            <p:ph type="dt" sz="half" idx="10"/>
          </p:nvPr>
        </p:nvSpPr>
        <p:spPr/>
        <p:txBody>
          <a:bodyPr/>
          <a:lstStyle/>
          <a:p>
            <a:r>
              <a:rPr lang="en-US" smtClean="0"/>
              <a:t>CSE403 Sp12</a:t>
            </a:r>
            <a:endParaRPr lang="en-US"/>
          </a:p>
        </p:txBody>
      </p:sp>
      <p:sp>
        <p:nvSpPr>
          <p:cNvPr id="3" name="Slide Number Placeholder 2"/>
          <p:cNvSpPr>
            <a:spLocks noGrp="1"/>
          </p:cNvSpPr>
          <p:nvPr>
            <p:ph type="sldNum" sz="quarter" idx="12"/>
          </p:nvPr>
        </p:nvSpPr>
        <p:spPr/>
        <p:txBody>
          <a:bodyPr/>
          <a:lstStyle/>
          <a:p>
            <a:fld id="{3451FA2C-3B3E-4FA6-BAFA-85683040B980}" type="slidenum">
              <a:rPr lang="en-US" smtClean="0"/>
              <a:pPr/>
              <a:t>24</a:t>
            </a:fld>
            <a:endParaRPr lang="en-US"/>
          </a:p>
        </p:txBody>
      </p:sp>
      <p:sp>
        <p:nvSpPr>
          <p:cNvPr id="1393670" name="Rectangle 6"/>
          <p:cNvSpPr>
            <a:spLocks noChangeArrowheads="1"/>
          </p:cNvSpPr>
          <p:nvPr/>
        </p:nvSpPr>
        <p:spPr bwMode="auto">
          <a:xfrm>
            <a:off x="8056179" y="1143000"/>
            <a:ext cx="4572000" cy="5562600"/>
          </a:xfrm>
          <a:prstGeom prst="rect">
            <a:avLst/>
          </a:prstGeom>
          <a:noFill/>
          <a:ln w="9525">
            <a:noFill/>
            <a:miter lim="800000"/>
            <a:headEnd/>
            <a:tailEnd/>
          </a:ln>
          <a:effectLst/>
        </p:spPr>
        <p:txBody>
          <a:bodyPr/>
          <a:lstStyle/>
          <a:p>
            <a:pPr marL="342900" indent="-342900">
              <a:lnSpc>
                <a:spcPct val="110000"/>
              </a:lnSpc>
              <a:spcBef>
                <a:spcPct val="20000"/>
              </a:spcBef>
              <a:buClr>
                <a:srgbClr val="808080"/>
              </a:buClr>
              <a:buSzPct val="60000"/>
              <a:buFont typeface="Wingdings" pitchFamily="2" charset="2"/>
              <a:buChar char="n"/>
            </a:pPr>
            <a:endParaRPr lang="en-US" dirty="0">
              <a:latin typeface="Verdana" pitchFamily="34" charset="0"/>
            </a:endParaRPr>
          </a:p>
        </p:txBody>
      </p:sp>
    </p:spTree>
    <p:extLst>
      <p:ext uri="{BB962C8B-B14F-4D97-AF65-F5344CB8AC3E}">
        <p14:creationId xmlns:p14="http://schemas.microsoft.com/office/powerpoint/2010/main" val="221513264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Incomplete and overlapping</a:t>
            </a:r>
            <a:r>
              <a:rPr lang="en-US" dirty="0" smtClean="0"/>
              <a:t>…</a:t>
            </a:r>
            <a:endParaRPr lang="en-US" dirty="0"/>
          </a:p>
        </p:txBody>
      </p:sp>
      <p:sp>
        <p:nvSpPr>
          <p:cNvPr id="1393667" name="Rectangle 3"/>
          <p:cNvSpPr>
            <a:spLocks noGrp="1" noChangeArrowheads="1"/>
          </p:cNvSpPr>
          <p:nvPr>
            <p:ph sz="half" idx="1"/>
          </p:nvPr>
        </p:nvSpPr>
        <p:spPr/>
        <p:txBody>
          <a:bodyPr>
            <a:normAutofit fontScale="85000" lnSpcReduction="20000"/>
          </a:bodyPr>
          <a:lstStyle/>
          <a:p>
            <a:r>
              <a:rPr lang="en-US" dirty="0" smtClean="0"/>
              <a:t>Achievement</a:t>
            </a:r>
          </a:p>
          <a:p>
            <a:r>
              <a:rPr lang="en-US" dirty="0" smtClean="0"/>
              <a:t>Recognition</a:t>
            </a:r>
          </a:p>
          <a:p>
            <a:r>
              <a:rPr lang="en-US" dirty="0" smtClean="0"/>
              <a:t>Advancement</a:t>
            </a:r>
          </a:p>
          <a:p>
            <a:r>
              <a:rPr lang="en-US" dirty="0" smtClean="0"/>
              <a:t>Salary</a:t>
            </a:r>
          </a:p>
          <a:p>
            <a:r>
              <a:rPr lang="en-US" dirty="0" smtClean="0"/>
              <a:t>Possibility for growth</a:t>
            </a:r>
          </a:p>
          <a:p>
            <a:r>
              <a:rPr lang="en-US" dirty="0" smtClean="0"/>
              <a:t>Interpersonal relationships</a:t>
            </a:r>
          </a:p>
          <a:p>
            <a:pPr lvl="1"/>
            <a:r>
              <a:rPr lang="en-US" dirty="0" smtClean="0"/>
              <a:t>Subordinate</a:t>
            </a:r>
          </a:p>
          <a:p>
            <a:pPr lvl="1"/>
            <a:r>
              <a:rPr lang="en-US" dirty="0" smtClean="0"/>
              <a:t>Superior</a:t>
            </a:r>
          </a:p>
          <a:p>
            <a:pPr lvl="1"/>
            <a:r>
              <a:rPr lang="en-US" dirty="0" smtClean="0"/>
              <a:t>Peer</a:t>
            </a:r>
          </a:p>
          <a:p>
            <a:r>
              <a:rPr lang="en-US" dirty="0" smtClean="0"/>
              <a:t>Status</a:t>
            </a:r>
          </a:p>
          <a:p>
            <a:r>
              <a:rPr lang="en-US" dirty="0" smtClean="0"/>
              <a:t>Technical supervision opportunities</a:t>
            </a:r>
            <a:endParaRPr lang="en-US" dirty="0"/>
          </a:p>
        </p:txBody>
      </p:sp>
      <p:sp>
        <p:nvSpPr>
          <p:cNvPr id="12" name="Content Placeholder 11"/>
          <p:cNvSpPr>
            <a:spLocks noGrp="1"/>
          </p:cNvSpPr>
          <p:nvPr>
            <p:ph sz="half" idx="2"/>
          </p:nvPr>
        </p:nvSpPr>
        <p:spPr/>
        <p:txBody>
          <a:bodyPr>
            <a:normAutofit lnSpcReduction="10000"/>
          </a:bodyPr>
          <a:lstStyle/>
          <a:p>
            <a:r>
              <a:rPr lang="en-US" sz="2400" dirty="0" smtClean="0"/>
              <a:t>Company policies</a:t>
            </a:r>
          </a:p>
          <a:p>
            <a:r>
              <a:rPr lang="en-US" sz="2400" dirty="0" smtClean="0"/>
              <a:t>Work itself</a:t>
            </a:r>
          </a:p>
          <a:p>
            <a:r>
              <a:rPr lang="en-US" sz="2400" dirty="0" smtClean="0"/>
              <a:t>Work conditions</a:t>
            </a:r>
          </a:p>
          <a:p>
            <a:r>
              <a:rPr lang="en-US" sz="2400" dirty="0" smtClean="0"/>
              <a:t>Personal life</a:t>
            </a:r>
          </a:p>
          <a:p>
            <a:r>
              <a:rPr lang="en-US" sz="2400" dirty="0" smtClean="0"/>
              <a:t>Job security</a:t>
            </a:r>
          </a:p>
          <a:p>
            <a:r>
              <a:rPr lang="en-US" sz="2400" dirty="0" smtClean="0"/>
              <a:t>Responsibility</a:t>
            </a:r>
          </a:p>
          <a:p>
            <a:r>
              <a:rPr lang="en-US" sz="2400" dirty="0" smtClean="0"/>
              <a:t>Competition</a:t>
            </a:r>
          </a:p>
          <a:p>
            <a:r>
              <a:rPr lang="en-US" sz="2400" dirty="0" smtClean="0"/>
              <a:t>Time pressure</a:t>
            </a:r>
          </a:p>
          <a:p>
            <a:r>
              <a:rPr lang="en-US" sz="2400" dirty="0" smtClean="0"/>
              <a:t>Tangible goals</a:t>
            </a:r>
          </a:p>
          <a:p>
            <a:r>
              <a:rPr lang="en-US" sz="2400" dirty="0" smtClean="0"/>
              <a:t>Social responsibility</a:t>
            </a:r>
          </a:p>
          <a:p>
            <a:r>
              <a:rPr lang="en-US" sz="2400" dirty="0" smtClean="0"/>
              <a:t>Other?</a:t>
            </a:r>
            <a:endParaRPr lang="en-US" sz="2400" dirty="0"/>
          </a:p>
        </p:txBody>
      </p:sp>
      <p:sp>
        <p:nvSpPr>
          <p:cNvPr id="1393670" name="Rectangle 6"/>
          <p:cNvSpPr>
            <a:spLocks noChangeArrowheads="1"/>
          </p:cNvSpPr>
          <p:nvPr/>
        </p:nvSpPr>
        <p:spPr bwMode="auto">
          <a:xfrm>
            <a:off x="8056179" y="1143000"/>
            <a:ext cx="4572000" cy="5562600"/>
          </a:xfrm>
          <a:prstGeom prst="rect">
            <a:avLst/>
          </a:prstGeom>
          <a:noFill/>
          <a:ln w="9525">
            <a:noFill/>
            <a:miter lim="800000"/>
            <a:headEnd/>
            <a:tailEnd/>
          </a:ln>
          <a:effectLst/>
        </p:spPr>
        <p:txBody>
          <a:bodyPr/>
          <a:lstStyle/>
          <a:p>
            <a:pPr marL="342900" indent="-342900">
              <a:lnSpc>
                <a:spcPct val="110000"/>
              </a:lnSpc>
              <a:spcBef>
                <a:spcPct val="20000"/>
              </a:spcBef>
              <a:buClr>
                <a:srgbClr val="808080"/>
              </a:buClr>
              <a:buSzPct val="60000"/>
              <a:buFont typeface="Wingdings" pitchFamily="2" charset="2"/>
              <a:buChar char="n"/>
            </a:pPr>
            <a:endParaRPr lang="en-US" dirty="0">
              <a:latin typeface="Verdana" pitchFamily="34" charset="0"/>
            </a:endParaRPr>
          </a:p>
        </p:txBody>
      </p:sp>
      <p:sp>
        <p:nvSpPr>
          <p:cNvPr id="8" name="TextBox 7"/>
          <p:cNvSpPr txBox="1"/>
          <p:nvPr/>
        </p:nvSpPr>
        <p:spPr>
          <a:xfrm>
            <a:off x="835587" y="6154653"/>
            <a:ext cx="7441323" cy="584775"/>
          </a:xfrm>
          <a:prstGeom prst="rect">
            <a:avLst/>
          </a:prstGeom>
          <a:solidFill>
            <a:schemeClr val="tx1"/>
          </a:solidFill>
        </p:spPr>
        <p:txBody>
          <a:bodyPr wrap="square" rtlCol="0">
            <a:spAutoFit/>
          </a:bodyPr>
          <a:lstStyle/>
          <a:p>
            <a:r>
              <a:rPr lang="en-US" sz="3200" b="1" dirty="0" smtClean="0">
                <a:solidFill>
                  <a:schemeClr val="bg1"/>
                </a:solidFill>
              </a:rPr>
              <a:t>What de-motivates you?  Others?</a:t>
            </a:r>
            <a:endParaRPr lang="en-US" sz="3200" b="1" dirty="0">
              <a:solidFill>
                <a:schemeClr val="bg1"/>
              </a:solidFill>
            </a:endParaRPr>
          </a:p>
        </p:txBody>
      </p:sp>
    </p:spTree>
    <p:extLst>
      <p:ext uri="{BB962C8B-B14F-4D97-AF65-F5344CB8AC3E}">
        <p14:creationId xmlns:p14="http://schemas.microsoft.com/office/powerpoint/2010/main" val="373484860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100" y="3962400"/>
            <a:ext cx="8305800" cy="1828800"/>
          </a:xfrm>
        </p:spPr>
        <p:txBody>
          <a:bodyPr>
            <a:normAutofit/>
          </a:bodyPr>
          <a:lstStyle/>
          <a:p>
            <a:r>
              <a:rPr lang="en-US" sz="2400" b="1" dirty="0" smtClean="0">
                <a:solidFill>
                  <a:srgbClr val="FF0000"/>
                </a:solidFill>
              </a:rPr>
              <a:t>De Mentoring and De management of DA students</a:t>
            </a:r>
            <a:r>
              <a:rPr lang="en-US" sz="2400" b="1" dirty="0" smtClean="0"/>
              <a:t/>
            </a:r>
            <a:br>
              <a:rPr lang="en-US" sz="2400" b="1" dirty="0" smtClean="0"/>
            </a:br>
            <a:r>
              <a:rPr lang="en-US" sz="2400" b="1" dirty="0" err="1" smtClean="0">
                <a:solidFill>
                  <a:srgbClr val="0070C0"/>
                </a:solidFill>
              </a:rPr>
              <a:t>david</a:t>
            </a:r>
            <a:r>
              <a:rPr lang="en-US" sz="2400" b="1" dirty="0" smtClean="0">
                <a:solidFill>
                  <a:srgbClr val="0070C0"/>
                </a:solidFill>
              </a:rPr>
              <a:t> </a:t>
            </a:r>
            <a:r>
              <a:rPr lang="en-US" sz="2400" b="1" dirty="0" err="1" smtClean="0">
                <a:solidFill>
                  <a:srgbClr val="0070C0"/>
                </a:solidFill>
              </a:rPr>
              <a:t>notkin</a:t>
            </a:r>
            <a:r>
              <a:rPr lang="en-US" sz="2400" b="1" dirty="0" smtClean="0">
                <a:solidFill>
                  <a:srgbClr val="0070C0"/>
                </a:solidFill>
              </a:rPr>
              <a:t> </a:t>
            </a:r>
            <a:r>
              <a:rPr lang="en-US" sz="2400" b="1" dirty="0" smtClean="0">
                <a:solidFill>
                  <a:srgbClr val="0070C0"/>
                </a:solidFill>
                <a:latin typeface="Calibri"/>
                <a:cs typeface="Calibri"/>
              </a:rPr>
              <a:t>● UW Computer science &amp; engineering</a:t>
            </a:r>
            <a:endParaRPr lang="en-US" sz="2800" b="1" dirty="0">
              <a:solidFill>
                <a:srgbClr val="0070C0"/>
              </a:solidFill>
            </a:endParaRPr>
          </a:p>
        </p:txBody>
      </p:sp>
      <p:sp>
        <p:nvSpPr>
          <p:cNvPr id="3" name="Subtitle 2"/>
          <p:cNvSpPr>
            <a:spLocks noGrp="1"/>
          </p:cNvSpPr>
          <p:nvPr>
            <p:ph type="subTitle" idx="1"/>
          </p:nvPr>
        </p:nvSpPr>
        <p:spPr/>
        <p:txBody>
          <a:bodyPr>
            <a:normAutofit fontScale="92500"/>
          </a:bodyPr>
          <a:lstStyle/>
          <a:p>
            <a:r>
              <a:rPr lang="en-US" b="1" dirty="0" smtClean="0">
                <a:solidFill>
                  <a:schemeClr val="tx1"/>
                </a:solidFill>
              </a:rPr>
              <a:t>February 2012</a:t>
            </a:r>
            <a:r>
              <a:rPr lang="en-US" b="1" dirty="0">
                <a:latin typeface="Calibri"/>
                <a:cs typeface="Calibri"/>
              </a:rPr>
              <a:t> ●</a:t>
            </a:r>
            <a:r>
              <a:rPr lang="en-US" b="1" dirty="0" smtClean="0">
                <a:solidFill>
                  <a:schemeClr val="tx1"/>
                </a:solidFill>
              </a:rPr>
              <a:t> </a:t>
            </a:r>
            <a:r>
              <a:rPr lang="en-US" b="1" dirty="0"/>
              <a:t>CRA </a:t>
            </a:r>
            <a:r>
              <a:rPr lang="en-US" b="1" dirty="0" smtClean="0"/>
              <a:t>Career </a:t>
            </a:r>
            <a:r>
              <a:rPr lang="en-US" b="1" dirty="0"/>
              <a:t>Mentoring Workshop</a:t>
            </a:r>
            <a:r>
              <a:rPr lang="en-US" dirty="0"/>
              <a:t> </a:t>
            </a:r>
            <a:endParaRPr lang="en-US" dirty="0">
              <a:solidFill>
                <a:schemeClr val="tx1"/>
              </a:solidFill>
            </a:endParaRPr>
          </a:p>
        </p:txBody>
      </p:sp>
      <p:sp>
        <p:nvSpPr>
          <p:cNvPr id="5" name="Rectangle 1"/>
          <p:cNvSpPr>
            <a:spLocks noChangeArrowheads="1"/>
          </p:cNvSpPr>
          <p:nvPr/>
        </p:nvSpPr>
        <p:spPr bwMode="auto">
          <a:xfrm>
            <a:off x="0" y="-138499"/>
            <a:ext cx="65" cy="276999"/>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algn="l" eaLnBrk="0" hangingPunct="0">
              <a:spcBef>
                <a:spcPct val="0"/>
              </a:spcBef>
            </a:pPr>
            <a:endParaRPr lang="en-US" sz="1800" dirty="0" smtClean="0">
              <a:solidFill>
                <a:prstClr val="white"/>
              </a:solidFill>
              <a:latin typeface="Arial" pitchFamily="34" charset="0"/>
              <a:cs typeface="Arial" pitchFamily="34" charset="0"/>
            </a:endParaRPr>
          </a:p>
        </p:txBody>
      </p:sp>
      <p:sp>
        <p:nvSpPr>
          <p:cNvPr id="6" name="Rectangle 2"/>
          <p:cNvSpPr>
            <a:spLocks noChangeArrowheads="1"/>
          </p:cNvSpPr>
          <p:nvPr/>
        </p:nvSpPr>
        <p:spPr bwMode="auto">
          <a:xfrm>
            <a:off x="152400" y="13901"/>
            <a:ext cx="65" cy="276999"/>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algn="l" eaLnBrk="0" hangingPunct="0">
              <a:spcBef>
                <a:spcPct val="0"/>
              </a:spcBef>
            </a:pPr>
            <a:endParaRPr lang="en-US" sz="1800" dirty="0" smtClean="0">
              <a:solidFill>
                <a:prstClr val="white"/>
              </a:solidFill>
              <a:latin typeface="Arial" pitchFamily="34" charset="0"/>
              <a:cs typeface="Arial" pitchFamily="34" charset="0"/>
            </a:endParaRPr>
          </a:p>
        </p:txBody>
      </p:sp>
      <p:sp>
        <p:nvSpPr>
          <p:cNvPr id="7" name="TextBox 6"/>
          <p:cNvSpPr txBox="1"/>
          <p:nvPr/>
        </p:nvSpPr>
        <p:spPr>
          <a:xfrm>
            <a:off x="266700" y="228600"/>
            <a:ext cx="8648700" cy="4462760"/>
          </a:xfrm>
          <a:prstGeom prst="rect">
            <a:avLst/>
          </a:prstGeom>
          <a:noFill/>
        </p:spPr>
        <p:txBody>
          <a:bodyPr wrap="square" rtlCol="0">
            <a:spAutoFit/>
          </a:bodyPr>
          <a:lstStyle/>
          <a:p>
            <a:pPr algn="l" fontAlgn="auto">
              <a:spcBef>
                <a:spcPts val="0"/>
              </a:spcBef>
              <a:spcAft>
                <a:spcPts val="0"/>
              </a:spcAft>
            </a:pPr>
            <a:r>
              <a:rPr lang="en-US" b="1" i="1" dirty="0" err="1" smtClean="0">
                <a:solidFill>
                  <a:srgbClr val="C00000"/>
                </a:solidFill>
                <a:latin typeface="Copperplate Gothic Bold" pitchFamily="34" charset="0"/>
              </a:rPr>
              <a:t>Dementors</a:t>
            </a:r>
            <a:r>
              <a:rPr lang="en-US" b="1" i="1" dirty="0" smtClean="0">
                <a:solidFill>
                  <a:srgbClr val="C00000"/>
                </a:solidFill>
                <a:latin typeface="Copperplate Gothic Bold" pitchFamily="34" charset="0"/>
              </a:rPr>
              <a:t> </a:t>
            </a:r>
            <a:r>
              <a:rPr lang="en-US" b="1" i="1" dirty="0">
                <a:solidFill>
                  <a:srgbClr val="C00000"/>
                </a:solidFill>
                <a:latin typeface="Copperplate Gothic Bold" pitchFamily="34" charset="0"/>
              </a:rPr>
              <a:t>are among the foulest creatures that walk this earth. They infest the darkest, filthiest places, they glory in decay and despair, they drain peace, hope, and happiness out of the air around them... Get too near a </a:t>
            </a:r>
            <a:r>
              <a:rPr lang="en-US" b="1" i="1" dirty="0" err="1">
                <a:solidFill>
                  <a:srgbClr val="C00000"/>
                </a:solidFill>
                <a:latin typeface="Copperplate Gothic Bold" pitchFamily="34" charset="0"/>
              </a:rPr>
              <a:t>Dementor</a:t>
            </a:r>
            <a:r>
              <a:rPr lang="en-US" b="1" i="1" dirty="0">
                <a:solidFill>
                  <a:srgbClr val="C00000"/>
                </a:solidFill>
                <a:latin typeface="Copperplate Gothic Bold" pitchFamily="34" charset="0"/>
              </a:rPr>
              <a:t> and every good feeling, every happy memory will be sucked out of you. If it can, the </a:t>
            </a:r>
            <a:r>
              <a:rPr lang="en-US" b="1" i="1" dirty="0" err="1">
                <a:solidFill>
                  <a:srgbClr val="C00000"/>
                </a:solidFill>
                <a:latin typeface="Copperplate Gothic Bold" pitchFamily="34" charset="0"/>
              </a:rPr>
              <a:t>Dementor</a:t>
            </a:r>
            <a:r>
              <a:rPr lang="en-US" b="1" i="1" dirty="0">
                <a:solidFill>
                  <a:srgbClr val="C00000"/>
                </a:solidFill>
                <a:latin typeface="Copperplate Gothic Bold" pitchFamily="34" charset="0"/>
              </a:rPr>
              <a:t> will feed on you long enough to reduce you to something like itself...soulless and evil. You will be left with nothing but the worst experiences of your life</a:t>
            </a:r>
            <a:r>
              <a:rPr lang="en-US" b="1" i="1" dirty="0" smtClean="0">
                <a:solidFill>
                  <a:srgbClr val="C00000"/>
                </a:solidFill>
                <a:latin typeface="Copperplate Gothic Bold" pitchFamily="34" charset="0"/>
              </a:rPr>
              <a:t>.</a:t>
            </a:r>
            <a:r>
              <a:rPr lang="en-US" sz="2000" b="1" dirty="0" smtClean="0">
                <a:solidFill>
                  <a:srgbClr val="C00000"/>
                </a:solidFill>
                <a:latin typeface="Copperplate Gothic Bold" pitchFamily="34" charset="0"/>
              </a:rPr>
              <a:t/>
            </a:r>
            <a:br>
              <a:rPr lang="en-US" sz="2000" b="1" dirty="0" smtClean="0">
                <a:solidFill>
                  <a:srgbClr val="C00000"/>
                </a:solidFill>
                <a:latin typeface="Copperplate Gothic Bold" pitchFamily="34" charset="0"/>
              </a:rPr>
            </a:br>
            <a:r>
              <a:rPr lang="en-US" sz="2000" b="1" dirty="0" smtClean="0">
                <a:solidFill>
                  <a:srgbClr val="C00000"/>
                </a:solidFill>
                <a:latin typeface="Copperplate Gothic Bold" pitchFamily="34" charset="0"/>
              </a:rPr>
              <a:t>				—</a:t>
            </a:r>
            <a:r>
              <a:rPr lang="en-US" sz="2000" b="1" dirty="0">
                <a:solidFill>
                  <a:srgbClr val="C00000"/>
                </a:solidFill>
                <a:latin typeface="Copperplate Gothic Bold" pitchFamily="34" charset="0"/>
              </a:rPr>
              <a:t>Remus </a:t>
            </a:r>
            <a:r>
              <a:rPr lang="en-US" sz="2000" b="1" dirty="0" err="1">
                <a:solidFill>
                  <a:srgbClr val="C00000"/>
                </a:solidFill>
                <a:latin typeface="Copperplate Gothic Bold" pitchFamily="34" charset="0"/>
              </a:rPr>
              <a:t>Lupin</a:t>
            </a:r>
            <a:r>
              <a:rPr lang="en-US" sz="2000" b="1" dirty="0">
                <a:solidFill>
                  <a:srgbClr val="C00000"/>
                </a:solidFill>
                <a:latin typeface="Copperplate Gothic Bold" pitchFamily="34" charset="0"/>
              </a:rPr>
              <a:t> to Harry </a:t>
            </a:r>
            <a:r>
              <a:rPr lang="en-US" sz="2000" b="1" dirty="0" smtClean="0">
                <a:solidFill>
                  <a:srgbClr val="C00000"/>
                </a:solidFill>
                <a:latin typeface="Copperplate Gothic Bold" pitchFamily="34" charset="0"/>
              </a:rPr>
              <a:t>Potter</a:t>
            </a:r>
            <a:endParaRPr lang="en-US" sz="2000" b="1" dirty="0">
              <a:solidFill>
                <a:srgbClr val="C00000"/>
              </a:solidFill>
              <a:latin typeface="Copperplate Gothic Bold" pitchFamily="34" charset="0"/>
            </a:endParaRPr>
          </a:p>
        </p:txBody>
      </p:sp>
    </p:spTree>
    <p:extLst>
      <p:ext uri="{BB962C8B-B14F-4D97-AF65-F5344CB8AC3E}">
        <p14:creationId xmlns:p14="http://schemas.microsoft.com/office/powerpoint/2010/main" val="3092731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0" name="Rectangle 2"/>
          <p:cNvSpPr>
            <a:spLocks noGrp="1" noChangeArrowheads="1"/>
          </p:cNvSpPr>
          <p:nvPr>
            <p:ph type="title"/>
          </p:nvPr>
        </p:nvSpPr>
        <p:spPr/>
        <p:txBody>
          <a:bodyPr/>
          <a:lstStyle/>
          <a:p>
            <a:r>
              <a:rPr lang="en-US" dirty="0"/>
              <a:t>Incomplete and overlapping…</a:t>
            </a:r>
          </a:p>
        </p:txBody>
      </p:sp>
      <p:sp>
        <p:nvSpPr>
          <p:cNvPr id="1394691" name="Rectangle 3"/>
          <p:cNvSpPr>
            <a:spLocks noGrp="1" noChangeArrowheads="1"/>
          </p:cNvSpPr>
          <p:nvPr>
            <p:ph type="body" idx="1"/>
          </p:nvPr>
        </p:nvSpPr>
        <p:spPr/>
        <p:txBody>
          <a:bodyPr/>
          <a:lstStyle/>
          <a:p>
            <a:r>
              <a:rPr lang="en-US" sz="2000" dirty="0" smtClean="0"/>
              <a:t>Micro-management or no management</a:t>
            </a:r>
          </a:p>
          <a:p>
            <a:r>
              <a:rPr lang="en-US" sz="2000" dirty="0" smtClean="0"/>
              <a:t>Lack of ownership</a:t>
            </a:r>
          </a:p>
          <a:p>
            <a:r>
              <a:rPr lang="en-US" sz="2000" dirty="0" smtClean="0"/>
              <a:t>Lack of effective reward structure – including lack of simple appreciation for job well done</a:t>
            </a:r>
          </a:p>
          <a:p>
            <a:r>
              <a:rPr lang="en-US" sz="2000" dirty="0" smtClean="0"/>
              <a:t>Excessive pressure and resulting “burnout”</a:t>
            </a:r>
            <a:endParaRPr lang="en-US" sz="2000" dirty="0"/>
          </a:p>
          <a:p>
            <a:r>
              <a:rPr lang="en-US" sz="2000" dirty="0" smtClean="0"/>
              <a:t>Allowing “broken windows” to persist</a:t>
            </a:r>
          </a:p>
          <a:p>
            <a:r>
              <a:rPr lang="en-US" sz="2000" dirty="0" smtClean="0"/>
              <a:t>Lack of focus in the overall direction</a:t>
            </a:r>
          </a:p>
          <a:p>
            <a:r>
              <a:rPr lang="en-US" sz="2000" dirty="0" smtClean="0"/>
              <a:t>Productivity barriers – asking too </a:t>
            </a:r>
            <a:r>
              <a:rPr lang="en-US" sz="2000" dirty="0" smtClean="0"/>
              <a:t>much, </a:t>
            </a:r>
            <a:r>
              <a:rPr lang="en-US" sz="2000" dirty="0" smtClean="0"/>
              <a:t>not allowing sufficient learning </a:t>
            </a:r>
            <a:r>
              <a:rPr lang="en-US" sz="2000" dirty="0" smtClean="0"/>
              <a:t>time, </a:t>
            </a:r>
            <a:r>
              <a:rPr lang="en-US" sz="2000" dirty="0" smtClean="0"/>
              <a:t>using the wrong tools, …</a:t>
            </a:r>
          </a:p>
          <a:p>
            <a:r>
              <a:rPr lang="en-US" sz="2000" dirty="0" smtClean="0"/>
              <a:t>Too little challenge</a:t>
            </a:r>
          </a:p>
          <a:p>
            <a:r>
              <a:rPr lang="en-US" sz="2000" dirty="0" smtClean="0"/>
              <a:t>Work not aligned with personal interests and goals</a:t>
            </a:r>
          </a:p>
          <a:p>
            <a:r>
              <a:rPr lang="en-US" sz="2000" dirty="0" smtClean="0"/>
              <a:t>Poor communication inside the team</a:t>
            </a:r>
            <a:endParaRPr lang="en-US" sz="2000" dirty="0"/>
          </a:p>
        </p:txBody>
      </p:sp>
      <p:sp>
        <p:nvSpPr>
          <p:cNvPr id="2" name="Date Placeholder 1"/>
          <p:cNvSpPr>
            <a:spLocks noGrp="1"/>
          </p:cNvSpPr>
          <p:nvPr>
            <p:ph type="dt" sz="half" idx="10"/>
          </p:nvPr>
        </p:nvSpPr>
        <p:spPr/>
        <p:txBody>
          <a:bodyPr/>
          <a:lstStyle/>
          <a:p>
            <a:r>
              <a:rPr lang="en-US" smtClean="0"/>
              <a:t>CSE403 Sp12</a:t>
            </a:r>
            <a:endParaRPr lang="en-US"/>
          </a:p>
        </p:txBody>
      </p:sp>
      <p:sp>
        <p:nvSpPr>
          <p:cNvPr id="3" name="Slide Number Placeholder 2"/>
          <p:cNvSpPr>
            <a:spLocks noGrp="1"/>
          </p:cNvSpPr>
          <p:nvPr>
            <p:ph type="sldNum" sz="quarter" idx="12"/>
          </p:nvPr>
        </p:nvSpPr>
        <p:spPr/>
        <p:txBody>
          <a:bodyPr/>
          <a:lstStyle/>
          <a:p>
            <a:fld id="{3451FA2C-3B3E-4FA6-BAFA-85683040B980}" type="slidenum">
              <a:rPr lang="en-US" smtClean="0"/>
              <a:pPr/>
              <a:t>27</a:t>
            </a:fld>
            <a:endParaRPr lang="en-US"/>
          </a:p>
        </p:txBody>
      </p:sp>
    </p:spTree>
    <p:extLst>
      <p:ext uri="{BB962C8B-B14F-4D97-AF65-F5344CB8AC3E}">
        <p14:creationId xmlns:p14="http://schemas.microsoft.com/office/powerpoint/2010/main" val="266195635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lstStyle/>
          <a:p>
            <a:r>
              <a:rPr lang="en-US" dirty="0" smtClean="0"/>
              <a:t>A productive team</a:t>
            </a:r>
            <a:endParaRPr lang="en-US" dirty="0"/>
          </a:p>
        </p:txBody>
      </p:sp>
      <p:sp>
        <p:nvSpPr>
          <p:cNvPr id="610307" name="Rectangle 3"/>
          <p:cNvSpPr>
            <a:spLocks noGrp="1" noChangeArrowheads="1"/>
          </p:cNvSpPr>
          <p:nvPr>
            <p:ph type="body" idx="1"/>
          </p:nvPr>
        </p:nvSpPr>
        <p:spPr/>
        <p:txBody>
          <a:bodyPr/>
          <a:lstStyle/>
          <a:p>
            <a:r>
              <a:rPr lang="en-US" dirty="0"/>
              <a:t>S</a:t>
            </a:r>
            <a:r>
              <a:rPr lang="en-US" dirty="0" smtClean="0"/>
              <a:t>pecific, small, attainable goals that can be </a:t>
            </a:r>
            <a:r>
              <a:rPr lang="en-US" dirty="0" smtClean="0"/>
              <a:t>visualized</a:t>
            </a:r>
          </a:p>
          <a:p>
            <a:r>
              <a:rPr lang="en-US" dirty="0" smtClean="0"/>
              <a:t>Shared long-term vision</a:t>
            </a:r>
            <a:endParaRPr lang="en-US" dirty="0" smtClean="0"/>
          </a:p>
          <a:p>
            <a:r>
              <a:rPr lang="en-US" dirty="0" smtClean="0"/>
              <a:t>Frequent communication and updates</a:t>
            </a:r>
          </a:p>
          <a:p>
            <a:r>
              <a:rPr lang="en-US" dirty="0" smtClean="0"/>
              <a:t>Meet in person to work as much as possible</a:t>
            </a:r>
          </a:p>
          <a:p>
            <a:r>
              <a:rPr lang="en-US" dirty="0" smtClean="0"/>
              <a:t>Minimize work done “solo” – use small teams</a:t>
            </a:r>
          </a:p>
          <a:p>
            <a:r>
              <a:rPr lang="en-US" dirty="0"/>
              <a:t>B</a:t>
            </a:r>
            <a:r>
              <a:rPr lang="en-US" dirty="0" smtClean="0"/>
              <a:t>uild good team camaraderie</a:t>
            </a:r>
            <a:endParaRPr lang="en-US" dirty="0"/>
          </a:p>
          <a:p>
            <a:r>
              <a:rPr lang="en-US" dirty="0" smtClean="0"/>
              <a:t>…</a:t>
            </a:r>
          </a:p>
        </p:txBody>
      </p:sp>
      <p:sp>
        <p:nvSpPr>
          <p:cNvPr id="2" name="Date Placeholder 1"/>
          <p:cNvSpPr>
            <a:spLocks noGrp="1"/>
          </p:cNvSpPr>
          <p:nvPr>
            <p:ph type="dt" sz="half" idx="10"/>
          </p:nvPr>
        </p:nvSpPr>
        <p:spPr/>
        <p:txBody>
          <a:bodyPr/>
          <a:lstStyle/>
          <a:p>
            <a:r>
              <a:rPr lang="en-US" smtClean="0"/>
              <a:t>CSE403 Sp12</a:t>
            </a:r>
            <a:endParaRPr lang="en-US"/>
          </a:p>
        </p:txBody>
      </p:sp>
      <p:sp>
        <p:nvSpPr>
          <p:cNvPr id="3" name="Slide Number Placeholder 2"/>
          <p:cNvSpPr>
            <a:spLocks noGrp="1"/>
          </p:cNvSpPr>
          <p:nvPr>
            <p:ph type="sldNum" sz="quarter" idx="12"/>
          </p:nvPr>
        </p:nvSpPr>
        <p:spPr/>
        <p:txBody>
          <a:bodyPr/>
          <a:lstStyle/>
          <a:p>
            <a:fld id="{3451FA2C-3B3E-4FA6-BAFA-85683040B980}" type="slidenum">
              <a:rPr lang="en-US" smtClean="0"/>
              <a:pPr/>
              <a:t>28</a:t>
            </a:fld>
            <a:endParaRPr lang="en-US"/>
          </a:p>
        </p:txBody>
      </p:sp>
    </p:spTree>
    <p:extLst>
      <p:ext uri="{BB962C8B-B14F-4D97-AF65-F5344CB8AC3E}">
        <p14:creationId xmlns:p14="http://schemas.microsoft.com/office/powerpoint/2010/main" val="3177895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blocks?</a:t>
            </a:r>
            <a:endParaRPr lang="en-US" dirty="0"/>
          </a:p>
        </p:txBody>
      </p:sp>
      <p:sp>
        <p:nvSpPr>
          <p:cNvPr id="3" name="Content Placeholder 2"/>
          <p:cNvSpPr>
            <a:spLocks noGrp="1"/>
          </p:cNvSpPr>
          <p:nvPr>
            <p:ph idx="1"/>
          </p:nvPr>
        </p:nvSpPr>
        <p:spPr/>
        <p:txBody>
          <a:bodyPr/>
          <a:lstStyle/>
          <a:p>
            <a:r>
              <a:rPr lang="en-US" dirty="0"/>
              <a:t>T</a:t>
            </a:r>
            <a:r>
              <a:rPr lang="en-US" dirty="0" smtClean="0"/>
              <a:t>echnical </a:t>
            </a:r>
            <a:r>
              <a:rPr lang="en-US" dirty="0" smtClean="0"/>
              <a:t>confusion</a:t>
            </a:r>
            <a:br>
              <a:rPr lang="en-US" dirty="0" smtClean="0"/>
            </a:br>
            <a:r>
              <a:rPr lang="en-US" dirty="0" smtClean="0"/>
              <a:t>	</a:t>
            </a:r>
            <a:r>
              <a:rPr lang="en-US" i="1" dirty="0" smtClean="0"/>
              <a:t>How </a:t>
            </a:r>
            <a:r>
              <a:rPr lang="en-US" i="1" dirty="0"/>
              <a:t>do I start implementing that feature?</a:t>
            </a:r>
          </a:p>
          <a:p>
            <a:r>
              <a:rPr lang="en-US" dirty="0" smtClean="0"/>
              <a:t>Unclear </a:t>
            </a:r>
            <a:r>
              <a:rPr lang="en-US" dirty="0" smtClean="0"/>
              <a:t>responsibilities</a:t>
            </a:r>
            <a:br>
              <a:rPr lang="en-US" dirty="0" smtClean="0"/>
            </a:br>
            <a:r>
              <a:rPr lang="en-US" dirty="0" smtClean="0"/>
              <a:t>	</a:t>
            </a:r>
            <a:r>
              <a:rPr lang="en-US" i="1" dirty="0" smtClean="0"/>
              <a:t>Oh</a:t>
            </a:r>
            <a:r>
              <a:rPr lang="en-US" i="1" dirty="0"/>
              <a:t>, am I supposed to do that?</a:t>
            </a:r>
          </a:p>
          <a:p>
            <a:r>
              <a:rPr lang="en-US" dirty="0" smtClean="0"/>
              <a:t>Unclear </a:t>
            </a:r>
            <a:r>
              <a:rPr lang="en-US" dirty="0"/>
              <a:t>due </a:t>
            </a:r>
            <a:r>
              <a:rPr lang="en-US" dirty="0" smtClean="0"/>
              <a:t>dates</a:t>
            </a:r>
            <a:br>
              <a:rPr lang="en-US" dirty="0" smtClean="0"/>
            </a:br>
            <a:r>
              <a:rPr lang="en-US" dirty="0" smtClean="0"/>
              <a:t>	</a:t>
            </a:r>
            <a:r>
              <a:rPr lang="en-US" i="1" dirty="0" smtClean="0"/>
              <a:t>When </a:t>
            </a:r>
            <a:r>
              <a:rPr lang="en-US" i="1" dirty="0"/>
              <a:t>was I supposed to have that done?</a:t>
            </a:r>
          </a:p>
          <a:p>
            <a:r>
              <a:rPr lang="en-US" dirty="0" smtClean="0"/>
              <a:t>Lack </a:t>
            </a:r>
            <a:r>
              <a:rPr lang="en-US" dirty="0"/>
              <a:t>of </a:t>
            </a:r>
            <a:r>
              <a:rPr lang="en-US" dirty="0" smtClean="0"/>
              <a:t>milestones</a:t>
            </a:r>
            <a:br>
              <a:rPr lang="en-US" dirty="0" smtClean="0"/>
            </a:br>
            <a:r>
              <a:rPr lang="en-US" dirty="0" smtClean="0"/>
              <a:t>	</a:t>
            </a:r>
            <a:r>
              <a:rPr lang="en-US" i="1" dirty="0" smtClean="0"/>
              <a:t>But </a:t>
            </a:r>
            <a:r>
              <a:rPr lang="en-US" i="1" dirty="0"/>
              <a:t>it's not due until next Friday!</a:t>
            </a:r>
          </a:p>
          <a:p>
            <a:r>
              <a:rPr lang="en-US" dirty="0" smtClean="0"/>
              <a:t>Distraction</a:t>
            </a:r>
            <a:br>
              <a:rPr lang="en-US" dirty="0" smtClean="0"/>
            </a:br>
            <a:r>
              <a:rPr lang="en-US" dirty="0" smtClean="0"/>
              <a:t>	</a:t>
            </a:r>
            <a:r>
              <a:rPr lang="en-US" i="1" dirty="0" smtClean="0"/>
              <a:t>Time </a:t>
            </a:r>
            <a:r>
              <a:rPr lang="en-US" i="1" dirty="0"/>
              <a:t>to work on 403 ... Ooh look, </a:t>
            </a:r>
            <a:r>
              <a:rPr lang="en-US" i="1" dirty="0" smtClean="0"/>
              <a:t>Men of </a:t>
            </a:r>
            <a:r>
              <a:rPr lang="en-US" i="1" dirty="0" err="1" smtClean="0"/>
              <a:t>Sieg</a:t>
            </a:r>
            <a:r>
              <a:rPr lang="en-US" i="1" dirty="0" smtClean="0"/>
              <a:t> </a:t>
            </a:r>
            <a:r>
              <a:rPr lang="en-US" i="1" dirty="0" smtClean="0"/>
              <a:t>	Hall </a:t>
            </a:r>
            <a:r>
              <a:rPr lang="en-US" i="1" dirty="0" smtClean="0"/>
              <a:t>calendar!</a:t>
            </a:r>
            <a:endParaRPr lang="en-US" i="1" dirty="0"/>
          </a:p>
          <a:p>
            <a:endParaRPr lang="en-US" dirty="0"/>
          </a:p>
        </p:txBody>
      </p:sp>
      <p:sp>
        <p:nvSpPr>
          <p:cNvPr id="4" name="Date Placeholder 3"/>
          <p:cNvSpPr>
            <a:spLocks noGrp="1"/>
          </p:cNvSpPr>
          <p:nvPr>
            <p:ph type="dt" sz="half" idx="10"/>
          </p:nvPr>
        </p:nvSpPr>
        <p:spPr/>
        <p:txBody>
          <a:bodyPr/>
          <a:lstStyle/>
          <a:p>
            <a:pPr>
              <a:defRPr/>
            </a:pPr>
            <a:r>
              <a:rPr lang="en-US" smtClean="0"/>
              <a:t>CSE403 Sp12</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29</a:t>
            </a:fld>
            <a:endParaRPr lang="en-US"/>
          </a:p>
        </p:txBody>
      </p:sp>
    </p:spTree>
    <p:extLst>
      <p:ext uri="{BB962C8B-B14F-4D97-AF65-F5344CB8AC3E}">
        <p14:creationId xmlns:p14="http://schemas.microsoft.com/office/powerpoint/2010/main" val="1061894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2"/>
          <p:cNvSpPr>
            <a:spLocks noGrp="1" noChangeArrowheads="1"/>
          </p:cNvSpPr>
          <p:nvPr>
            <p:ph type="title"/>
          </p:nvPr>
        </p:nvSpPr>
        <p:spPr/>
        <p:txBody>
          <a:bodyPr/>
          <a:lstStyle/>
          <a:p>
            <a:r>
              <a:rPr lang="en-US" smtClean="0"/>
              <a:t>Team pros and cons</a:t>
            </a:r>
            <a:endParaRPr lang="en-US"/>
          </a:p>
        </p:txBody>
      </p:sp>
      <p:sp>
        <p:nvSpPr>
          <p:cNvPr id="1382403" name="Rectangle 3"/>
          <p:cNvSpPr>
            <a:spLocks noGrp="1" noChangeArrowheads="1"/>
          </p:cNvSpPr>
          <p:nvPr>
            <p:ph type="body" idx="1"/>
          </p:nvPr>
        </p:nvSpPr>
        <p:spPr/>
        <p:txBody>
          <a:bodyPr/>
          <a:lstStyle/>
          <a:p>
            <a:r>
              <a:rPr lang="en-US" dirty="0" smtClean="0"/>
              <a:t>Benefits</a:t>
            </a:r>
          </a:p>
          <a:p>
            <a:pPr lvl="1"/>
            <a:r>
              <a:rPr lang="en-US" dirty="0" smtClean="0"/>
              <a:t>Attack bigger problems in a short period of time</a:t>
            </a:r>
          </a:p>
          <a:p>
            <a:pPr lvl="1"/>
            <a:r>
              <a:rPr lang="en-US" dirty="0" smtClean="0"/>
              <a:t>Utilize everyone’s collective experience and skills</a:t>
            </a:r>
          </a:p>
          <a:p>
            <a:r>
              <a:rPr lang="en-US" dirty="0" smtClean="0"/>
              <a:t>Risks</a:t>
            </a:r>
          </a:p>
          <a:p>
            <a:pPr lvl="1"/>
            <a:r>
              <a:rPr lang="en-US" dirty="0" smtClean="0"/>
              <a:t>Communication and coordination issues</a:t>
            </a:r>
          </a:p>
          <a:p>
            <a:pPr lvl="1"/>
            <a:r>
              <a:rPr lang="en-US" dirty="0" smtClean="0"/>
              <a:t>Groupthink: diffusion of responsibility, going along </a:t>
            </a:r>
          </a:p>
          <a:p>
            <a:pPr lvl="1"/>
            <a:r>
              <a:rPr lang="en-US" dirty="0" smtClean="0"/>
              <a:t>Working by inertia, not planning ahead</a:t>
            </a:r>
          </a:p>
          <a:p>
            <a:pPr lvl="1"/>
            <a:r>
              <a:rPr lang="en-US" dirty="0" smtClean="0"/>
              <a:t>Conflict or mistrust between team members</a:t>
            </a:r>
            <a:endParaRPr lang="en-US" dirty="0"/>
          </a:p>
        </p:txBody>
      </p:sp>
      <p:sp>
        <p:nvSpPr>
          <p:cNvPr id="2" name="Date Placeholder 1"/>
          <p:cNvSpPr>
            <a:spLocks noGrp="1"/>
          </p:cNvSpPr>
          <p:nvPr>
            <p:ph type="dt" sz="half" idx="10"/>
          </p:nvPr>
        </p:nvSpPr>
        <p:spPr/>
        <p:txBody>
          <a:bodyPr/>
          <a:lstStyle/>
          <a:p>
            <a:r>
              <a:rPr lang="en-US" smtClean="0"/>
              <a:t>CSE403 Sp12</a:t>
            </a:r>
            <a:endParaRPr lang="en-US"/>
          </a:p>
        </p:txBody>
      </p:sp>
      <p:sp>
        <p:nvSpPr>
          <p:cNvPr id="3" name="Slide Number Placeholder 2"/>
          <p:cNvSpPr>
            <a:spLocks noGrp="1"/>
          </p:cNvSpPr>
          <p:nvPr>
            <p:ph type="sldNum" sz="quarter" idx="12"/>
          </p:nvPr>
        </p:nvSpPr>
        <p:spPr/>
        <p:txBody>
          <a:bodyPr/>
          <a:lstStyle/>
          <a:p>
            <a:fld id="{3451FA2C-3B3E-4FA6-BAFA-85683040B980}" type="slidenum">
              <a:rPr lang="en-US" smtClean="0"/>
              <a:pPr/>
              <a:t>3</a:t>
            </a:fld>
            <a:endParaRPr lang="en-US"/>
          </a:p>
        </p:txBody>
      </p:sp>
    </p:spTree>
    <p:extLst>
      <p:ext uri="{BB962C8B-B14F-4D97-AF65-F5344CB8AC3E}">
        <p14:creationId xmlns:p14="http://schemas.microsoft.com/office/powerpoint/2010/main" val="70329789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p:txBody>
          <a:bodyPr/>
          <a:lstStyle/>
          <a:p>
            <a:r>
              <a:rPr lang="en-US" dirty="0" smtClean="0"/>
              <a:t>Slackers</a:t>
            </a:r>
            <a:endParaRPr lang="en-US" dirty="0"/>
          </a:p>
        </p:txBody>
      </p:sp>
      <p:sp>
        <p:nvSpPr>
          <p:cNvPr id="608259" name="Rectangle 3"/>
          <p:cNvSpPr>
            <a:spLocks noGrp="1" noChangeArrowheads="1"/>
          </p:cNvSpPr>
          <p:nvPr>
            <p:ph sz="half" idx="1"/>
          </p:nvPr>
        </p:nvSpPr>
        <p:spPr>
          <a:xfrm>
            <a:off x="685800" y="3712844"/>
            <a:ext cx="3810000" cy="2185214"/>
          </a:xfrm>
        </p:spPr>
        <p:txBody>
          <a:bodyPr>
            <a:spAutoFit/>
          </a:bodyPr>
          <a:lstStyle/>
          <a:p>
            <a:r>
              <a:rPr lang="en-US" sz="2000" dirty="0" smtClean="0"/>
              <a:t>What do you do if a group member is slacking off?</a:t>
            </a:r>
          </a:p>
          <a:p>
            <a:pPr lvl="1"/>
            <a:r>
              <a:rPr lang="en-US" sz="2000" dirty="0" smtClean="0"/>
              <a:t>Try to find out why</a:t>
            </a:r>
          </a:p>
          <a:p>
            <a:pPr lvl="1"/>
            <a:r>
              <a:rPr lang="en-US" sz="2000" dirty="0" smtClean="0"/>
              <a:t>Check in more frequently</a:t>
            </a:r>
          </a:p>
          <a:p>
            <a:pPr lvl="1"/>
            <a:r>
              <a:rPr lang="en-US" sz="2000" dirty="0" smtClean="0"/>
              <a:t>Team them up</a:t>
            </a:r>
            <a:endParaRPr lang="en-US" sz="2000" dirty="0" smtClean="0"/>
          </a:p>
          <a:p>
            <a:pPr lvl="1"/>
            <a:r>
              <a:rPr lang="en-US" sz="2000" dirty="0" smtClean="0"/>
              <a:t>Meet more in person</a:t>
            </a:r>
          </a:p>
        </p:txBody>
      </p:sp>
      <p:sp>
        <p:nvSpPr>
          <p:cNvPr id="11" name="Content Placeholder 10"/>
          <p:cNvSpPr>
            <a:spLocks noGrp="1"/>
          </p:cNvSpPr>
          <p:nvPr>
            <p:ph sz="half" idx="2"/>
          </p:nvPr>
        </p:nvSpPr>
        <p:spPr/>
        <p:txBody>
          <a:bodyPr/>
          <a:lstStyle/>
          <a:p>
            <a:r>
              <a:rPr lang="en-US" sz="2000" dirty="0"/>
              <a:t>If the problem </a:t>
            </a:r>
            <a:r>
              <a:rPr lang="en-US" sz="2000" dirty="0" smtClean="0"/>
              <a:t>persists…</a:t>
            </a:r>
            <a:endParaRPr lang="en-US" sz="2000" dirty="0"/>
          </a:p>
          <a:p>
            <a:pPr lvl="1"/>
            <a:r>
              <a:rPr lang="en-US" sz="2000" dirty="0" smtClean="0"/>
              <a:t>PM can send a </a:t>
            </a:r>
            <a:r>
              <a:rPr lang="en-US" sz="2000" dirty="0"/>
              <a:t>kind but firm email with concerns</a:t>
            </a:r>
          </a:p>
          <a:p>
            <a:pPr lvl="1"/>
            <a:r>
              <a:rPr lang="en-US" sz="2000" dirty="0" smtClean="0"/>
              <a:t>In-person meeting </a:t>
            </a:r>
            <a:r>
              <a:rPr lang="en-US" sz="2000" dirty="0"/>
              <a:t>with PM </a:t>
            </a:r>
            <a:r>
              <a:rPr lang="en-US" sz="2000" dirty="0" smtClean="0"/>
              <a:t>(and maybe a </a:t>
            </a:r>
            <a:r>
              <a:rPr lang="en-US" sz="2000" dirty="0"/>
              <a:t>few </a:t>
            </a:r>
            <a:r>
              <a:rPr lang="en-US" sz="2000" dirty="0" smtClean="0"/>
              <a:t>members)</a:t>
            </a:r>
            <a:endParaRPr lang="en-US" sz="2000" dirty="0"/>
          </a:p>
          <a:p>
            <a:pPr lvl="1"/>
            <a:r>
              <a:rPr lang="en-US" sz="2000" dirty="0" smtClean="0"/>
              <a:t>Talk to us to </a:t>
            </a:r>
            <a:r>
              <a:rPr lang="en-US" sz="2000" dirty="0"/>
              <a:t>let </a:t>
            </a:r>
            <a:r>
              <a:rPr lang="en-US" sz="2000" dirty="0" smtClean="0"/>
              <a:t>us know about the issue and see if we can help</a:t>
            </a:r>
            <a:endParaRPr lang="en-US" sz="2000" dirty="0"/>
          </a:p>
          <a:p>
            <a:endParaRPr lang="en-US" dirty="0"/>
          </a:p>
        </p:txBody>
      </p:sp>
      <p:sp>
        <p:nvSpPr>
          <p:cNvPr id="2" name="Date Placeholder 1"/>
          <p:cNvSpPr>
            <a:spLocks noGrp="1"/>
          </p:cNvSpPr>
          <p:nvPr>
            <p:ph type="dt" sz="half" idx="10"/>
          </p:nvPr>
        </p:nvSpPr>
        <p:spPr/>
        <p:txBody>
          <a:bodyPr/>
          <a:lstStyle/>
          <a:p>
            <a:r>
              <a:rPr lang="en-US" smtClean="0"/>
              <a:t>CSE403 Sp12</a:t>
            </a:r>
            <a:endParaRPr lang="en-US"/>
          </a:p>
        </p:txBody>
      </p:sp>
      <p:sp>
        <p:nvSpPr>
          <p:cNvPr id="3" name="Slide Number Placeholder 2"/>
          <p:cNvSpPr>
            <a:spLocks noGrp="1"/>
          </p:cNvSpPr>
          <p:nvPr>
            <p:ph type="sldNum" sz="quarter" idx="12"/>
          </p:nvPr>
        </p:nvSpPr>
        <p:spPr/>
        <p:txBody>
          <a:bodyPr/>
          <a:lstStyle/>
          <a:p>
            <a:fld id="{3451FA2C-3B3E-4FA6-BAFA-85683040B980}" type="slidenum">
              <a:rPr lang="en-US" smtClean="0"/>
              <a:pPr/>
              <a:t>30</a:t>
            </a:fld>
            <a:endParaRPr lang="en-US"/>
          </a:p>
        </p:txBody>
      </p:sp>
      <p:pic>
        <p:nvPicPr>
          <p:cNvPr id="2050" name="Picture 2" descr="http://www.bettermondays.com/wp-content/uploads/2008/09/slacker-at-wo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182" y="1447800"/>
            <a:ext cx="3017236" cy="2011491"/>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186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r>
              <a:rPr lang="en-US" dirty="0" smtClean="0"/>
              <a:t>Group relations: handle with care</a:t>
            </a:r>
            <a:endParaRPr lang="en-US" dirty="0"/>
          </a:p>
        </p:txBody>
      </p:sp>
      <p:sp>
        <p:nvSpPr>
          <p:cNvPr id="609283" name="AutoShape 3"/>
          <p:cNvSpPr>
            <a:spLocks noGrp="1" noChangeAspect="1" noChangeArrowheads="1"/>
          </p:cNvSpPr>
          <p:nvPr>
            <p:ph type="body" idx="1"/>
          </p:nvPr>
        </p:nvSpPr>
        <p:spPr/>
        <p:txBody>
          <a:bodyPr>
            <a:normAutofit lnSpcReduction="10000"/>
          </a:bodyPr>
          <a:lstStyle/>
          <a:p>
            <a:r>
              <a:rPr lang="en-US" dirty="0" smtClean="0"/>
              <a:t>Unnecessarily singling out individuals – by words or by actions, intentional or unintentional – is counterproductive</a:t>
            </a:r>
          </a:p>
          <a:p>
            <a:pPr lvl="1"/>
            <a:r>
              <a:rPr lang="en-US" dirty="0" smtClean="0"/>
              <a:t>There are (at least) two sides to every story</a:t>
            </a:r>
          </a:p>
          <a:p>
            <a:r>
              <a:rPr lang="en-US" dirty="0" smtClean="0"/>
              <a:t>The goal is to maintain positive group relations and make progress on the project </a:t>
            </a:r>
          </a:p>
          <a:p>
            <a:pPr lvl="1"/>
            <a:r>
              <a:rPr lang="en-US" dirty="0" smtClean="0"/>
              <a:t>Problems must be dealt with, but criticism does not necessitate being harsh, rude, mean</a:t>
            </a:r>
          </a:p>
          <a:p>
            <a:r>
              <a:rPr lang="en-US" dirty="0" smtClean="0"/>
              <a:t>Depersonalize when possible</a:t>
            </a:r>
          </a:p>
          <a:p>
            <a:pPr lvl="1"/>
            <a:r>
              <a:rPr lang="en-US" dirty="0" smtClean="0"/>
              <a:t>“We are concerned about XYZ.”</a:t>
            </a:r>
          </a:p>
          <a:p>
            <a:pPr lvl="1"/>
            <a:r>
              <a:rPr lang="en-US" dirty="0" smtClean="0"/>
              <a:t>"We are a little behind, so let's all meet in person in the lab today.”</a:t>
            </a:r>
            <a:endParaRPr lang="en-US" dirty="0"/>
          </a:p>
        </p:txBody>
      </p:sp>
      <p:sp>
        <p:nvSpPr>
          <p:cNvPr id="2" name="Date Placeholder 1"/>
          <p:cNvSpPr>
            <a:spLocks noGrp="1"/>
          </p:cNvSpPr>
          <p:nvPr>
            <p:ph type="dt" sz="half" idx="10"/>
          </p:nvPr>
        </p:nvSpPr>
        <p:spPr/>
        <p:txBody>
          <a:bodyPr/>
          <a:lstStyle/>
          <a:p>
            <a:r>
              <a:rPr lang="en-US" smtClean="0"/>
              <a:t>CSE403 Sp12</a:t>
            </a:r>
            <a:endParaRPr lang="en-US"/>
          </a:p>
        </p:txBody>
      </p:sp>
      <p:sp>
        <p:nvSpPr>
          <p:cNvPr id="3" name="Slide Number Placeholder 2"/>
          <p:cNvSpPr>
            <a:spLocks noGrp="1"/>
          </p:cNvSpPr>
          <p:nvPr>
            <p:ph type="sldNum" sz="quarter" idx="12"/>
          </p:nvPr>
        </p:nvSpPr>
        <p:spPr/>
        <p:txBody>
          <a:bodyPr/>
          <a:lstStyle/>
          <a:p>
            <a:fld id="{3451FA2C-3B3E-4FA6-BAFA-85683040B980}" type="slidenum">
              <a:rPr lang="en-US" smtClean="0"/>
              <a:pPr/>
              <a:t>31</a:t>
            </a:fld>
            <a:endParaRPr lang="en-US"/>
          </a:p>
        </p:txBody>
      </p:sp>
    </p:spTree>
    <p:extLst>
      <p:ext uri="{BB962C8B-B14F-4D97-AF65-F5344CB8AC3E}">
        <p14:creationId xmlns:p14="http://schemas.microsoft.com/office/powerpoint/2010/main" val="3620993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lstStyle/>
          <a:p>
            <a:r>
              <a:rPr lang="en-US" dirty="0" smtClean="0"/>
              <a:t>Email</a:t>
            </a:r>
            <a:endParaRPr lang="en-US" dirty="0"/>
          </a:p>
        </p:txBody>
      </p:sp>
      <p:sp>
        <p:nvSpPr>
          <p:cNvPr id="606211" name="Rectangle 3"/>
          <p:cNvSpPr>
            <a:spLocks noGrp="1" noChangeArrowheads="1"/>
          </p:cNvSpPr>
          <p:nvPr>
            <p:ph idx="1"/>
          </p:nvPr>
        </p:nvSpPr>
        <p:spPr/>
        <p:txBody>
          <a:bodyPr/>
          <a:lstStyle/>
          <a:p>
            <a:pPr marL="400050"/>
            <a:r>
              <a:rPr lang="en-US" sz="2000" dirty="0" smtClean="0"/>
              <a:t>Hey Dana, I was wondering if you finished the XYZ feature you were assigned yet?  You were late on the ABC feature from the last phase so I thought I better email you.  When you have time, please tell me when XYZ is done. –Hunter</a:t>
            </a:r>
          </a:p>
          <a:p>
            <a:pPr marL="400050"/>
            <a:r>
              <a:rPr lang="en-US" sz="2000" dirty="0" smtClean="0"/>
              <a:t>Hey Dana, </a:t>
            </a:r>
            <a:r>
              <a:rPr lang="en-US" sz="2000" dirty="0"/>
              <a:t>how is your work on the XYZ going?  It's due a week from Friday.  Like we talked about at our last meeting, we are hoping to have the rough sketch of the first 2/3 of it by Sunday so we can go over it together.  Please let me know by tomorrow night how much progress has been made.  If you have any questions or need some </a:t>
            </a:r>
            <a:r>
              <a:rPr lang="en-US" sz="2000" dirty="0" smtClean="0"/>
              <a:t>help, let </a:t>
            </a:r>
            <a:r>
              <a:rPr lang="en-US" sz="2000" dirty="0"/>
              <a:t>me know.  We'll all meet Saturday in person and you can give us another update at that time.  Thanks! –Hunter</a:t>
            </a:r>
            <a:endParaRPr lang="en-US" sz="2000" dirty="0" smtClean="0"/>
          </a:p>
        </p:txBody>
      </p:sp>
      <p:sp>
        <p:nvSpPr>
          <p:cNvPr id="2" name="Date Placeholder 1"/>
          <p:cNvSpPr>
            <a:spLocks noGrp="1"/>
          </p:cNvSpPr>
          <p:nvPr>
            <p:ph type="dt" sz="half" idx="10"/>
          </p:nvPr>
        </p:nvSpPr>
        <p:spPr/>
        <p:txBody>
          <a:bodyPr/>
          <a:lstStyle/>
          <a:p>
            <a:r>
              <a:rPr lang="en-US" smtClean="0"/>
              <a:t>CSE403 Sp12</a:t>
            </a:r>
            <a:endParaRPr lang="en-US"/>
          </a:p>
        </p:txBody>
      </p:sp>
      <p:sp>
        <p:nvSpPr>
          <p:cNvPr id="3" name="Slide Number Placeholder 2"/>
          <p:cNvSpPr>
            <a:spLocks noGrp="1"/>
          </p:cNvSpPr>
          <p:nvPr>
            <p:ph type="sldNum" sz="quarter" idx="12"/>
          </p:nvPr>
        </p:nvSpPr>
        <p:spPr/>
        <p:txBody>
          <a:bodyPr/>
          <a:lstStyle/>
          <a:p>
            <a:fld id="{3451FA2C-3B3E-4FA6-BAFA-85683040B980}" type="slidenum">
              <a:rPr lang="en-US" smtClean="0"/>
              <a:pPr/>
              <a:t>32</a:t>
            </a:fld>
            <a:endParaRPr lang="en-US"/>
          </a:p>
        </p:txBody>
      </p:sp>
    </p:spTree>
    <p:extLst>
      <p:ext uri="{BB962C8B-B14F-4D97-AF65-F5344CB8AC3E}">
        <p14:creationId xmlns:p14="http://schemas.microsoft.com/office/powerpoint/2010/main" val="87587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06211">
                                            <p:txEl>
                                              <p:pRg st="0" end="0"/>
                                            </p:txEl>
                                          </p:spTgt>
                                        </p:tgtEl>
                                        <p:attrNameLst>
                                          <p:attrName>style.visibility</p:attrName>
                                        </p:attrNameLst>
                                      </p:cBhvr>
                                      <p:to>
                                        <p:strVal val="visible"/>
                                      </p:to>
                                    </p:set>
                                    <p:anim calcmode="lin" valueType="num">
                                      <p:cBhvr additive="base">
                                        <p:cTn id="7" dur="500" fill="hold"/>
                                        <p:tgtEl>
                                          <p:spTgt spid="6062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6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06211">
                                            <p:txEl>
                                              <p:pRg st="1" end="1"/>
                                            </p:txEl>
                                          </p:spTgt>
                                        </p:tgtEl>
                                        <p:attrNameLst>
                                          <p:attrName>style.visibility</p:attrName>
                                        </p:attrNameLst>
                                      </p:cBhvr>
                                      <p:to>
                                        <p:strVal val="visible"/>
                                      </p:to>
                                    </p:set>
                                    <p:anim calcmode="lin" valueType="num">
                                      <p:cBhvr additive="base">
                                        <p:cTn id="13" dur="500" fill="hold"/>
                                        <p:tgtEl>
                                          <p:spTgt spid="6062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062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p:txBody>
          <a:bodyPr/>
          <a:lstStyle/>
          <a:p>
            <a:r>
              <a:rPr lang="en-US" smtClean="0"/>
              <a:t>Be quantitative and specific</a:t>
            </a:r>
            <a:endParaRPr lang="en-US" dirty="0"/>
          </a:p>
        </p:txBody>
      </p:sp>
      <p:sp>
        <p:nvSpPr>
          <p:cNvPr id="607235" name="Rectangle 3"/>
          <p:cNvSpPr>
            <a:spLocks noGrp="1" noChangeArrowheads="1"/>
          </p:cNvSpPr>
          <p:nvPr>
            <p:ph type="body" idx="1"/>
          </p:nvPr>
        </p:nvSpPr>
        <p:spPr/>
        <p:txBody>
          <a:bodyPr/>
          <a:lstStyle/>
          <a:p>
            <a:r>
              <a:rPr lang="en-US" dirty="0"/>
              <a:t>U</a:t>
            </a:r>
            <a:r>
              <a:rPr lang="en-US" dirty="0" smtClean="0"/>
              <a:t>se specific, incremental goals, not just for things to be “done”</a:t>
            </a:r>
          </a:p>
          <a:p>
            <a:r>
              <a:rPr lang="en-US" dirty="0" smtClean="0"/>
              <a:t>List particular dates that results are expected</a:t>
            </a:r>
          </a:p>
          <a:p>
            <a:r>
              <a:rPr lang="en-US" dirty="0" smtClean="0"/>
              <a:t>Give an expected date/time to reply to a communication</a:t>
            </a:r>
          </a:p>
          <a:p>
            <a:r>
              <a:rPr lang="en-US" dirty="0"/>
              <a:t>O</a:t>
            </a:r>
            <a:r>
              <a:rPr lang="en-US" dirty="0" smtClean="0"/>
              <a:t>ffer support, help, gratitude as appropriate – in contrast to being accusatory</a:t>
            </a:r>
          </a:p>
          <a:p>
            <a:r>
              <a:rPr lang="en-US" dirty="0" smtClean="0"/>
              <a:t>Remind about upcoming deadlines, meetings, key points</a:t>
            </a:r>
            <a:endParaRPr lang="en-US" dirty="0"/>
          </a:p>
        </p:txBody>
      </p:sp>
      <p:sp>
        <p:nvSpPr>
          <p:cNvPr id="2" name="Date Placeholder 1"/>
          <p:cNvSpPr>
            <a:spLocks noGrp="1"/>
          </p:cNvSpPr>
          <p:nvPr>
            <p:ph type="dt" sz="half" idx="10"/>
          </p:nvPr>
        </p:nvSpPr>
        <p:spPr/>
        <p:txBody>
          <a:bodyPr/>
          <a:lstStyle/>
          <a:p>
            <a:r>
              <a:rPr lang="en-US" smtClean="0"/>
              <a:t>CSE403 Sp12</a:t>
            </a:r>
            <a:endParaRPr lang="en-US"/>
          </a:p>
        </p:txBody>
      </p:sp>
      <p:sp>
        <p:nvSpPr>
          <p:cNvPr id="3" name="Slide Number Placeholder 2"/>
          <p:cNvSpPr>
            <a:spLocks noGrp="1"/>
          </p:cNvSpPr>
          <p:nvPr>
            <p:ph type="sldNum" sz="quarter" idx="12"/>
          </p:nvPr>
        </p:nvSpPr>
        <p:spPr/>
        <p:txBody>
          <a:bodyPr/>
          <a:lstStyle/>
          <a:p>
            <a:fld id="{3451FA2C-3B3E-4FA6-BAFA-85683040B980}" type="slidenum">
              <a:rPr lang="en-US" smtClean="0"/>
              <a:pPr/>
              <a:t>33</a:t>
            </a:fld>
            <a:endParaRPr lang="en-US"/>
          </a:p>
        </p:txBody>
      </p:sp>
    </p:spTree>
    <p:extLst>
      <p:ext uri="{BB962C8B-B14F-4D97-AF65-F5344CB8AC3E}">
        <p14:creationId xmlns:p14="http://schemas.microsoft.com/office/powerpoint/2010/main" val="371296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p:txBody>
          <a:bodyPr/>
          <a:lstStyle/>
          <a:p>
            <a:r>
              <a:rPr lang="en-US" dirty="0" smtClean="0"/>
              <a:t>Effective meetings</a:t>
            </a:r>
            <a:endParaRPr lang="en-US" dirty="0"/>
          </a:p>
        </p:txBody>
      </p:sp>
      <p:sp>
        <p:nvSpPr>
          <p:cNvPr id="613379" name="Rectangle 3"/>
          <p:cNvSpPr>
            <a:spLocks noGrp="1" noChangeArrowheads="1"/>
          </p:cNvSpPr>
          <p:nvPr>
            <p:ph type="body" idx="1"/>
          </p:nvPr>
        </p:nvSpPr>
        <p:spPr/>
        <p:txBody>
          <a:bodyPr/>
          <a:lstStyle/>
          <a:p>
            <a:r>
              <a:rPr lang="en-US" dirty="0" smtClean="0"/>
              <a:t>An agenda of topics to discuss (email </a:t>
            </a:r>
            <a:r>
              <a:rPr lang="en-US" dirty="0" smtClean="0"/>
              <a:t>ahead </a:t>
            </a:r>
            <a:r>
              <a:rPr lang="en-US" dirty="0" smtClean="0"/>
              <a:t>of time)</a:t>
            </a:r>
          </a:p>
          <a:p>
            <a:r>
              <a:rPr lang="en-US" dirty="0"/>
              <a:t>E</a:t>
            </a:r>
            <a:r>
              <a:rPr lang="en-US" dirty="0" smtClean="0"/>
              <a:t>ach member/subgroup reports its progress</a:t>
            </a:r>
          </a:p>
          <a:p>
            <a:r>
              <a:rPr lang="en-US" dirty="0"/>
              <a:t>G</a:t>
            </a:r>
            <a:r>
              <a:rPr lang="en-US" dirty="0" smtClean="0"/>
              <a:t>et an update on every current work item</a:t>
            </a:r>
          </a:p>
          <a:p>
            <a:r>
              <a:rPr lang="en-US" dirty="0"/>
              <a:t>T</a:t>
            </a:r>
            <a:r>
              <a:rPr lang="en-US" dirty="0" smtClean="0"/>
              <a:t>ake notes on decisions made and post them to </a:t>
            </a:r>
            <a:r>
              <a:rPr lang="en-US" dirty="0" smtClean="0"/>
              <a:t>wiki or such</a:t>
            </a:r>
            <a:endParaRPr lang="en-US" dirty="0" smtClean="0"/>
          </a:p>
          <a:p>
            <a:r>
              <a:rPr lang="en-US" dirty="0"/>
              <a:t>H</a:t>
            </a:r>
            <a:r>
              <a:rPr lang="en-US" dirty="0" smtClean="0"/>
              <a:t>ave whiteboard/paper handy for sketching out ideas</a:t>
            </a:r>
          </a:p>
          <a:p>
            <a:r>
              <a:rPr lang="en-US" dirty="0"/>
              <a:t>K</a:t>
            </a:r>
            <a:r>
              <a:rPr lang="en-US" dirty="0" smtClean="0"/>
              <a:t>eep everyone's attention (ban laptops/cell phones?)</a:t>
            </a:r>
          </a:p>
          <a:p>
            <a:r>
              <a:rPr lang="en-US" dirty="0" smtClean="0"/>
              <a:t>Walk away with a clear plan of action, set of TODOs</a:t>
            </a:r>
            <a:endParaRPr lang="en-US" dirty="0"/>
          </a:p>
        </p:txBody>
      </p:sp>
      <p:sp>
        <p:nvSpPr>
          <p:cNvPr id="2" name="Date Placeholder 1"/>
          <p:cNvSpPr>
            <a:spLocks noGrp="1"/>
          </p:cNvSpPr>
          <p:nvPr>
            <p:ph type="dt" sz="half" idx="10"/>
          </p:nvPr>
        </p:nvSpPr>
        <p:spPr/>
        <p:txBody>
          <a:bodyPr/>
          <a:lstStyle/>
          <a:p>
            <a:r>
              <a:rPr lang="en-US" smtClean="0"/>
              <a:t>CSE403 Sp12</a:t>
            </a:r>
            <a:endParaRPr lang="en-US"/>
          </a:p>
        </p:txBody>
      </p:sp>
      <p:sp>
        <p:nvSpPr>
          <p:cNvPr id="3" name="Slide Number Placeholder 2"/>
          <p:cNvSpPr>
            <a:spLocks noGrp="1"/>
          </p:cNvSpPr>
          <p:nvPr>
            <p:ph type="sldNum" sz="quarter" idx="12"/>
          </p:nvPr>
        </p:nvSpPr>
        <p:spPr/>
        <p:txBody>
          <a:bodyPr/>
          <a:lstStyle/>
          <a:p>
            <a:fld id="{3451FA2C-3B3E-4FA6-BAFA-85683040B980}" type="slidenum">
              <a:rPr lang="en-US" smtClean="0"/>
              <a:pPr/>
              <a:t>34</a:t>
            </a:fld>
            <a:endParaRPr lang="en-US"/>
          </a:p>
        </p:txBody>
      </p:sp>
    </p:spTree>
    <p:extLst>
      <p:ext uri="{BB962C8B-B14F-4D97-AF65-F5344CB8AC3E}">
        <p14:creationId xmlns:p14="http://schemas.microsoft.com/office/powerpoint/2010/main" val="3373218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p:txBody>
          <a:bodyPr/>
          <a:lstStyle/>
          <a:p>
            <a:r>
              <a:rPr lang="en-US" smtClean="0"/>
              <a:t>Meeting gotchas</a:t>
            </a:r>
            <a:endParaRPr lang="en-US"/>
          </a:p>
        </p:txBody>
      </p:sp>
      <p:sp>
        <p:nvSpPr>
          <p:cNvPr id="614403" name="Rectangle 3"/>
          <p:cNvSpPr>
            <a:spLocks noGrp="1" noChangeArrowheads="1"/>
          </p:cNvSpPr>
          <p:nvPr>
            <p:ph type="body" idx="1"/>
          </p:nvPr>
        </p:nvSpPr>
        <p:spPr/>
        <p:txBody>
          <a:bodyPr>
            <a:normAutofit/>
          </a:bodyPr>
          <a:lstStyle/>
          <a:p>
            <a:r>
              <a:rPr lang="en-US" dirty="0"/>
              <a:t>Don't </a:t>
            </a:r>
            <a:r>
              <a:rPr lang="en-US" dirty="0" smtClean="0"/>
              <a:t>“meet </a:t>
            </a:r>
            <a:r>
              <a:rPr lang="en-US" dirty="0"/>
              <a:t>just to </a:t>
            </a:r>
            <a:r>
              <a:rPr lang="en-US" dirty="0" smtClean="0"/>
              <a:t>meet” </a:t>
            </a:r>
            <a:r>
              <a:rPr lang="en-US" dirty="0" smtClean="0"/>
              <a:t>– if </a:t>
            </a:r>
            <a:r>
              <a:rPr lang="en-US" dirty="0" smtClean="0"/>
              <a:t>you </a:t>
            </a:r>
            <a:r>
              <a:rPr lang="en-US" dirty="0"/>
              <a:t>have nothing to discuss, </a:t>
            </a:r>
            <a:r>
              <a:rPr lang="en-US" dirty="0" smtClean="0"/>
              <a:t>cancel it or make </a:t>
            </a:r>
            <a:r>
              <a:rPr lang="en-US" dirty="0"/>
              <a:t>it a </a:t>
            </a:r>
            <a:r>
              <a:rPr lang="en-US" dirty="0" smtClean="0"/>
              <a:t>work meeting </a:t>
            </a:r>
            <a:r>
              <a:rPr lang="en-US" dirty="0"/>
              <a:t>in the </a:t>
            </a:r>
            <a:r>
              <a:rPr lang="en-US" dirty="0" smtClean="0"/>
              <a:t>lab</a:t>
            </a:r>
          </a:p>
          <a:p>
            <a:r>
              <a:rPr lang="en-US" dirty="0" smtClean="0"/>
              <a:t>Use email, not meetings, for a one-way </a:t>
            </a:r>
            <a:r>
              <a:rPr lang="en-US" dirty="0"/>
              <a:t>flow of </a:t>
            </a:r>
            <a:r>
              <a:rPr lang="en-US" dirty="0" smtClean="0"/>
              <a:t>information </a:t>
            </a:r>
          </a:p>
          <a:p>
            <a:r>
              <a:rPr lang="en-US" dirty="0" smtClean="0"/>
              <a:t>Start on time, end on time – a team member (often the PM) should track the agenda and time</a:t>
            </a:r>
          </a:p>
          <a:p>
            <a:pPr lvl="1"/>
            <a:r>
              <a:rPr lang="en-US" dirty="0" smtClean="0"/>
              <a:t>Steer sidetracked </a:t>
            </a:r>
            <a:r>
              <a:rPr lang="en-US" dirty="0"/>
              <a:t>discussion </a:t>
            </a:r>
            <a:r>
              <a:rPr lang="en-US" dirty="0" smtClean="0"/>
              <a:t>back to the agenda</a:t>
            </a:r>
            <a:endParaRPr lang="en-US" dirty="0"/>
          </a:p>
          <a:p>
            <a:pPr lvl="1"/>
            <a:r>
              <a:rPr lang="en-US" dirty="0" smtClean="0"/>
              <a:t>If time runs out, push specific items to the next meeting and/or email</a:t>
            </a:r>
            <a:endParaRPr lang="en-US" dirty="0"/>
          </a:p>
          <a:p>
            <a:r>
              <a:rPr lang="en-US" dirty="0" smtClean="0"/>
              <a:t>Don't ignore a group member's input – even if you don't go forward with their idea, at least listen to it</a:t>
            </a:r>
          </a:p>
        </p:txBody>
      </p:sp>
      <p:sp>
        <p:nvSpPr>
          <p:cNvPr id="2" name="Date Placeholder 1"/>
          <p:cNvSpPr>
            <a:spLocks noGrp="1"/>
          </p:cNvSpPr>
          <p:nvPr>
            <p:ph type="dt" sz="half" idx="10"/>
          </p:nvPr>
        </p:nvSpPr>
        <p:spPr/>
        <p:txBody>
          <a:bodyPr/>
          <a:lstStyle/>
          <a:p>
            <a:r>
              <a:rPr lang="en-US" smtClean="0"/>
              <a:t>CSE403 Sp12</a:t>
            </a:r>
            <a:endParaRPr lang="en-US"/>
          </a:p>
        </p:txBody>
      </p:sp>
      <p:sp>
        <p:nvSpPr>
          <p:cNvPr id="3" name="Slide Number Placeholder 2"/>
          <p:cNvSpPr>
            <a:spLocks noGrp="1"/>
          </p:cNvSpPr>
          <p:nvPr>
            <p:ph type="sldNum" sz="quarter" idx="12"/>
          </p:nvPr>
        </p:nvSpPr>
        <p:spPr/>
        <p:txBody>
          <a:bodyPr/>
          <a:lstStyle/>
          <a:p>
            <a:fld id="{3451FA2C-3B3E-4FA6-BAFA-85683040B980}" type="slidenum">
              <a:rPr lang="en-US" smtClean="0"/>
              <a:pPr/>
              <a:t>35</a:t>
            </a:fld>
            <a:endParaRPr lang="en-US"/>
          </a:p>
        </p:txBody>
      </p:sp>
    </p:spTree>
    <p:extLst>
      <p:ext uri="{BB962C8B-B14F-4D97-AF65-F5344CB8AC3E}">
        <p14:creationId xmlns:p14="http://schemas.microsoft.com/office/powerpoint/2010/main" val="330675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CSE403 Sp12</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36</a:t>
            </a:fld>
            <a:endParaRPr lang="en-US"/>
          </a:p>
        </p:txBody>
      </p:sp>
      <p:sp>
        <p:nvSpPr>
          <p:cNvPr id="7" name="TextBox 6"/>
          <p:cNvSpPr txBox="1"/>
          <p:nvPr/>
        </p:nvSpPr>
        <p:spPr>
          <a:xfrm>
            <a:off x="1284887" y="5024734"/>
            <a:ext cx="6574236" cy="1107996"/>
          </a:xfrm>
          <a:prstGeom prst="rect">
            <a:avLst/>
          </a:prstGeom>
          <a:noFill/>
        </p:spPr>
        <p:txBody>
          <a:bodyPr wrap="none" rtlCol="0">
            <a:spAutoFit/>
          </a:bodyPr>
          <a:lstStyle/>
          <a:p>
            <a:r>
              <a:rPr lang="en-US" sz="6600" dirty="0" smtClean="0">
                <a:solidFill>
                  <a:srgbClr val="FF0000"/>
                </a:solidFill>
                <a:latin typeface="Arial Rounded MT Bold" pitchFamily="34" charset="0"/>
                <a:sym typeface="Symbol"/>
              </a:rPr>
              <a:t>Any questions </a:t>
            </a:r>
            <a:endParaRPr lang="en-US" sz="6600" dirty="0">
              <a:solidFill>
                <a:srgbClr val="FF0000"/>
              </a:solidFill>
              <a:latin typeface="Arial Rounded MT Bold"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55467147"/>
              </p:ext>
            </p:extLst>
          </p:nvPr>
        </p:nvGraphicFramePr>
        <p:xfrm>
          <a:off x="489847" y="511175"/>
          <a:ext cx="8095324" cy="2468880"/>
        </p:xfrm>
        <a:graphic>
          <a:graphicData uri="http://schemas.openxmlformats.org/drawingml/2006/table">
            <a:tbl>
              <a:tblPr firstRow="1" bandRow="1">
                <a:tableStyleId>{912C8C85-51F0-491E-9774-3900AFEF0FD7}</a:tableStyleId>
              </a:tblPr>
              <a:tblGrid>
                <a:gridCol w="2337182"/>
                <a:gridCol w="1596788"/>
                <a:gridCol w="1569493"/>
                <a:gridCol w="1710481"/>
                <a:gridCol w="881380"/>
              </a:tblGrid>
              <a:tr h="267653">
                <a:tc gridSpan="5">
                  <a:txBody>
                    <a:bodyPr/>
                    <a:lstStyle/>
                    <a:p>
                      <a:pPr algn="ctr"/>
                      <a:r>
                        <a:rPr lang="en-US" dirty="0" smtClean="0"/>
                        <a:t>Week 2 </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pPr algn="ctr"/>
                      <a:endParaRPr lang="en-US" dirty="0"/>
                    </a:p>
                  </a:txBody>
                  <a:tcPr/>
                </a:tc>
                <a:tc hMerge="1">
                  <a:txBody>
                    <a:bodyPr/>
                    <a:lstStyle/>
                    <a:p>
                      <a:pPr algn="ctr"/>
                      <a:endParaRPr lang="en-US" dirty="0"/>
                    </a:p>
                  </a:txBody>
                  <a:tcPr/>
                </a:tc>
                <a:tc hMerge="1">
                  <a:txBody>
                    <a:bodyPr/>
                    <a:lstStyle/>
                    <a:p>
                      <a:endParaRPr lang="en-US" dirty="0"/>
                    </a:p>
                  </a:txBody>
                  <a:tcPr/>
                </a:tc>
                <a:tc hMerge="1">
                  <a:txBody>
                    <a:bodyPr/>
                    <a:lstStyle/>
                    <a:p>
                      <a:endParaRPr lang="en-US" dirty="0"/>
                    </a:p>
                  </a:txBody>
                  <a:tcPr/>
                </a:tc>
              </a:tr>
              <a:tr h="267653">
                <a:tc>
                  <a:txBody>
                    <a:bodyPr/>
                    <a:lstStyle/>
                    <a:p>
                      <a:pPr algn="ctr"/>
                      <a:r>
                        <a:rPr lang="en-US" dirty="0" smtClean="0"/>
                        <a:t>Monday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eave">
                      <a:fgClr>
                        <a:srgbClr val="00B0F0"/>
                      </a:fgClr>
                      <a:bgClr>
                        <a:schemeClr val="bg1"/>
                      </a:bgClr>
                    </a:pattFill>
                  </a:tcPr>
                </a:tc>
                <a:tc>
                  <a:txBody>
                    <a:bodyPr/>
                    <a:lstStyle/>
                    <a:p>
                      <a:pPr algn="ctr"/>
                      <a:r>
                        <a:rPr lang="en-US" dirty="0" smtClean="0"/>
                        <a:t>Tuesday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eave">
                      <a:fgClr>
                        <a:srgbClr val="00B0F0"/>
                      </a:fgClr>
                      <a:bgClr>
                        <a:schemeClr val="bg1"/>
                      </a:bgClr>
                    </a:pattFill>
                  </a:tcPr>
                </a:tc>
                <a:tc>
                  <a:txBody>
                    <a:bodyPr/>
                    <a:lstStyle/>
                    <a:p>
                      <a:pPr algn="ctr"/>
                      <a:r>
                        <a:rPr lang="en-US" dirty="0" smtClean="0"/>
                        <a:t>Wednesday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eave">
                      <a:fgClr>
                        <a:srgbClr val="00B0F0"/>
                      </a:fgClr>
                      <a:bgClr>
                        <a:schemeClr val="bg1"/>
                      </a:bgClr>
                    </a:pattFill>
                  </a:tcPr>
                </a:tc>
                <a:tc>
                  <a:txBody>
                    <a:bodyPr/>
                    <a:lstStyle/>
                    <a:p>
                      <a:pPr algn="ctr"/>
                      <a:r>
                        <a:rPr lang="en-US" dirty="0" smtClean="0"/>
                        <a:t>Thursday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Friday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3520">
                <a:tc>
                  <a:txBody>
                    <a:bodyPr/>
                    <a:lstStyle/>
                    <a:p>
                      <a:pPr marL="114300" indent="-114300">
                        <a:buFont typeface="Arial" pitchFamily="34" charset="0"/>
                        <a:buChar char="•"/>
                      </a:pPr>
                      <a:r>
                        <a:rPr lang="en-US" sz="2000" b="1" i="1" dirty="0" smtClean="0"/>
                        <a:t>Requirements</a:t>
                      </a:r>
                      <a:endParaRPr lang="en-US" b="1" i="1" dirty="0" smtClean="0"/>
                    </a:p>
                    <a:p>
                      <a:pPr marL="231775" lvl="1" indent="-122238">
                        <a:buFont typeface="Arial" pitchFamily="34" charset="0"/>
                        <a:buChar char="•"/>
                      </a:pPr>
                      <a:r>
                        <a:rPr lang="en-US" b="1"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eave">
                      <a:fgClr>
                        <a:srgbClr val="00B0F0"/>
                      </a:fgClr>
                      <a:bgClr>
                        <a:schemeClr val="bg1"/>
                      </a:bgClr>
                    </a:pattFill>
                  </a:tcPr>
                </a:tc>
                <a:tc>
                  <a:txBody>
                    <a:bodyPr/>
                    <a:lstStyle/>
                    <a:p>
                      <a:pPr marL="114300" indent="-114300">
                        <a:buFont typeface="Arial" pitchFamily="34" charset="0"/>
                        <a:buChar char="•"/>
                      </a:pPr>
                      <a:r>
                        <a:rPr lang="en-US" dirty="0" smtClean="0"/>
                        <a:t>Group meetings – let your group</a:t>
                      </a:r>
                      <a:r>
                        <a:rPr lang="en-US" baseline="0" dirty="0" smtClean="0"/>
                        <a:t> TA know where you meet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eave">
                      <a:fgClr>
                        <a:srgbClr val="00B0F0"/>
                      </a:fgClr>
                      <a:bgClr>
                        <a:schemeClr val="bg1"/>
                      </a:bgClr>
                    </a:pattFill>
                  </a:tcPr>
                </a:tc>
                <a:tc>
                  <a:txBody>
                    <a:bodyPr/>
                    <a:lstStyle/>
                    <a:p>
                      <a:pPr marL="114300" indent="-114300">
                        <a:buFont typeface="Arial" pitchFamily="34" charset="0"/>
                        <a:buChar char="•"/>
                      </a:pPr>
                      <a:r>
                        <a:rPr lang="en-US" sz="1800" i="0" dirty="0" smtClean="0"/>
                        <a:t>Team work and structure</a:t>
                      </a:r>
                      <a:endParaRPr lang="en-US" sz="18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eave">
                      <a:fgClr>
                        <a:srgbClr val="00B0F0"/>
                      </a:fgClr>
                      <a:bgClr>
                        <a:schemeClr val="bg1"/>
                      </a:bgClr>
                    </a:pattFill>
                  </a:tcPr>
                </a:tc>
                <a:tc>
                  <a:txBody>
                    <a:bodyPr/>
                    <a:lstStyle/>
                    <a:p>
                      <a:pPr marL="114300" indent="-114300">
                        <a:buFont typeface="Arial" pitchFamily="34" charset="0"/>
                        <a:buChar char="•"/>
                      </a:pPr>
                      <a:r>
                        <a:rPr lang="en-US" dirty="0" smtClean="0"/>
                        <a:t>SRS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t>Agile</a:t>
                      </a:r>
                      <a:endParaRPr lang="en-US" sz="18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07132360"/>
              </p:ext>
            </p:extLst>
          </p:nvPr>
        </p:nvGraphicFramePr>
        <p:xfrm>
          <a:off x="344384" y="3249584"/>
          <a:ext cx="8455232" cy="701040"/>
        </p:xfrm>
        <a:graphic>
          <a:graphicData uri="http://schemas.openxmlformats.org/drawingml/2006/table">
            <a:tbl>
              <a:tblPr/>
              <a:tblGrid>
                <a:gridCol w="8455232"/>
              </a:tblGrid>
              <a:tr h="0">
                <a:tc>
                  <a:txBody>
                    <a:bodyPr/>
                    <a:lstStyle/>
                    <a:p>
                      <a:pPr marL="285750" indent="-285750">
                        <a:buFont typeface="Arial" pitchFamily="34" charset="0"/>
                        <a:buChar char="•"/>
                      </a:pPr>
                      <a:r>
                        <a:rPr lang="en-US" sz="2000" u="none" strike="noStrike" dirty="0" smtClean="0">
                          <a:solidFill>
                            <a:srgbClr val="6E2A8E"/>
                          </a:solidFill>
                          <a:effectLst/>
                        </a:rPr>
                        <a:t>Weekly </a:t>
                      </a:r>
                      <a:r>
                        <a:rPr lang="en-US" sz="2000" u="none" strike="noStrike" dirty="0" smtClean="0">
                          <a:solidFill>
                            <a:srgbClr val="6E2A8E"/>
                          </a:solidFill>
                          <a:effectLst/>
                        </a:rPr>
                        <a:t>team summary: due Friday @</a:t>
                      </a:r>
                      <a:r>
                        <a:rPr lang="en-US" sz="2000" u="none" strike="noStrike" baseline="0" dirty="0" smtClean="0">
                          <a:solidFill>
                            <a:srgbClr val="6E2A8E"/>
                          </a:solidFill>
                          <a:effectLst/>
                        </a:rPr>
                        <a:t> 11PM on </a:t>
                      </a:r>
                      <a:r>
                        <a:rPr lang="en-US" sz="2000" u="none" strike="noStrike" baseline="0" dirty="0" err="1" smtClean="0">
                          <a:solidFill>
                            <a:srgbClr val="6E2A8E"/>
                          </a:solidFill>
                          <a:effectLst/>
                        </a:rPr>
                        <a:t>DropBox</a:t>
                      </a:r>
                      <a:r>
                        <a:rPr lang="en-US" sz="2000" u="none" strike="noStrike" baseline="0" dirty="0" smtClean="0">
                          <a:solidFill>
                            <a:srgbClr val="6E2A8E"/>
                          </a:solidFill>
                          <a:effectLst/>
                        </a:rPr>
                        <a:t> by each PM</a:t>
                      </a:r>
                    </a:p>
                    <a:p>
                      <a:pPr marL="285750" indent="-285750">
                        <a:buFont typeface="Arial" pitchFamily="34" charset="0"/>
                        <a:buChar char="•"/>
                      </a:pPr>
                      <a:r>
                        <a:rPr lang="en-US" sz="2000" u="none" strike="noStrike" baseline="0" dirty="0" smtClean="0">
                          <a:solidFill>
                            <a:srgbClr val="6E2A8E"/>
                          </a:solidFill>
                          <a:effectLst/>
                        </a:rPr>
                        <a:t>SRS: due Tuesday April 10 @ 11PM on </a:t>
                      </a:r>
                      <a:r>
                        <a:rPr lang="en-US" sz="2000" u="none" strike="noStrike" baseline="0" dirty="0" err="1" smtClean="0">
                          <a:solidFill>
                            <a:srgbClr val="6E2A8E"/>
                          </a:solidFill>
                          <a:effectLst/>
                        </a:rPr>
                        <a:t>DropBox</a:t>
                      </a:r>
                      <a:r>
                        <a:rPr lang="en-US" sz="2000" u="none" strike="noStrike" baseline="0" dirty="0" smtClean="0">
                          <a:solidFill>
                            <a:srgbClr val="6E2A8E"/>
                          </a:solidFill>
                          <a:effectLst/>
                        </a:rPr>
                        <a:t> by each PM</a:t>
                      </a:r>
                      <a:endParaRPr lang="en-US" sz="2000" dirty="0">
                        <a:effectLst/>
                      </a:endParaRPr>
                    </a:p>
                  </a:txBody>
                  <a:tcPr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195920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apparent aside: diversity</a:t>
            </a:r>
            <a:endParaRPr lang="en-US" dirty="0"/>
          </a:p>
        </p:txBody>
      </p:sp>
      <p:sp>
        <p:nvSpPr>
          <p:cNvPr id="3" name="Content Placeholder 2"/>
          <p:cNvSpPr>
            <a:spLocks noGrp="1"/>
          </p:cNvSpPr>
          <p:nvPr>
            <p:ph idx="1"/>
          </p:nvPr>
        </p:nvSpPr>
        <p:spPr/>
        <p:txBody>
          <a:bodyPr/>
          <a:lstStyle/>
          <a:p>
            <a:pPr marL="0" indent="0">
              <a:buNone/>
            </a:pPr>
            <a:r>
              <a:rPr lang="en-US" dirty="0" smtClean="0"/>
              <a:t>From </a:t>
            </a:r>
            <a:r>
              <a:rPr lang="en-US" dirty="0" smtClean="0">
                <a:hlinkClick r:id="rId2"/>
              </a:rPr>
              <a:t>Diversity in Engineering</a:t>
            </a:r>
            <a:r>
              <a:rPr lang="en-US" dirty="0" smtClean="0"/>
              <a:t> by Wm. </a:t>
            </a:r>
            <a:r>
              <a:rPr lang="en-US" dirty="0" err="1" smtClean="0"/>
              <a:t>Wulf</a:t>
            </a:r>
            <a:endParaRPr lang="en-US" i="1" dirty="0"/>
          </a:p>
          <a:p>
            <a:pPr marL="0" indent="0">
              <a:buNone/>
            </a:pPr>
            <a:r>
              <a:rPr lang="en-US" sz="2800" i="1" dirty="0" smtClean="0">
                <a:solidFill>
                  <a:srgbClr val="C00000"/>
                </a:solidFill>
                <a:latin typeface="Tw Cen MT Condensed Extra Bold" pitchFamily="34" charset="0"/>
              </a:rPr>
              <a:t>Every </a:t>
            </a:r>
            <a:r>
              <a:rPr lang="en-US" sz="2800" i="1" dirty="0">
                <a:solidFill>
                  <a:srgbClr val="C00000"/>
                </a:solidFill>
                <a:latin typeface="Tw Cen MT Condensed Extra Bold" pitchFamily="34" charset="0"/>
              </a:rPr>
              <a:t>time an engineering problem is approached with a pale, male design team, it may be difficult to find the best solution, understand the design options, or know how to evaluate the </a:t>
            </a:r>
            <a:r>
              <a:rPr lang="en-US" sz="2800" i="1" dirty="0" smtClean="0">
                <a:solidFill>
                  <a:srgbClr val="C00000"/>
                </a:solidFill>
                <a:latin typeface="Tw Cen MT Condensed Extra Bold" pitchFamily="34" charset="0"/>
              </a:rPr>
              <a:t>constraints. </a:t>
            </a:r>
          </a:p>
          <a:p>
            <a:pPr marL="0" indent="0">
              <a:buNone/>
            </a:pPr>
            <a:r>
              <a:rPr lang="en-US" sz="2000" i="1" dirty="0" smtClean="0">
                <a:solidFill>
                  <a:srgbClr val="C00000"/>
                </a:solidFill>
                <a:latin typeface="Tw Cen MT Condensed Extra Bold" pitchFamily="34" charset="0"/>
              </a:rPr>
              <a:t>…it </a:t>
            </a:r>
            <a:r>
              <a:rPr lang="en-US" sz="2000" i="1" dirty="0">
                <a:solidFill>
                  <a:srgbClr val="C00000"/>
                </a:solidFill>
                <a:latin typeface="Tw Cen MT Condensed Extra Bold" pitchFamily="34" charset="0"/>
              </a:rPr>
              <a:t>is that the range of design options considered in a team lacking diversity will be smaller. </a:t>
            </a:r>
            <a:r>
              <a:rPr lang="en-US" sz="2000" i="1" dirty="0" smtClean="0">
                <a:solidFill>
                  <a:srgbClr val="C00000"/>
                </a:solidFill>
                <a:latin typeface="Tw Cen MT Condensed Extra Bold" pitchFamily="34" charset="0"/>
              </a:rPr>
              <a:t>… It </a:t>
            </a:r>
            <a:r>
              <a:rPr lang="en-US" sz="2000" i="1" dirty="0">
                <a:solidFill>
                  <a:srgbClr val="C00000"/>
                </a:solidFill>
                <a:latin typeface="Tw Cen MT Condensed Extra Bold" pitchFamily="34" charset="0"/>
              </a:rPr>
              <a:t>is that the most elegant solution may never be </a:t>
            </a:r>
            <a:r>
              <a:rPr lang="en-US" sz="2000" i="1" dirty="0" smtClean="0">
                <a:solidFill>
                  <a:srgbClr val="C00000"/>
                </a:solidFill>
                <a:latin typeface="Tw Cen MT Condensed Extra Bold" pitchFamily="34" charset="0"/>
              </a:rPr>
              <a:t>pursued.</a:t>
            </a:r>
            <a:r>
              <a:rPr lang="en-US" sz="2000" i="1" dirty="0">
                <a:solidFill>
                  <a:srgbClr val="C00000"/>
                </a:solidFill>
                <a:latin typeface="Tw Cen MT Condensed Extra Bold" pitchFamily="34" charset="0"/>
              </a:rPr>
              <a:t> </a:t>
            </a:r>
            <a:r>
              <a:rPr lang="en-US" sz="2000" i="1" dirty="0" smtClean="0">
                <a:solidFill>
                  <a:srgbClr val="C00000"/>
                </a:solidFill>
                <a:latin typeface="Tw Cen MT Condensed Extra Bold" pitchFamily="34" charset="0"/>
              </a:rPr>
              <a:t>…There </a:t>
            </a:r>
            <a:r>
              <a:rPr lang="en-US" sz="2000" i="1" dirty="0">
                <a:solidFill>
                  <a:srgbClr val="C00000"/>
                </a:solidFill>
                <a:latin typeface="Tw Cen MT Condensed Extra Bold" pitchFamily="34" charset="0"/>
              </a:rPr>
              <a:t>is a real economic cost to that. Unfortunately, it is an opportunity </a:t>
            </a:r>
            <a:r>
              <a:rPr lang="en-US" sz="2000" i="1" dirty="0" smtClean="0">
                <a:solidFill>
                  <a:srgbClr val="C00000"/>
                </a:solidFill>
                <a:latin typeface="Tw Cen MT Condensed Extra Bold" pitchFamily="34" charset="0"/>
              </a:rPr>
              <a:t>cost … and </a:t>
            </a:r>
            <a:r>
              <a:rPr lang="en-US" sz="2000" i="1" dirty="0">
                <a:solidFill>
                  <a:srgbClr val="C00000"/>
                </a:solidFill>
                <a:latin typeface="Tw Cen MT Condensed Extra Bold" pitchFamily="34" charset="0"/>
              </a:rPr>
              <a:t>those kinds of costs are very hard to measure. </a:t>
            </a:r>
          </a:p>
        </p:txBody>
      </p:sp>
      <p:sp>
        <p:nvSpPr>
          <p:cNvPr id="4" name="Date Placeholder 3"/>
          <p:cNvSpPr>
            <a:spLocks noGrp="1"/>
          </p:cNvSpPr>
          <p:nvPr>
            <p:ph type="dt" sz="half" idx="10"/>
          </p:nvPr>
        </p:nvSpPr>
        <p:spPr/>
        <p:txBody>
          <a:bodyPr/>
          <a:lstStyle/>
          <a:p>
            <a:pPr>
              <a:defRPr/>
            </a:pPr>
            <a:r>
              <a:rPr lang="en-US" smtClean="0"/>
              <a:t>CSE403 Sp12</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a:t>
            </a:fld>
            <a:endParaRPr lang="en-US"/>
          </a:p>
        </p:txBody>
      </p:sp>
    </p:spTree>
    <p:extLst>
      <p:ext uri="{BB962C8B-B14F-4D97-AF65-F5344CB8AC3E}">
        <p14:creationId xmlns:p14="http://schemas.microsoft.com/office/powerpoint/2010/main" val="92288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CSE403 Sp12</a:t>
            </a:r>
            <a:endParaRPr lang="en-US"/>
          </a:p>
        </p:txBody>
      </p:sp>
      <p:sp>
        <p:nvSpPr>
          <p:cNvPr id="3" name="Slide Number Placeholder 2"/>
          <p:cNvSpPr>
            <a:spLocks noGrp="1"/>
          </p:cNvSpPr>
          <p:nvPr>
            <p:ph type="sldNum" sz="quarter" idx="12"/>
          </p:nvPr>
        </p:nvSpPr>
        <p:spPr/>
        <p:txBody>
          <a:bodyPr/>
          <a:lstStyle/>
          <a:p>
            <a:fld id="{3451FA2C-3B3E-4FA6-BAFA-85683040B980}" type="slidenum">
              <a:rPr lang="en-US" smtClean="0"/>
              <a:pPr/>
              <a:t>5</a:t>
            </a:fld>
            <a:endParaRPr lang="en-US"/>
          </a:p>
        </p:txBody>
      </p:sp>
      <p:graphicFrame>
        <p:nvGraphicFramePr>
          <p:cNvPr id="9" name="Diagram 8"/>
          <p:cNvGraphicFramePr/>
          <p:nvPr>
            <p:extLst>
              <p:ext uri="{D42A27DB-BD31-4B8C-83A1-F6EECF244321}">
                <p14:modId xmlns:p14="http://schemas.microsoft.com/office/powerpoint/2010/main" val="2312316933"/>
              </p:ext>
            </p:extLst>
          </p:nvPr>
        </p:nvGraphicFramePr>
        <p:xfrm>
          <a:off x="1524000" y="2730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561975" y="4699000"/>
            <a:ext cx="8001000" cy="142192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l">
              <a:lnSpc>
                <a:spcPct val="90000"/>
              </a:lnSpc>
            </a:pPr>
            <a:r>
              <a:rPr lang="en-US" dirty="0" smtClean="0">
                <a:solidFill>
                  <a:srgbClr val="7030A0"/>
                </a:solidFill>
              </a:rPr>
              <a:t>A team </a:t>
            </a:r>
            <a:r>
              <a:rPr lang="en-US" dirty="0">
                <a:solidFill>
                  <a:srgbClr val="7030A0"/>
                </a:solidFill>
              </a:rPr>
              <a:t>is a set of people with complementary skills who are committed to a common purpose, performance goals, and approach for which they hold themselves mutually accountable</a:t>
            </a:r>
            <a:r>
              <a:rPr lang="en-US" dirty="0" smtClean="0">
                <a:solidFill>
                  <a:srgbClr val="7030A0"/>
                </a:solidFill>
              </a:rPr>
              <a:t>. </a:t>
            </a:r>
            <a:r>
              <a:rPr lang="en-US" dirty="0">
                <a:solidFill>
                  <a:srgbClr val="7030A0"/>
                </a:solidFill>
              </a:rPr>
              <a:t> </a:t>
            </a:r>
            <a:r>
              <a:rPr lang="en-US" dirty="0" smtClean="0">
                <a:solidFill>
                  <a:srgbClr val="7030A0"/>
                </a:solidFill>
              </a:rPr>
              <a:t>                        – </a:t>
            </a:r>
            <a:r>
              <a:rPr lang="en-US" dirty="0" err="1">
                <a:solidFill>
                  <a:srgbClr val="7030A0"/>
                </a:solidFill>
              </a:rPr>
              <a:t>Katzenbach</a:t>
            </a:r>
            <a:r>
              <a:rPr lang="en-US" dirty="0">
                <a:solidFill>
                  <a:srgbClr val="7030A0"/>
                </a:solidFill>
              </a:rPr>
              <a:t> and Smith</a:t>
            </a:r>
          </a:p>
        </p:txBody>
      </p:sp>
    </p:spTree>
    <p:extLst>
      <p:ext uri="{BB962C8B-B14F-4D97-AF65-F5344CB8AC3E}">
        <p14:creationId xmlns:p14="http://schemas.microsoft.com/office/powerpoint/2010/main" val="40515159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Rectangle 2"/>
          <p:cNvSpPr>
            <a:spLocks noGrp="1" noChangeArrowheads="1"/>
          </p:cNvSpPr>
          <p:nvPr>
            <p:ph type="title"/>
          </p:nvPr>
        </p:nvSpPr>
        <p:spPr/>
        <p:txBody>
          <a:bodyPr/>
          <a:lstStyle/>
          <a:p>
            <a:r>
              <a:rPr lang="en-US" smtClean="0"/>
              <a:t>Issues affecting team success</a:t>
            </a:r>
            <a:endParaRPr lang="en-US" dirty="0"/>
          </a:p>
        </p:txBody>
      </p:sp>
      <p:sp>
        <p:nvSpPr>
          <p:cNvPr id="1384451" name="Rectangle 3"/>
          <p:cNvSpPr>
            <a:spLocks noGrp="1" noChangeArrowheads="1"/>
          </p:cNvSpPr>
          <p:nvPr>
            <p:ph type="body" idx="1"/>
          </p:nvPr>
        </p:nvSpPr>
        <p:spPr/>
        <p:txBody>
          <a:bodyPr/>
          <a:lstStyle/>
          <a:p>
            <a:r>
              <a:rPr lang="en-US" dirty="0" smtClean="0"/>
              <a:t>Presence of a shared mission and goals</a:t>
            </a:r>
          </a:p>
          <a:p>
            <a:r>
              <a:rPr lang="en-US" dirty="0" smtClean="0"/>
              <a:t>Motivation and commitment of team members</a:t>
            </a:r>
          </a:p>
          <a:p>
            <a:r>
              <a:rPr lang="en-US" dirty="0" smtClean="0"/>
              <a:t>Experience level – and presence of experienced members</a:t>
            </a:r>
          </a:p>
          <a:p>
            <a:r>
              <a:rPr lang="en-US" dirty="0" smtClean="0"/>
              <a:t>Team size – and the need for bounded yet sufficient communication</a:t>
            </a:r>
          </a:p>
          <a:p>
            <a:r>
              <a:rPr lang="en-US" dirty="0" smtClean="0"/>
              <a:t>Team organization – and results-driven structure</a:t>
            </a:r>
          </a:p>
          <a:p>
            <a:r>
              <a:rPr lang="en-US" dirty="0" smtClean="0"/>
              <a:t>Reward structure within the team – incentives, enjoyment, empowerment (e.g., ownership, autonomy)</a:t>
            </a:r>
            <a:endParaRPr lang="en-US" dirty="0"/>
          </a:p>
        </p:txBody>
      </p:sp>
      <p:sp>
        <p:nvSpPr>
          <p:cNvPr id="2" name="Date Placeholder 1"/>
          <p:cNvSpPr>
            <a:spLocks noGrp="1"/>
          </p:cNvSpPr>
          <p:nvPr>
            <p:ph type="dt" sz="half" idx="10"/>
          </p:nvPr>
        </p:nvSpPr>
        <p:spPr/>
        <p:txBody>
          <a:bodyPr/>
          <a:lstStyle/>
          <a:p>
            <a:r>
              <a:rPr lang="en-US" smtClean="0"/>
              <a:t>CSE403 Sp12</a:t>
            </a:r>
            <a:endParaRPr lang="en-US"/>
          </a:p>
        </p:txBody>
      </p:sp>
      <p:sp>
        <p:nvSpPr>
          <p:cNvPr id="3" name="Slide Number Placeholder 2"/>
          <p:cNvSpPr>
            <a:spLocks noGrp="1"/>
          </p:cNvSpPr>
          <p:nvPr>
            <p:ph type="sldNum" sz="quarter" idx="12"/>
          </p:nvPr>
        </p:nvSpPr>
        <p:spPr/>
        <p:txBody>
          <a:bodyPr/>
          <a:lstStyle/>
          <a:p>
            <a:fld id="{3451FA2C-3B3E-4FA6-BAFA-85683040B980}" type="slidenum">
              <a:rPr lang="en-US" smtClean="0"/>
              <a:pPr/>
              <a:t>6</a:t>
            </a:fld>
            <a:endParaRPr lang="en-US"/>
          </a:p>
        </p:txBody>
      </p:sp>
    </p:spTree>
    <p:extLst>
      <p:ext uri="{BB962C8B-B14F-4D97-AF65-F5344CB8AC3E}">
        <p14:creationId xmlns:p14="http://schemas.microsoft.com/office/powerpoint/2010/main" val="140980380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structures: tricky balance</a:t>
            </a:r>
            <a:endParaRPr lang="en-US" dirty="0"/>
          </a:p>
        </p:txBody>
      </p:sp>
      <p:sp>
        <p:nvSpPr>
          <p:cNvPr id="4" name="Date Placeholder 3"/>
          <p:cNvSpPr>
            <a:spLocks noGrp="1"/>
          </p:cNvSpPr>
          <p:nvPr>
            <p:ph type="dt" sz="half" idx="10"/>
          </p:nvPr>
        </p:nvSpPr>
        <p:spPr/>
        <p:txBody>
          <a:bodyPr/>
          <a:lstStyle/>
          <a:p>
            <a:r>
              <a:rPr lang="en-US" smtClean="0"/>
              <a:t>CSE403 Sp12</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7</a:t>
            </a:fld>
            <a:endParaRPr lang="en-US"/>
          </a:p>
        </p:txBody>
      </p:sp>
      <p:graphicFrame>
        <p:nvGraphicFramePr>
          <p:cNvPr id="8" name="Diagram 7"/>
          <p:cNvGraphicFramePr/>
          <p:nvPr>
            <p:extLst>
              <p:ext uri="{D42A27DB-BD31-4B8C-83A1-F6EECF244321}">
                <p14:modId xmlns:p14="http://schemas.microsoft.com/office/powerpoint/2010/main" val="2077239406"/>
              </p:ext>
            </p:extLst>
          </p:nvPr>
        </p:nvGraphicFramePr>
        <p:xfrm>
          <a:off x="1460941" y="173245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043399" y="6091137"/>
            <a:ext cx="3021212" cy="461665"/>
          </a:xfrm>
          <a:prstGeom prst="rect">
            <a:avLst/>
          </a:prstGeom>
          <a:noFill/>
        </p:spPr>
        <p:txBody>
          <a:bodyPr wrap="none" rtlCol="0">
            <a:spAutoFit/>
          </a:bodyPr>
          <a:lstStyle/>
          <a:p>
            <a:r>
              <a:rPr lang="en-US" dirty="0" smtClean="0"/>
              <a:t>Artist’s rendition only</a:t>
            </a:r>
            <a:endParaRPr lang="en-US" dirty="0"/>
          </a:p>
        </p:txBody>
      </p:sp>
    </p:spTree>
    <p:extLst>
      <p:ext uri="{BB962C8B-B14F-4D97-AF65-F5344CB8AC3E}">
        <p14:creationId xmlns:p14="http://schemas.microsoft.com/office/powerpoint/2010/main" val="2034371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Communication: essence</a:t>
            </a:r>
            <a:endParaRPr lang="en-US" dirty="0"/>
          </a:p>
        </p:txBody>
      </p:sp>
      <p:sp>
        <p:nvSpPr>
          <p:cNvPr id="3" name="Content Placeholder 2"/>
          <p:cNvSpPr>
            <a:spLocks noGrp="1"/>
          </p:cNvSpPr>
          <p:nvPr>
            <p:ph idx="1"/>
          </p:nvPr>
        </p:nvSpPr>
        <p:spPr/>
        <p:txBody>
          <a:bodyPr/>
          <a:lstStyle/>
          <a:p>
            <a:r>
              <a:rPr lang="en-US" dirty="0" smtClean="0"/>
              <a:t>Need a team to develop large projects</a:t>
            </a:r>
          </a:p>
          <a:p>
            <a:r>
              <a:rPr lang="en-US" dirty="0" smtClean="0"/>
              <a:t>Progress towards this goal requires concurrent </a:t>
            </a:r>
            <a:r>
              <a:rPr lang="en-US" i="1" dirty="0" smtClean="0">
                <a:solidFill>
                  <a:srgbClr val="0070C0"/>
                </a:solidFill>
              </a:rPr>
              <a:t>work</a:t>
            </a:r>
            <a:r>
              <a:rPr lang="en-US" dirty="0" smtClean="0">
                <a:solidFill>
                  <a:srgbClr val="0070C0"/>
                </a:solidFill>
              </a:rPr>
              <a:t> </a:t>
            </a:r>
            <a:r>
              <a:rPr lang="en-US" dirty="0" smtClean="0"/>
              <a:t>to achieve a team’s multiplicative effect</a:t>
            </a:r>
          </a:p>
          <a:p>
            <a:r>
              <a:rPr lang="en-US" dirty="0" smtClean="0"/>
              <a:t>Concurrent work must be coordinated across the team – or </a:t>
            </a:r>
            <a:r>
              <a:rPr lang="en-US" dirty="0" smtClean="0"/>
              <a:t>activity </a:t>
            </a:r>
            <a:r>
              <a:rPr lang="en-US" dirty="0" smtClean="0"/>
              <a:t>may by itself be mistaken for progress towards the goal</a:t>
            </a:r>
          </a:p>
          <a:p>
            <a:r>
              <a:rPr lang="en-US" dirty="0" smtClean="0"/>
              <a:t>Communication is the foundation for team coordination – it there to allow progress towards the goal, but it isn’t progress in and of itself</a:t>
            </a:r>
            <a:endParaRPr lang="en-US" i="1" dirty="0" smtClean="0"/>
          </a:p>
        </p:txBody>
      </p:sp>
      <p:sp>
        <p:nvSpPr>
          <p:cNvPr id="4" name="Date Placeholder 3"/>
          <p:cNvSpPr>
            <a:spLocks noGrp="1"/>
          </p:cNvSpPr>
          <p:nvPr>
            <p:ph type="dt" sz="half" idx="10"/>
          </p:nvPr>
        </p:nvSpPr>
        <p:spPr/>
        <p:txBody>
          <a:bodyPr/>
          <a:lstStyle/>
          <a:p>
            <a:r>
              <a:rPr lang="en-US" smtClean="0"/>
              <a:t>CSE403 Sp12</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8</a:t>
            </a:fld>
            <a:endParaRPr lang="en-US"/>
          </a:p>
        </p:txBody>
      </p:sp>
    </p:spTree>
    <p:extLst>
      <p:ext uri="{BB962C8B-B14F-4D97-AF65-F5344CB8AC3E}">
        <p14:creationId xmlns:p14="http://schemas.microsoft.com/office/powerpoint/2010/main" val="1918225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challenges</a:t>
            </a:r>
            <a:endParaRPr lang="en-US" dirty="0"/>
          </a:p>
        </p:txBody>
      </p:sp>
      <p:sp>
        <p:nvSpPr>
          <p:cNvPr id="8" name="Content Placeholder 7"/>
          <p:cNvSpPr>
            <a:spLocks noGrp="1"/>
          </p:cNvSpPr>
          <p:nvPr>
            <p:ph sz="half" idx="1"/>
          </p:nvPr>
        </p:nvSpPr>
        <p:spPr>
          <a:xfrm>
            <a:off x="204953" y="1600200"/>
            <a:ext cx="4130564" cy="4495800"/>
          </a:xfrm>
        </p:spPr>
        <p:txBody>
          <a:bodyPr/>
          <a:lstStyle/>
          <a:p>
            <a:r>
              <a:rPr lang="en-US" sz="1800" dirty="0" smtClean="0"/>
              <a:t>Bigger teams </a:t>
            </a:r>
            <a:r>
              <a:rPr lang="en-US" sz="1800" dirty="0" smtClean="0">
                <a:sym typeface="Symbol"/>
              </a:rPr>
              <a:t> </a:t>
            </a:r>
            <a:r>
              <a:rPr lang="en-US" sz="1800" dirty="0" smtClean="0"/>
              <a:t>more </a:t>
            </a:r>
            <a:r>
              <a:rPr lang="en-US" sz="1800" dirty="0" smtClean="0"/>
              <a:t>communication</a:t>
            </a:r>
          </a:p>
          <a:p>
            <a:pPr lvl="1"/>
            <a:r>
              <a:rPr lang="en-US" sz="1800" dirty="0">
                <a:sym typeface="Symbol"/>
              </a:rPr>
              <a:t> </a:t>
            </a:r>
            <a:r>
              <a:rPr lang="en-US" sz="1800" dirty="0" smtClean="0">
                <a:sym typeface="Symbol"/>
              </a:rPr>
              <a:t> </a:t>
            </a:r>
            <a:r>
              <a:rPr lang="en-US" sz="1800" dirty="0" smtClean="0"/>
              <a:t>a </a:t>
            </a:r>
            <a:r>
              <a:rPr lang="en-US" sz="1800" dirty="0" smtClean="0"/>
              <a:t>smaller multiplier effect</a:t>
            </a:r>
          </a:p>
          <a:p>
            <a:pPr lvl="1"/>
            <a:r>
              <a:rPr lang="en-US" sz="1800" dirty="0" smtClean="0"/>
              <a:t>Everybody to everybody communication has quadratic cost (in team size)</a:t>
            </a:r>
          </a:p>
          <a:p>
            <a:pPr lvl="1"/>
            <a:r>
              <a:rPr lang="en-US" sz="1800" dirty="0" smtClean="0"/>
              <a:t>Maybe ¼ of each increase in team </a:t>
            </a:r>
            <a:r>
              <a:rPr lang="en-US" sz="1800" dirty="0"/>
              <a:t>size goes to communication </a:t>
            </a:r>
            <a:r>
              <a:rPr lang="en-US" sz="1800" dirty="0" smtClean="0"/>
              <a:t>cost</a:t>
            </a:r>
            <a:br>
              <a:rPr lang="en-US" sz="1800" dirty="0" smtClean="0"/>
            </a:br>
            <a:r>
              <a:rPr lang="en-US" sz="1800" dirty="0" smtClean="0"/>
              <a:t>[on </a:t>
            </a:r>
            <a:r>
              <a:rPr lang="en-US" sz="1800" dirty="0" smtClean="0"/>
              <a:t>right: 75</a:t>
            </a:r>
            <a:r>
              <a:rPr lang="en-US" sz="1800" dirty="0"/>
              <a:t>% ● 56% ● 42%]</a:t>
            </a:r>
          </a:p>
          <a:p>
            <a:r>
              <a:rPr lang="en-US" sz="1800" dirty="0" smtClean="0"/>
              <a:t>Communication may introduce miscommunication</a:t>
            </a:r>
          </a:p>
          <a:p>
            <a:pPr lvl="1"/>
            <a:r>
              <a:rPr lang="en-US" sz="1800" dirty="0" smtClean="0"/>
              <a:t>Electronic communication may be more susceptible to miscommunication</a:t>
            </a:r>
            <a:endParaRPr lang="en-US" sz="1800"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808651804"/>
              </p:ext>
            </p:extLst>
          </p:nvPr>
        </p:nvGraphicFramePr>
        <p:xfrm>
          <a:off x="4648200" y="1600200"/>
          <a:ext cx="3810000" cy="4820920"/>
        </p:xfrm>
        <a:graphic>
          <a:graphicData uri="http://schemas.openxmlformats.org/drawingml/2006/table">
            <a:tbl>
              <a:tblPr firstRow="1" bandRow="1">
                <a:tableStyleId>{2D5ABB26-0587-4C30-8999-92F81FD0307C}</a:tableStyleId>
              </a:tblPr>
              <a:tblGrid>
                <a:gridCol w="476250"/>
                <a:gridCol w="476250"/>
                <a:gridCol w="476250"/>
                <a:gridCol w="476250"/>
                <a:gridCol w="476250"/>
                <a:gridCol w="476250"/>
                <a:gridCol w="476250"/>
                <a:gridCol w="476250"/>
              </a:tblGrid>
              <a:tr h="370840">
                <a:tc>
                  <a:txBody>
                    <a:bodyPr/>
                    <a:lstStyle/>
                    <a:p>
                      <a:pPr algn="ctr"/>
                      <a:r>
                        <a:rPr lang="en-US" b="1" dirty="0" smtClean="0">
                          <a:latin typeface="Arial Narrow" pitchFamily="34" charset="0"/>
                        </a:rPr>
                        <a:t>1</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2</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a:latin typeface="Arial Narrow" pitchFamily="34"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b="1">
                        <a:latin typeface="Arial Narrow"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b="1" dirty="0" smtClean="0">
                          <a:latin typeface="Arial Narrow" pitchFamily="34" charset="0"/>
                        </a:rPr>
                        <a:t>1</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2</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3</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4</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latin typeface="Arial Narrow" pitchFamily="34" charset="0"/>
                        </a:rPr>
                        <a:t>3</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b="1">
                        <a:latin typeface="Arial Narrow"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b="1" dirty="0" smtClean="0">
                          <a:latin typeface="Arial Narrow" pitchFamily="34" charset="0"/>
                        </a:rPr>
                        <a:t>5</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b="1" dirty="0" smtClean="0">
                          <a:latin typeface="Arial Narrow" pitchFamily="34" charset="0"/>
                        </a:rPr>
                        <a:t>6</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370840">
                <a:tc>
                  <a:txBody>
                    <a:bodyPr/>
                    <a:lstStyle/>
                    <a:p>
                      <a:pPr algn="ctr"/>
                      <a:endParaRPr lang="en-US" b="1">
                        <a:latin typeface="Arial Narrow" pitchFamily="34"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b="1">
                        <a:latin typeface="Arial Narrow" pitchFamily="34"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b="1" dirty="0">
                        <a:latin typeface="Arial Narrow" pitchFamily="34" charset="0"/>
                      </a:endParaRPr>
                    </a:p>
                  </a:txBody>
                  <a:tcPr/>
                </a:tc>
                <a:tc>
                  <a:txBody>
                    <a:bodyPr/>
                    <a:lstStyle/>
                    <a:p>
                      <a:pPr algn="ctr"/>
                      <a:endParaRPr lang="en-US" b="1">
                        <a:latin typeface="Arial Narrow"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b="1" dirty="0" smtClean="0">
                          <a:latin typeface="Arial Narrow" pitchFamily="34" charset="0"/>
                        </a:rPr>
                        <a:t>7</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8</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pPr algn="ctr"/>
                      <a:endParaRPr lang="en-US" b="1">
                        <a:latin typeface="Arial Narrow" pitchFamily="34" charset="0"/>
                      </a:endParaRPr>
                    </a:p>
                  </a:txBody>
                  <a:tcPr/>
                </a:tc>
                <a:tc>
                  <a:txBody>
                    <a:bodyPr/>
                    <a:lstStyle/>
                    <a:p>
                      <a:pPr algn="ctr"/>
                      <a:endParaRPr lang="en-US" b="1" dirty="0">
                        <a:latin typeface="Arial Narrow" pitchFamily="34" charset="0"/>
                      </a:endParaRPr>
                    </a:p>
                  </a:txBody>
                  <a:tcPr/>
                </a:tc>
                <a:tc>
                  <a:txBody>
                    <a:bodyPr/>
                    <a:lstStyle/>
                    <a:p>
                      <a:pPr algn="ctr"/>
                      <a:endParaRPr lang="en-US" b="1">
                        <a:latin typeface="Arial Narrow" pitchFamily="34" charset="0"/>
                      </a:endParaRPr>
                    </a:p>
                  </a:txBody>
                  <a:tcPr/>
                </a:tc>
                <a:tc>
                  <a:txBody>
                    <a:bodyPr/>
                    <a:lstStyle/>
                    <a:p>
                      <a:pPr algn="ctr"/>
                      <a:endParaRPr lang="en-US" b="1" dirty="0">
                        <a:latin typeface="Arial Narrow"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b="1" dirty="0" smtClean="0">
                          <a:latin typeface="Arial Narrow" pitchFamily="34" charset="0"/>
                        </a:rPr>
                        <a:t>9</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pPr algn="ctr"/>
                      <a:endParaRPr lang="en-US" b="1">
                        <a:latin typeface="Arial Narrow"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b="1">
                        <a:latin typeface="Arial Narrow"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b="1">
                        <a:latin typeface="Arial Narrow"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b="1">
                        <a:latin typeface="Arial Narrow"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a:latin typeface="Arial Narrow"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a:latin typeface="Arial Narrow"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a:latin typeface="Arial Narrow"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latin typeface="Arial Narrow" pitchFamily="34" charset="0"/>
                        </a:rPr>
                        <a:t>1</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2</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3</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4</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5</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6</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7</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8</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latin typeface="Arial Narrow" pitchFamily="34" charset="0"/>
                        </a:rPr>
                        <a:t>9</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b="1" dirty="0" smtClean="0">
                          <a:latin typeface="Arial Narrow" pitchFamily="34" charset="0"/>
                        </a:rPr>
                        <a:t>10</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b="1" dirty="0" smtClean="0">
                          <a:latin typeface="Arial Narrow" pitchFamily="34" charset="0"/>
                        </a:rPr>
                        <a:t>11</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b="1" dirty="0" smtClean="0">
                          <a:latin typeface="Arial Narrow" pitchFamily="34" charset="0"/>
                        </a:rPr>
                        <a:t>12</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r>
              <a:tr h="370840">
                <a:tc>
                  <a:txBody>
                    <a:bodyPr/>
                    <a:lstStyle/>
                    <a:p>
                      <a:pPr algn="ctr"/>
                      <a:r>
                        <a:rPr lang="en-US" b="1" dirty="0" smtClean="0">
                          <a:latin typeface="Arial Narrow" pitchFamily="34" charset="0"/>
                        </a:rPr>
                        <a:t>13</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14</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b="1" dirty="0" smtClean="0">
                          <a:latin typeface="Arial Narrow" pitchFamily="34" charset="0"/>
                        </a:rPr>
                        <a:t>15</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16</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pPr algn="ctr"/>
                      <a:r>
                        <a:rPr lang="en-US" b="1" dirty="0" smtClean="0">
                          <a:latin typeface="Arial Narrow" pitchFamily="34" charset="0"/>
                        </a:rPr>
                        <a:t>17</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b="1" dirty="0" smtClean="0">
                          <a:latin typeface="Arial Narrow" pitchFamily="34" charset="0"/>
                        </a:rPr>
                        <a:t>18</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pPr algn="ctr"/>
                      <a:r>
                        <a:rPr lang="en-US" b="1" dirty="0" smtClean="0">
                          <a:latin typeface="Arial Narrow" pitchFamily="34" charset="0"/>
                        </a:rPr>
                        <a:t>19</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20</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21</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22</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pPr algn="ctr"/>
                      <a:r>
                        <a:rPr lang="en-US" b="1" dirty="0" smtClean="0">
                          <a:latin typeface="Arial Narrow" pitchFamily="34" charset="0"/>
                        </a:rPr>
                        <a:t>23</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b="1" dirty="0" smtClean="0">
                          <a:latin typeface="Arial Narrow" pitchFamily="34" charset="0"/>
                        </a:rPr>
                        <a:t>24</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pPr algn="ctr"/>
                      <a:r>
                        <a:rPr lang="en-US" b="1" dirty="0" smtClean="0">
                          <a:latin typeface="Arial Narrow" pitchFamily="34" charset="0"/>
                        </a:rPr>
                        <a:t>25</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Arial Narrow" pitchFamily="34" charset="0"/>
                        </a:rPr>
                        <a:t>26</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pPr algn="ctr"/>
                      <a:r>
                        <a:rPr lang="en-US" b="1" dirty="0" smtClean="0">
                          <a:latin typeface="Arial Narrow" pitchFamily="34" charset="0"/>
                        </a:rPr>
                        <a:t>27</a:t>
                      </a: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5" name="Date Placeholder 4"/>
          <p:cNvSpPr>
            <a:spLocks noGrp="1"/>
          </p:cNvSpPr>
          <p:nvPr>
            <p:ph type="dt" sz="half" idx="10"/>
          </p:nvPr>
        </p:nvSpPr>
        <p:spPr/>
        <p:txBody>
          <a:bodyPr/>
          <a:lstStyle/>
          <a:p>
            <a:pPr>
              <a:defRPr/>
            </a:pPr>
            <a:r>
              <a:rPr lang="en-US" smtClean="0"/>
              <a:t>CSE403 Sp12</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9</a:t>
            </a:fld>
            <a:endParaRPr lang="en-US"/>
          </a:p>
        </p:txBody>
      </p:sp>
    </p:spTree>
    <p:extLst>
      <p:ext uri="{BB962C8B-B14F-4D97-AF65-F5344CB8AC3E}">
        <p14:creationId xmlns:p14="http://schemas.microsoft.com/office/powerpoint/2010/main" val="4241206941"/>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an_design_templat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an_desig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282575"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282575"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an_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n_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n_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n_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n_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n_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n_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n-course-lectur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22449</TotalTime>
  <Words>2274</Words>
  <Application>Microsoft Office PowerPoint</Application>
  <PresentationFormat>On-screen Show (4:3)</PresentationFormat>
  <Paragraphs>380</Paragraphs>
  <Slides>36</Slides>
  <Notes>8</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dan_design_template</vt:lpstr>
      <vt:lpstr>dn-course-lecture</vt:lpstr>
      <vt:lpstr>CSE403 ● Software engineering ●  sp12</vt:lpstr>
      <vt:lpstr>Reprise: How big is 324 MLOC?</vt:lpstr>
      <vt:lpstr>Team pros and cons</vt:lpstr>
      <vt:lpstr>An apparent aside: diversity</vt:lpstr>
      <vt:lpstr>PowerPoint Presentation</vt:lpstr>
      <vt:lpstr>Issues affecting team success</vt:lpstr>
      <vt:lpstr>Team structures: tricky balance</vt:lpstr>
      <vt:lpstr>Communication: essence</vt:lpstr>
      <vt:lpstr>Communication: challenges</vt:lpstr>
      <vt:lpstr>Common SWE team responsibilities</vt:lpstr>
      <vt:lpstr>Organizing by functionality</vt:lpstr>
      <vt:lpstr>Who will do the ...</vt:lpstr>
      <vt:lpstr>Team structure models</vt:lpstr>
      <vt:lpstr>Surgical/Chief Programmer Team [Baker, Mills, Brooks]</vt:lpstr>
      <vt:lpstr>Toshiba Software Factory [Y. Matsumoto]</vt:lpstr>
      <vt:lpstr>Microsoft’s team structure [microsoft.com]</vt:lpstr>
      <vt:lpstr>Other kinds/styles of teams</vt:lpstr>
      <vt:lpstr>PowerPoint Presentation</vt:lpstr>
      <vt:lpstr>Team leadership</vt:lpstr>
      <vt:lpstr>Making decisions: some guidelines</vt:lpstr>
      <vt:lpstr>Once decisions are made</vt:lpstr>
      <vt:lpstr>Results-driven structure</vt:lpstr>
      <vt:lpstr>Motivation</vt:lpstr>
      <vt:lpstr>What motivates you? Others?</vt:lpstr>
      <vt:lpstr>Incomplete and overlapping…</vt:lpstr>
      <vt:lpstr>De Mentoring and De management of DA students david notkin ● UW Computer science &amp; engineering</vt:lpstr>
      <vt:lpstr>Incomplete and overlapping…</vt:lpstr>
      <vt:lpstr>A productive team</vt:lpstr>
      <vt:lpstr>Road blocks?</vt:lpstr>
      <vt:lpstr>Slackers</vt:lpstr>
      <vt:lpstr>Group relations: handle with care</vt:lpstr>
      <vt:lpstr>Email</vt:lpstr>
      <vt:lpstr>Be quantitative and specific</vt:lpstr>
      <vt:lpstr>Effective meetings</vt:lpstr>
      <vt:lpstr>Meeting gotchas</vt:lpstr>
      <vt:lpstr>PowerPoint Presentation</vt:lpstr>
    </vt:vector>
  </TitlesOfParts>
  <Company>_x0008_ᖤ]皤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CSE403 Software Engineering</dc:title>
  <dc:creator>David Notkin</dc:creator>
  <cp:lastModifiedBy>CSE</cp:lastModifiedBy>
  <cp:revision>1156</cp:revision>
  <cp:lastPrinted>2012-04-02T15:48:38Z</cp:lastPrinted>
  <dcterms:created xsi:type="dcterms:W3CDTF">2005-03-28T18:45:14Z</dcterms:created>
  <dcterms:modified xsi:type="dcterms:W3CDTF">2012-04-04T15:44:29Z</dcterms:modified>
</cp:coreProperties>
</file>