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4" r:id="rId3"/>
    <p:sldId id="266" r:id="rId4"/>
    <p:sldId id="267" r:id="rId5"/>
    <p:sldId id="268" r:id="rId6"/>
    <p:sldId id="272" r:id="rId7"/>
    <p:sldId id="273" r:id="rId8"/>
    <p:sldId id="274" r:id="rId9"/>
    <p:sldId id="280" r:id="rId10"/>
    <p:sldId id="275" r:id="rId11"/>
    <p:sldId id="276" r:id="rId12"/>
    <p:sldId id="271" r:id="rId13"/>
    <p:sldId id="277" r:id="rId14"/>
    <p:sldId id="279" r:id="rId15"/>
    <p:sldId id="278" r:id="rId16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3" autoAdjust="0"/>
    <p:restoredTop sz="92540" autoAdjust="0"/>
  </p:normalViewPr>
  <p:slideViewPr>
    <p:cSldViewPr snapToGrid="0" snapToObjects="1">
      <p:cViewPr>
        <p:scale>
          <a:sx n="100" d="100"/>
          <a:sy n="100" d="100"/>
        </p:scale>
        <p:origin x="-1860" y="-516"/>
      </p:cViewPr>
      <p:guideLst>
        <p:guide orient="horz" pos="720"/>
        <p:guide pos="2892"/>
      </p:guideLst>
    </p:cSldViewPr>
  </p:slideViewPr>
  <p:outlineViewPr>
    <p:cViewPr>
      <p:scale>
        <a:sx n="33" d="100"/>
        <a:sy n="33" d="100"/>
      </p:scale>
      <p:origin x="48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Did this test execution succeed or fail?</a:t>
            </a:r>
          </a:p>
          <a:p>
            <a:pPr lvl="1"/>
            <a:r>
              <a:rPr lang="en-US" sz="2400" dirty="0" smtClean="0"/>
              <a:t>Oracles</a:t>
            </a:r>
          </a:p>
          <a:p>
            <a:r>
              <a:rPr lang="en-US" sz="2800" dirty="0" smtClean="0"/>
              <a:t>How shall we select test cases?</a:t>
            </a:r>
          </a:p>
          <a:p>
            <a:pPr lvl="1"/>
            <a:r>
              <a:rPr lang="en-US" sz="2400" dirty="0" smtClean="0"/>
              <a:t>Selection, generation</a:t>
            </a:r>
          </a:p>
          <a:p>
            <a:r>
              <a:rPr lang="en-US" sz="2800" dirty="0" smtClean="0"/>
              <a:t>How do we know when we’ve tested enough?</a:t>
            </a:r>
          </a:p>
          <a:p>
            <a:pPr lvl="1"/>
            <a:r>
              <a:rPr lang="en-US" sz="2400" dirty="0" smtClean="0"/>
              <a:t>Adequacy</a:t>
            </a:r>
          </a:p>
          <a:p>
            <a:r>
              <a:rPr lang="en-US" sz="2800" dirty="0" smtClean="0"/>
              <a:t>What do we know when we’re done?</a:t>
            </a:r>
          </a:p>
          <a:p>
            <a:pPr lvl="1"/>
            <a:r>
              <a:rPr lang="en-US" sz="2400" dirty="0" smtClean="0"/>
              <a:t>Assessment?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99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 txBox="1">
            <a:spLocks noChangeArrowheads="1"/>
          </p:cNvSpPr>
          <p:nvPr>
            <p:ph type="body" idx="1"/>
          </p:nvPr>
        </p:nvSpPr>
        <p:spPr>
          <a:xfrm>
            <a:off x="1069094" y="4420810"/>
            <a:ext cx="4868625" cy="353204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77950" y="928688"/>
            <a:ext cx="4240213" cy="3181350"/>
          </a:xfrm>
          <a:ln/>
        </p:spPr>
      </p:sp>
      <p:sp>
        <p:nvSpPr>
          <p:cNvPr id="51203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1067576" y="4419276"/>
            <a:ext cx="4868625" cy="353204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A662-C089-4B2F-AE5F-B161337FE2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A662-C089-4B2F-AE5F-B161337FE2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A662-C089-4B2F-AE5F-B161337FE24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A662-C089-4B2F-AE5F-B161337FE2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A662-C089-4B2F-AE5F-B161337FE24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28D94-0481-4444-BA16-CFAE62D37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2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6CA508-7CCF-413C-BAFA-4F0036B27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4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529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1529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352800"/>
            <a:ext cx="41529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UW CSE 403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David Notkin ● Winter 2008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906F58-46DE-4505-93EE-D53A009F64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7" r:id="rId12"/>
    <p:sldLayoutId id="2147483758" r:id="rId13"/>
    <p:sldLayoutId id="2147483759" r:id="rId1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C:\Documents%20and%20Settings\notkin\Desktop\DavidFiles\403-wi09\supporting%20files\path%20coverage%20II.vsd" TargetMode="External"/><Relationship Id="rId5" Type="http://schemas.openxmlformats.org/officeDocument/2006/relationships/image" Target="../media/image1.emf"/><Relationship Id="rId4" Type="http://schemas.openxmlformats.org/officeDocument/2006/relationships/oleObject" Target="file:///C:\Documents%20and%20Settings\notkin\Desktop\DavidFiles\403-wi09\supporting%20files\path%20coverage.vs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file:///C:\Documents%20and%20Settings\notkin\Desktop\DavidFiles\403-wi09\supporting%20files\flowchart%20coverage.vsd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943320"/>
              </p:ext>
            </p:extLst>
          </p:nvPr>
        </p:nvGraphicFramePr>
        <p:xfrm>
          <a:off x="573367" y="1473050"/>
          <a:ext cx="7791981" cy="361179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53096"/>
                <a:gridCol w="1414130"/>
                <a:gridCol w="1552354"/>
                <a:gridCol w="1254642"/>
                <a:gridCol w="1417759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</a:t>
                      </a:r>
                      <a:r>
                        <a:rPr lang="en-US" dirty="0" smtClean="0"/>
                        <a:t>5-6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7239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Testing 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No reading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Midterm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Section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Testing II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due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Readings out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17239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Testing III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Readings</a:t>
                      </a:r>
                      <a:r>
                        <a:rPr lang="en-US" b="0" i="0" baseline="0" dirty="0" smtClean="0"/>
                        <a:t>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TBA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ZFR due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ZFR demos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6179" y="5495925"/>
            <a:ext cx="7771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White box: slides and a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 403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0FA7-C794-417A-AF6C-CD6CB3FAFB41}" type="slidenum">
              <a:rPr lang="en-US"/>
              <a:pPr/>
              <a:t>10</a:t>
            </a:fld>
            <a:endParaRPr lang="en-US"/>
          </a:p>
        </p:txBody>
      </p:sp>
      <p:sp>
        <p:nvSpPr>
          <p:cNvPr id="96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graphicFrame>
        <p:nvGraphicFramePr>
          <p:cNvPr id="96666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9600" y="1492577"/>
          <a:ext cx="3475038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VISIO" r:id="rId4" imgW="3898440" imgH="5041440" progId="Visio.Drawing.5">
                  <p:link updateAutomatic="1"/>
                </p:oleObj>
              </mc:Choice>
              <mc:Fallback>
                <p:oleObj name="VISIO" r:id="rId4" imgW="3898440" imgH="5041440" progId="Visio.Drawing.5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92577"/>
                        <a:ext cx="3475038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6663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572000" y="1492577"/>
          <a:ext cx="3476625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VISIO" r:id="rId6" imgW="3898440" imgH="5041440" progId="Visio.Drawing.5">
                  <p:link updateAutomatic="1"/>
                </p:oleObj>
              </mc:Choice>
              <mc:Fallback>
                <p:oleObj name="VISIO" r:id="rId6" imgW="3898440" imgH="5041440" progId="Visio.Drawing.5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492577"/>
                        <a:ext cx="3476625" cy="449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9534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 403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99B71-B5A6-476C-806C-5C8F82E0A6EC}" type="slidenum">
              <a:rPr lang="en-US"/>
              <a:pPr/>
              <a:t>11</a:t>
            </a:fld>
            <a:endParaRPr lang="en-US"/>
          </a:p>
        </p:txBody>
      </p:sp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coverage and loops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In general, we can’t bound the number of times a loop executes</a:t>
            </a:r>
          </a:p>
          <a:p>
            <a:r>
              <a:rPr lang="en-US" dirty="0"/>
              <a:t>So there are an unbounded number of paths in </a:t>
            </a:r>
            <a:r>
              <a:rPr lang="en-US" dirty="0" smtClean="0"/>
              <a:t>general</a:t>
            </a:r>
          </a:p>
          <a:p>
            <a:r>
              <a:rPr lang="en-US" dirty="0" smtClean="0"/>
              <a:t>Often in practice</a:t>
            </a:r>
          </a:p>
          <a:p>
            <a:pPr lvl="1"/>
            <a:r>
              <a:rPr lang="en-US" dirty="0" smtClean="0"/>
              <a:t>Clear boundary conditions</a:t>
            </a:r>
          </a:p>
          <a:p>
            <a:pPr lvl="1"/>
            <a:r>
              <a:rPr lang="en-US" dirty="0" smtClean="0"/>
              <a:t>10</a:t>
            </a:r>
            <a:endParaRPr lang="en-US" dirty="0"/>
          </a:p>
        </p:txBody>
      </p:sp>
      <p:graphicFrame>
        <p:nvGraphicFramePr>
          <p:cNvPr id="9687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176837" y="1715678"/>
          <a:ext cx="32813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VISIO" r:id="rId4" imgW="6756120" imgH="8470440" progId="Visio.Drawing.5">
                  <p:link updateAutomatic="1"/>
                </p:oleObj>
              </mc:Choice>
              <mc:Fallback>
                <p:oleObj name="VISIO" r:id="rId4" imgW="6756120" imgH="8470440" progId="Visio.Drawing.5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6837" y="1715678"/>
                        <a:ext cx="3281363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0188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coverage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Statement coverage</a:t>
            </a:r>
          </a:p>
          <a:p>
            <a:r>
              <a:rPr lang="en-US" sz="2000" dirty="0" smtClean="0"/>
              <a:t>Branch coverage</a:t>
            </a:r>
          </a:p>
          <a:p>
            <a:r>
              <a:rPr lang="en-US" sz="2000" dirty="0" smtClean="0"/>
              <a:t>Decision coverage</a:t>
            </a:r>
          </a:p>
          <a:p>
            <a:r>
              <a:rPr lang="en-US" sz="2000" dirty="0" smtClean="0"/>
              <a:t>Loop coverage</a:t>
            </a:r>
          </a:p>
          <a:p>
            <a:r>
              <a:rPr lang="en-US" sz="2000" dirty="0" smtClean="0"/>
              <a:t>Condition/Decision coverage</a:t>
            </a:r>
          </a:p>
          <a:p>
            <a:r>
              <a:rPr lang="en-US" sz="2000" dirty="0" smtClean="0"/>
              <a:t>Path coverage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6781657" y="1746171"/>
            <a:ext cx="458064" cy="1980816"/>
          </a:xfrm>
          <a:prstGeom prst="downArrow">
            <a:avLst>
              <a:gd name="adj1" fmla="val 50000"/>
              <a:gd name="adj2" fmla="val 10817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7327478" y="1897322"/>
            <a:ext cx="1590480" cy="134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91430" tIns="45715" rIns="91430" bIns="45715">
            <a:spAutoFit/>
          </a:bodyPr>
          <a:lstStyle>
            <a:lvl1pPr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080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08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>
                <a:latin typeface="Arial" charset="0"/>
              </a:rPr>
              <a:t>increasing</a:t>
            </a:r>
          </a:p>
          <a:p>
            <a:r>
              <a:rPr lang="en-US" dirty="0">
                <a:latin typeface="Arial" charset="0"/>
              </a:rPr>
              <a:t>number of</a:t>
            </a:r>
          </a:p>
          <a:p>
            <a:r>
              <a:rPr lang="en-US" dirty="0">
                <a:latin typeface="Arial" charset="0"/>
              </a:rPr>
              <a:t>test </a:t>
            </a:r>
            <a:r>
              <a:rPr lang="en-US" dirty="0" smtClean="0">
                <a:latin typeface="Arial" charset="0"/>
              </a:rPr>
              <a:t>cases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2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100</a:t>
            </a:r>
            <a:r>
              <a:rPr lang="en-US" sz="2000" dirty="0"/>
              <a:t>% coverage is not always a reasonable target</a:t>
            </a:r>
          </a:p>
          <a:p>
            <a:r>
              <a:rPr lang="en-US" sz="2000" dirty="0"/>
              <a:t>100% may be unattainable (dead code)</a:t>
            </a:r>
          </a:p>
          <a:p>
            <a:r>
              <a:rPr lang="en-US" sz="2000" dirty="0"/>
              <a:t>High cost to approach the limit</a:t>
            </a:r>
          </a:p>
          <a:p>
            <a:r>
              <a:rPr lang="en-US" sz="2000" dirty="0"/>
              <a:t>Coverage is just a </a:t>
            </a:r>
            <a:r>
              <a:rPr lang="en-US" sz="2000" dirty="0" smtClean="0"/>
              <a:t>heuristic</a:t>
            </a:r>
          </a:p>
          <a:p>
            <a:r>
              <a:rPr lang="en-US" sz="2000" dirty="0" smtClean="0"/>
              <a:t>Oracles – “does it do the right thing?” – are often neglected in the face of coverage</a:t>
            </a:r>
          </a:p>
          <a:p>
            <a:r>
              <a:rPr lang="en-US" sz="2000" dirty="0" smtClean="0"/>
              <a:t>High-coverage can be a counter-intuitive indicator of poor code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11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increase coverage?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limitation is that, beyond simple examples, it is often hard to figure out how to increase coverage – that is, what tests should be added to cover a particular statement or edge or path or such?</a:t>
            </a:r>
          </a:p>
          <a:p>
            <a:r>
              <a:rPr lang="en-US" dirty="0" smtClean="0"/>
              <a:t>How might you do this?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65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191130"/>
              </p:ext>
            </p:extLst>
          </p:nvPr>
        </p:nvGraphicFramePr>
        <p:xfrm>
          <a:off x="573367" y="1473050"/>
          <a:ext cx="7791981" cy="361179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53096"/>
                <a:gridCol w="1414130"/>
                <a:gridCol w="1552354"/>
                <a:gridCol w="1254642"/>
                <a:gridCol w="1417759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</a:t>
                      </a:r>
                      <a:r>
                        <a:rPr lang="en-US" dirty="0" smtClean="0"/>
                        <a:t>5-6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17239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Testing 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No reading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Midterm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Section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Testing II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due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Readings out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1417239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Testing III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Readings</a:t>
                      </a:r>
                      <a:r>
                        <a:rPr lang="en-US" b="0" i="0" baseline="0" dirty="0" smtClean="0"/>
                        <a:t>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 meetings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TBA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ZFR due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ZFR demos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CSE403</a:t>
            </a:r>
            <a:r>
              <a:rPr lang="en-US" sz="3200" dirty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dirty="0" smtClean="0"/>
              <a:t> Software engineering </a:t>
            </a:r>
            <a:r>
              <a:rPr lang="en-US" sz="3200" dirty="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dirty="0" smtClean="0"/>
              <a:t>sp12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7650"/>
            <a:ext cx="7772400" cy="1143000"/>
          </a:xfrm>
        </p:spPr>
        <p:txBody>
          <a:bodyPr/>
          <a:lstStyle/>
          <a:p>
            <a:r>
              <a:rPr lang="en-US" dirty="0" smtClean="0"/>
              <a:t>Today: white </a:t>
            </a:r>
            <a:r>
              <a:rPr lang="en-US" dirty="0" smtClean="0"/>
              <a:t>box testing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ym typeface="Symbol"/>
              </a:rPr>
              <a:t> </a:t>
            </a:r>
            <a:r>
              <a:rPr lang="en-US" sz="2400" dirty="0" smtClean="0"/>
              <a:t>clear box </a:t>
            </a:r>
            <a:r>
              <a:rPr lang="en-US" sz="2400" dirty="0" smtClean="0">
                <a:sym typeface="Symbol"/>
              </a:rPr>
              <a:t></a:t>
            </a:r>
            <a:r>
              <a:rPr lang="en-US" sz="2400" dirty="0" smtClean="0"/>
              <a:t> transparent box </a:t>
            </a:r>
            <a:r>
              <a:rPr lang="en-US" sz="2400" dirty="0" smtClean="0">
                <a:sym typeface="Symbol"/>
              </a:rPr>
              <a:t></a:t>
            </a:r>
            <a:r>
              <a:rPr lang="en-US" sz="2400" dirty="0" smtClean="0"/>
              <a:t> glass box)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Ensure test suite covers (executes) all of the program</a:t>
            </a:r>
          </a:p>
          <a:p>
            <a:pPr lvl="1"/>
            <a:r>
              <a:rPr lang="en-US" dirty="0" smtClean="0"/>
              <a:t>Measure quality of test suite with % coverage</a:t>
            </a:r>
          </a:p>
          <a:p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High coverage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few mistakes in the program</a:t>
            </a:r>
          </a:p>
          <a:p>
            <a:pPr lvl="1"/>
            <a:r>
              <a:rPr lang="en-US" dirty="0" smtClean="0"/>
              <a:t>Assumes test produce expected output</a:t>
            </a:r>
          </a:p>
          <a:p>
            <a:r>
              <a:rPr lang="en-US" dirty="0" smtClean="0"/>
              <a:t>Focus: features not described by specification	</a:t>
            </a:r>
          </a:p>
          <a:p>
            <a:pPr lvl="1"/>
            <a:r>
              <a:rPr lang="en-US" dirty="0" smtClean="0"/>
              <a:t>Control-flow details</a:t>
            </a:r>
          </a:p>
          <a:p>
            <a:pPr lvl="1"/>
            <a:r>
              <a:rPr lang="en-US" dirty="0" smtClean="0"/>
              <a:t>Performance optimizations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37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White-box motivation</a:t>
            </a:r>
            <a:endParaRPr lang="en-GB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Some pieces of code are hard to test fully without knowing the code</a:t>
            </a:r>
          </a:p>
          <a:p>
            <a:pPr marL="400050" lvl="1" indent="0">
              <a:buNone/>
            </a:pP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primeTable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[CACHE_SIZE];</a:t>
            </a:r>
            <a:br>
              <a:rPr lang="en-GB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x) {</a:t>
            </a:r>
            <a:br>
              <a:rPr lang="en-GB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if (x&gt;CACHE_SIZE) {</a:t>
            </a:r>
            <a:br>
              <a:rPr lang="en-GB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=2;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&lt;x/2;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++) {</a:t>
            </a:r>
            <a:br>
              <a:rPr lang="en-GB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x%i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==0) return false;</a:t>
            </a:r>
            <a:br>
              <a:rPr lang="en-GB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GB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return true;</a:t>
            </a:r>
            <a:br>
              <a:rPr lang="en-GB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} else {</a:t>
            </a:r>
            <a:br>
              <a:rPr lang="en-GB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primeTable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[x];</a:t>
            </a:r>
            <a:br>
              <a:rPr lang="en-GB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GB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800" dirty="0" smtClean="0"/>
          </a:p>
          <a:p>
            <a:r>
              <a:rPr lang="en-GB" sz="2000" dirty="0" smtClean="0"/>
              <a:t>Important transition around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x = CACHE_SIZE </a:t>
            </a:r>
            <a:r>
              <a:rPr lang="en-GB" sz="2000" dirty="0" smtClean="0"/>
              <a:t>that would be hard to guess at since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CACHE_SIZE</a:t>
            </a:r>
            <a:r>
              <a:rPr lang="en-GB" sz="2000" dirty="0" smtClean="0"/>
              <a:t> is hidden from the interface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863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Box Testing:  Advantages</a:t>
            </a:r>
            <a:endParaRPr lang="en-US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Finds an important class of boundaries</a:t>
            </a:r>
          </a:p>
          <a:p>
            <a:pPr lvl="1"/>
            <a:r>
              <a:rPr lang="en-US" dirty="0" smtClean="0"/>
              <a:t>Yields useful test cases</a:t>
            </a:r>
          </a:p>
          <a:p>
            <a:r>
              <a:rPr lang="en-US" dirty="0" smtClean="0"/>
              <a:t>Consider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CACHE_SIZE</a:t>
            </a:r>
            <a:r>
              <a:rPr lang="en-US" dirty="0" smtClean="0"/>
              <a:t>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US" dirty="0" smtClean="0"/>
              <a:t> example</a:t>
            </a:r>
          </a:p>
          <a:p>
            <a:pPr lvl="1"/>
            <a:r>
              <a:rPr lang="en-US" dirty="0" smtClean="0"/>
              <a:t>Need to check numbers on each side of 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CACHE_SIZE</a:t>
            </a:r>
          </a:p>
          <a:p>
            <a:pPr lvl="2"/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CACHE_SIZE-1</a:t>
            </a:r>
            <a:r>
              <a:rPr lang="en-US" sz="2000" dirty="0" smtClean="0"/>
              <a:t>, 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CACHE_SIZE</a:t>
            </a:r>
            <a:r>
              <a:rPr lang="en-US" sz="2000" dirty="0" smtClean="0"/>
              <a:t>, 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CACHE_SIZE+1</a:t>
            </a:r>
          </a:p>
          <a:p>
            <a:pPr lvl="1"/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CACHE_SIZE</a:t>
            </a:r>
            <a:r>
              <a:rPr lang="en-US" dirty="0" smtClean="0"/>
              <a:t> is mutable, may need to test with different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CACHE_SIZE</a:t>
            </a:r>
            <a:r>
              <a:rPr lang="en-US" dirty="0" smtClean="0">
                <a:ea typeface="+mn-ea"/>
                <a:cs typeface="Courier New" pitchFamily="49" charset="0"/>
              </a:rPr>
              <a:t>s</a:t>
            </a:r>
            <a:endParaRPr lang="en-US" dirty="0" smtClean="0"/>
          </a:p>
          <a:p>
            <a:r>
              <a:rPr lang="en-US" dirty="0" smtClean="0"/>
              <a:t>Disadvantages?</a:t>
            </a:r>
          </a:p>
          <a:p>
            <a:pPr lvl="1"/>
            <a:r>
              <a:rPr lang="en-US" dirty="0" smtClean="0"/>
              <a:t>Tests may have same bugs as implementation</a:t>
            </a:r>
          </a:p>
          <a:p>
            <a:pPr lvl="1"/>
            <a:r>
              <a:rPr lang="en-US" dirty="0" smtClean="0"/>
              <a:t>What’s a statement?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37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is full coverage?</a:t>
            </a:r>
            <a:endParaRPr lang="en-GB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min 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b)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r = a;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if (a &lt;= b)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r = a;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r;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dirty="0" smtClean="0"/>
          </a:p>
          <a:p>
            <a:r>
              <a:rPr lang="en-GB" dirty="0" smtClean="0"/>
              <a:t>Consider any test with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a ≤ b</a:t>
            </a:r>
            <a:r>
              <a:rPr lang="en-GB" dirty="0" smtClean="0"/>
              <a:t>  (e.g.,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min(1,2)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It executes every instruction</a:t>
            </a:r>
          </a:p>
          <a:p>
            <a:pPr lvl="1"/>
            <a:r>
              <a:rPr lang="en-GB" dirty="0" smtClean="0"/>
              <a:t>It misses the bug</a:t>
            </a:r>
          </a:p>
          <a:p>
            <a:r>
              <a:rPr lang="en-GB" dirty="0" smtClean="0"/>
              <a:t>Statement coverage is not enough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829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Edge coverage</a:t>
            </a:r>
            <a:endParaRPr lang="en-US" dirty="0"/>
          </a:p>
        </p:txBody>
      </p:sp>
      <p:sp>
        <p:nvSpPr>
          <p:cNvPr id="96256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247650" y="1600200"/>
            <a:ext cx="3629025" cy="4495800"/>
          </a:xfrm>
        </p:spPr>
        <p:txBody>
          <a:bodyPr/>
          <a:lstStyle/>
          <a:p>
            <a:r>
              <a:rPr lang="en-US" dirty="0" smtClean="0"/>
              <a:t>Another approach is to use a control flow graph (CFG) representation of a program</a:t>
            </a:r>
          </a:p>
          <a:p>
            <a:pPr lvl="1"/>
            <a:r>
              <a:rPr lang="en-US" dirty="0" smtClean="0"/>
              <a:t>Essentially, a flowchart</a:t>
            </a:r>
          </a:p>
          <a:p>
            <a:r>
              <a:rPr lang="en-US" dirty="0" smtClean="0"/>
              <a:t>Then ensure that the suite covers all edges in the CFG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6D0D-233C-42F9-8394-BD381AD5709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95750" y="1600200"/>
            <a:ext cx="48863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lang="en-GB" sz="1800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min (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b) {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r = a;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if (a &lt;= b) {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   r = a;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   return r;</a:t>
            </a:r>
            <a:br>
              <a:rPr lang="en-GB" sz="1800" b="1" dirty="0">
                <a:latin typeface="Courier New" pitchFamily="49" charset="0"/>
                <a:cs typeface="Courier New" pitchFamily="49" charset="0"/>
              </a:rPr>
            </a:br>
            <a:r>
              <a:rPr lang="en-GB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8" name="Flowchart: Alternate Process 17"/>
          <p:cNvSpPr/>
          <p:nvPr/>
        </p:nvSpPr>
        <p:spPr bwMode="auto">
          <a:xfrm>
            <a:off x="5772149" y="3469600"/>
            <a:ext cx="1143000" cy="626150"/>
          </a:xfrm>
          <a:prstGeom prst="flowChartAlternateProcess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r = a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Flowchart: Decision 21"/>
          <p:cNvSpPr/>
          <p:nvPr/>
        </p:nvSpPr>
        <p:spPr bwMode="auto">
          <a:xfrm>
            <a:off x="5634037" y="4336374"/>
            <a:ext cx="1419225" cy="807125"/>
          </a:xfrm>
          <a:prstGeom prst="flowChartDecision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 &lt;= b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Flowchart: Alternate Process 22"/>
          <p:cNvSpPr/>
          <p:nvPr/>
        </p:nvSpPr>
        <p:spPr bwMode="auto">
          <a:xfrm>
            <a:off x="4381500" y="5307925"/>
            <a:ext cx="1143000" cy="626150"/>
          </a:xfrm>
          <a:prstGeom prst="flowChartAlternateProcess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r = a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Flowchart: Alternate Process 23"/>
          <p:cNvSpPr/>
          <p:nvPr/>
        </p:nvSpPr>
        <p:spPr bwMode="auto">
          <a:xfrm>
            <a:off x="5772149" y="5946100"/>
            <a:ext cx="1143000" cy="626150"/>
          </a:xfrm>
          <a:prstGeom prst="flowChartAlternateProcess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>
            <a:stCxn id="18" idx="2"/>
            <a:endCxn id="22" idx="0"/>
          </p:cNvCxnSpPr>
          <p:nvPr/>
        </p:nvCxnSpPr>
        <p:spPr bwMode="auto">
          <a:xfrm>
            <a:off x="6343649" y="4095750"/>
            <a:ext cx="1" cy="240624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22" idx="2"/>
            <a:endCxn id="23" idx="0"/>
          </p:cNvCxnSpPr>
          <p:nvPr/>
        </p:nvCxnSpPr>
        <p:spPr bwMode="auto">
          <a:xfrm flipH="1">
            <a:off x="4953000" y="5143499"/>
            <a:ext cx="1390650" cy="164426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22" idx="2"/>
            <a:endCxn id="24" idx="0"/>
          </p:cNvCxnSpPr>
          <p:nvPr/>
        </p:nvCxnSpPr>
        <p:spPr bwMode="auto">
          <a:xfrm flipH="1">
            <a:off x="6343649" y="5143499"/>
            <a:ext cx="1" cy="802601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>
            <a:stCxn id="23" idx="2"/>
            <a:endCxn id="24" idx="1"/>
          </p:cNvCxnSpPr>
          <p:nvPr/>
        </p:nvCxnSpPr>
        <p:spPr bwMode="auto">
          <a:xfrm>
            <a:off x="4953000" y="5934075"/>
            <a:ext cx="819149" cy="325100"/>
          </a:xfrm>
          <a:prstGeom prst="straightConnector1">
            <a:avLst/>
          </a:prstGeom>
          <a:noFill/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12323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 403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6857-B416-4FB5-854B-851F4EE76FD9}" type="slidenum">
              <a:rPr lang="en-US"/>
              <a:pPr/>
              <a:t>7</a:t>
            </a:fld>
            <a:endParaRPr lang="en-US"/>
          </a:p>
        </p:txBody>
      </p:sp>
      <p:sp>
        <p:nvSpPr>
          <p:cNvPr id="96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 coverage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Complex conditions can confound edge coverage</a:t>
            </a:r>
          </a:p>
          <a:p>
            <a:pPr lvl="1"/>
            <a:r>
              <a:rPr lang="en-US" b="1" dirty="0">
                <a:latin typeface="Courier New" pitchFamily="49" charset="0"/>
              </a:rPr>
              <a:t>if (p != NULL) and</a:t>
            </a:r>
            <a:br>
              <a:rPr lang="en-US" b="1" dirty="0">
                <a:latin typeface="Courier New" pitchFamily="49" charset="0"/>
              </a:rPr>
            </a:br>
            <a:r>
              <a:rPr lang="en-US" b="1" dirty="0">
                <a:latin typeface="Courier New" pitchFamily="49" charset="0"/>
              </a:rPr>
              <a:t>   (p-&gt;left &lt; p-&gt;right) …</a:t>
            </a:r>
            <a:endParaRPr lang="en-US" b="1" dirty="0"/>
          </a:p>
          <a:p>
            <a:r>
              <a:rPr lang="en-US" dirty="0"/>
              <a:t>Is this a single conditional statement in the CFG?</a:t>
            </a:r>
          </a:p>
          <a:p>
            <a:r>
              <a:rPr lang="en-US" dirty="0"/>
              <a:t>How are short-circuit conditionals handled?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andthen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orelse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58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 coverage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Edge coverage is in some sense very static</a:t>
            </a:r>
          </a:p>
          <a:p>
            <a:r>
              <a:rPr lang="en-US" dirty="0"/>
              <a:t>Edges can be covered without covering paths (sequences of edges)</a:t>
            </a:r>
          </a:p>
          <a:p>
            <a:pPr lvl="1"/>
            <a:r>
              <a:rPr lang="en-US" dirty="0"/>
              <a:t>These better model the actual execution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UW CSE 403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9857B-98D4-4A02-A10E-A2C5ABF3805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66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648200" y="1295400"/>
            <a:ext cx="3429000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if (x != 0){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</a:rPr>
              <a:t>  y = 5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} else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z = z-x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if (z &gt; 1) {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z = z/x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} else {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z = 0</a:t>
            </a:r>
          </a:p>
          <a:p>
            <a:pPr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}</a:t>
            </a:r>
            <a:endParaRPr lang="en-US" sz="2400" b="1" dirty="0">
              <a:latin typeface="Courier New" pitchFamily="49" charset="0"/>
            </a:endParaRPr>
          </a:p>
        </p:txBody>
      </p:sp>
      <p:sp>
        <p:nvSpPr>
          <p:cNvPr id="8" name="Flowchart: Decision 7"/>
          <p:cNvSpPr/>
          <p:nvPr/>
        </p:nvSpPr>
        <p:spPr bwMode="auto">
          <a:xfrm>
            <a:off x="1657350" y="1200150"/>
            <a:ext cx="1447800" cy="781050"/>
          </a:xfrm>
          <a:prstGeom prst="flowChartDecision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x != 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lowchart: Decision 8"/>
          <p:cNvSpPr/>
          <p:nvPr/>
        </p:nvSpPr>
        <p:spPr bwMode="auto">
          <a:xfrm>
            <a:off x="1657350" y="3381375"/>
            <a:ext cx="1447800" cy="781050"/>
          </a:xfrm>
          <a:prstGeom prst="flowChartDecision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z &gt; 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Flowchart: Alternate Process 9"/>
          <p:cNvSpPr/>
          <p:nvPr/>
        </p:nvSpPr>
        <p:spPr bwMode="auto">
          <a:xfrm>
            <a:off x="523874" y="2355175"/>
            <a:ext cx="1143000" cy="626150"/>
          </a:xfrm>
          <a:prstGeom prst="flowChartAlternateProcess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y = 5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Flowchart: Alternate Process 10"/>
          <p:cNvSpPr/>
          <p:nvPr/>
        </p:nvSpPr>
        <p:spPr bwMode="auto">
          <a:xfrm>
            <a:off x="2924175" y="2355175"/>
            <a:ext cx="1343025" cy="626150"/>
          </a:xfrm>
          <a:prstGeom prst="flowChartAlternateProcess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z = z-x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Flowchart: Alternate Process 11"/>
          <p:cNvSpPr/>
          <p:nvPr/>
        </p:nvSpPr>
        <p:spPr bwMode="auto">
          <a:xfrm>
            <a:off x="266700" y="4488775"/>
            <a:ext cx="1476374" cy="626150"/>
          </a:xfrm>
          <a:prstGeom prst="flowChartAlternateProcess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z = z/x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Flowchart: Alternate Process 12"/>
          <p:cNvSpPr/>
          <p:nvPr/>
        </p:nvSpPr>
        <p:spPr bwMode="auto">
          <a:xfrm>
            <a:off x="3000375" y="4488775"/>
            <a:ext cx="1343025" cy="626150"/>
          </a:xfrm>
          <a:prstGeom prst="flowChartAlternateProcess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cs typeface="Courier New" pitchFamily="49" charset="0"/>
              </a:rPr>
              <a:t>z = 0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Flowchart: Alternate Process 13"/>
          <p:cNvSpPr/>
          <p:nvPr/>
        </p:nvSpPr>
        <p:spPr bwMode="auto">
          <a:xfrm>
            <a:off x="1728786" y="5334000"/>
            <a:ext cx="1343025" cy="626150"/>
          </a:xfrm>
          <a:prstGeom prst="flowChartAlternateProcess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8" idx="2"/>
            <a:endCxn id="10" idx="0"/>
          </p:cNvCxnSpPr>
          <p:nvPr/>
        </p:nvCxnSpPr>
        <p:spPr bwMode="auto">
          <a:xfrm flipH="1">
            <a:off x="1095374" y="1981200"/>
            <a:ext cx="1285876" cy="373975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8" idx="2"/>
            <a:endCxn id="11" idx="0"/>
          </p:cNvCxnSpPr>
          <p:nvPr/>
        </p:nvCxnSpPr>
        <p:spPr bwMode="auto">
          <a:xfrm>
            <a:off x="2381250" y="1981200"/>
            <a:ext cx="1214438" cy="373975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10" idx="2"/>
            <a:endCxn id="9" idx="0"/>
          </p:cNvCxnSpPr>
          <p:nvPr/>
        </p:nvCxnSpPr>
        <p:spPr bwMode="auto">
          <a:xfrm>
            <a:off x="1095374" y="2981325"/>
            <a:ext cx="1285876" cy="400050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2"/>
          </p:cNvCxnSpPr>
          <p:nvPr/>
        </p:nvCxnSpPr>
        <p:spPr bwMode="auto">
          <a:xfrm flipH="1">
            <a:off x="2381250" y="2981325"/>
            <a:ext cx="1214438" cy="400050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9" idx="2"/>
            <a:endCxn id="12" idx="0"/>
          </p:cNvCxnSpPr>
          <p:nvPr/>
        </p:nvCxnSpPr>
        <p:spPr bwMode="auto">
          <a:xfrm flipH="1">
            <a:off x="1004887" y="4162425"/>
            <a:ext cx="1376363" cy="326350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9" idx="2"/>
            <a:endCxn id="13" idx="0"/>
          </p:cNvCxnSpPr>
          <p:nvPr/>
        </p:nvCxnSpPr>
        <p:spPr bwMode="auto">
          <a:xfrm>
            <a:off x="2381250" y="4162425"/>
            <a:ext cx="1290638" cy="326350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2" idx="2"/>
            <a:endCxn id="14" idx="0"/>
          </p:cNvCxnSpPr>
          <p:nvPr/>
        </p:nvCxnSpPr>
        <p:spPr bwMode="auto">
          <a:xfrm>
            <a:off x="1004887" y="5114925"/>
            <a:ext cx="1395412" cy="219075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3" idx="2"/>
            <a:endCxn id="14" idx="0"/>
          </p:cNvCxnSpPr>
          <p:nvPr/>
        </p:nvCxnSpPr>
        <p:spPr bwMode="auto">
          <a:xfrm flipH="1">
            <a:off x="2400299" y="5114925"/>
            <a:ext cx="1271589" cy="219075"/>
          </a:xfrm>
          <a:prstGeom prst="straightConnector1">
            <a:avLst/>
          </a:prstGeom>
          <a:noFill/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96688" y="428625"/>
            <a:ext cx="317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T1: {x=1,z=2}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173463" y="428625"/>
            <a:ext cx="317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T2: {x=0,z=-2}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903348"/>
      </p:ext>
    </p:extLst>
  </p:cSld>
  <p:clrMapOvr>
    <a:masterClrMapping/>
  </p:clrMapOvr>
</p:sld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26675</TotalTime>
  <Words>628</Words>
  <Application>Microsoft Office PowerPoint</Application>
  <PresentationFormat>On-screen Show (4:3)</PresentationFormat>
  <Paragraphs>185</Paragraphs>
  <Slides>15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dan_design_template</vt:lpstr>
      <vt:lpstr>C:\Documents and Settings\notkin\Desktop\DavidFiles\403-wi09\supporting files\path coverage.vsd</vt:lpstr>
      <vt:lpstr>C:\Documents and Settings\notkin\Desktop\DavidFiles\403-wi09\supporting files\path coverage II.vsd</vt:lpstr>
      <vt:lpstr>C:\Documents and Settings\notkin\Desktop\DavidFiles\403-wi09\supporting files\flowchart coverage.vsd</vt:lpstr>
      <vt:lpstr>CSE403 ● Software engineering ● sp12</vt:lpstr>
      <vt:lpstr>Today: white box testing ( clear box  transparent box  glass box)</vt:lpstr>
      <vt:lpstr>White-box motivation</vt:lpstr>
      <vt:lpstr>White Box Testing:  Advantages</vt:lpstr>
      <vt:lpstr>What is full coverage?</vt:lpstr>
      <vt:lpstr>Edge coverage</vt:lpstr>
      <vt:lpstr>Condition coverage</vt:lpstr>
      <vt:lpstr>Path coverage</vt:lpstr>
      <vt:lpstr> </vt:lpstr>
      <vt:lpstr>Example</vt:lpstr>
      <vt:lpstr>Path coverage and loops</vt:lpstr>
      <vt:lpstr>Varieties of coverage</vt:lpstr>
      <vt:lpstr>Limitations of coverage</vt:lpstr>
      <vt:lpstr>How to increase coverage?</vt:lpstr>
      <vt:lpstr>CSE403 ● Software engineering ● sp12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CSE</cp:lastModifiedBy>
  <cp:revision>1459</cp:revision>
  <cp:lastPrinted>2012-04-02T15:48:38Z</cp:lastPrinted>
  <dcterms:created xsi:type="dcterms:W3CDTF">2005-03-28T18:45:14Z</dcterms:created>
  <dcterms:modified xsi:type="dcterms:W3CDTF">2012-04-27T17:12:20Z</dcterms:modified>
</cp:coreProperties>
</file>