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4" r:id="rId3"/>
    <p:sldId id="279" r:id="rId4"/>
    <p:sldId id="280" r:id="rId5"/>
    <p:sldId id="295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78" r:id="rId21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200" y="-516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412D-2A53-499B-8E81-7CEF07B53A98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Did this test execution succeed or fail?</a:t>
            </a:r>
          </a:p>
          <a:p>
            <a:pPr lvl="1"/>
            <a:r>
              <a:rPr lang="en-US" sz="2400" dirty="0" smtClean="0"/>
              <a:t>Oracles</a:t>
            </a:r>
          </a:p>
          <a:p>
            <a:r>
              <a:rPr lang="en-US" sz="2800" dirty="0" smtClean="0"/>
              <a:t>How shall we select test cases?</a:t>
            </a:r>
          </a:p>
          <a:p>
            <a:pPr lvl="1"/>
            <a:r>
              <a:rPr lang="en-US" sz="2400" dirty="0" smtClean="0"/>
              <a:t>Selection, generation</a:t>
            </a:r>
          </a:p>
          <a:p>
            <a:r>
              <a:rPr lang="en-US" sz="2800" dirty="0" smtClean="0"/>
              <a:t>How do we know when we’ve tested enough?</a:t>
            </a:r>
          </a:p>
          <a:p>
            <a:pPr lvl="1"/>
            <a:r>
              <a:rPr lang="en-US" sz="2400" dirty="0" smtClean="0"/>
              <a:t>Adequacy</a:t>
            </a:r>
          </a:p>
          <a:p>
            <a:r>
              <a:rPr lang="en-US" sz="2800" dirty="0" smtClean="0"/>
              <a:t>What do we know when we’re done?</a:t>
            </a:r>
          </a:p>
          <a:p>
            <a:pPr lvl="1"/>
            <a:r>
              <a:rPr lang="en-US" sz="2400" dirty="0" smtClean="0"/>
              <a:t>Assessment?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2ECC4-3B21-481B-BC52-377F1248C6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2ECC4-3B21-481B-BC52-377F1248C6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96AC-63DB-4342-AF01-6C8DD175FA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95077"/>
              </p:ext>
            </p:extLst>
          </p:nvPr>
        </p:nvGraphicFramePr>
        <p:xfrm>
          <a:off x="573367" y="1473050"/>
          <a:ext cx="7791981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5-6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</a:t>
                      </a:r>
                      <a:r>
                        <a:rPr lang="en-US" sz="1800" b="0" i="0" dirty="0" smtClean="0"/>
                        <a:t>III</a:t>
                      </a:r>
                      <a:endParaRPr lang="en-US" sz="1800" b="0" i="0" dirty="0" smtClean="0"/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Testing IV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CSE403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smtClean="0"/>
              <a:t> Software engineering 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Assumptions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is to judge effectiveness of a test suite in finding real faults by measuring how well it finds seeded fake faults</a:t>
            </a:r>
          </a:p>
          <a:p>
            <a:r>
              <a:rPr lang="en-US" dirty="0" smtClean="0"/>
              <a:t>Valid to the extent that the seeded bugs are representative of real bugs: not necessarily identical but the differences should not affect the selection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2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 testing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mutant is a copy of a program with a mutation: a syntactic change that represents a seeded bug</a:t>
            </a:r>
          </a:p>
          <a:p>
            <a:pPr lvl="1"/>
            <a:r>
              <a:rPr lang="en-US" dirty="0" smtClean="0"/>
              <a:t>Ex: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0)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&lt;= 0)</a:t>
            </a:r>
          </a:p>
          <a:p>
            <a:r>
              <a:rPr lang="en-US" dirty="0" smtClean="0"/>
              <a:t>Run the test suite on all the mutant programs</a:t>
            </a:r>
          </a:p>
          <a:p>
            <a:r>
              <a:rPr lang="en-US" dirty="0" smtClean="0"/>
              <a:t>A mutant is killed if it fails on at least one test case</a:t>
            </a:r>
          </a:p>
          <a:p>
            <a:pPr lvl="1"/>
            <a:r>
              <a:rPr lang="en-US" dirty="0" smtClean="0"/>
              <a:t>That is, the mutant is distinguishable from the original program by the test suite, which adds confidence about the quality of the test suite</a:t>
            </a:r>
          </a:p>
          <a:p>
            <a:r>
              <a:rPr lang="en-US" dirty="0" smtClean="0"/>
              <a:t>If many mutants are killed, infer that the test suite is also effective at finding real bugs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 testing assumptions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Competent programmer hypothesis: programs are nearly correct </a:t>
            </a:r>
          </a:p>
          <a:p>
            <a:pPr lvl="1"/>
            <a:r>
              <a:rPr lang="en-US" dirty="0" smtClean="0"/>
              <a:t>Real faults are small variations from the correct program and thus mutants are reasonable models of real buggy programs</a:t>
            </a:r>
          </a:p>
          <a:p>
            <a:r>
              <a:rPr lang="en-US" dirty="0" smtClean="0"/>
              <a:t>Coupling effect hypothesis: tests that find simple faults also find more complex faults</a:t>
            </a:r>
          </a:p>
          <a:p>
            <a:pPr lvl="1"/>
            <a:r>
              <a:rPr lang="en-US" dirty="0" smtClean="0"/>
              <a:t>Even if mutants are not perfect representatives of real faults, a test suite that kills mutants is good at finding real faults, too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 Operators</a:t>
            </a:r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change from legal program to legal program and are thus specific to each programming language</a:t>
            </a:r>
          </a:p>
          <a:p>
            <a:r>
              <a:rPr lang="en-US" dirty="0" smtClean="0"/>
              <a:t>Ex: constant for constant replacement</a:t>
            </a:r>
          </a:p>
          <a:p>
            <a:pPr lvl="1"/>
            <a:r>
              <a:rPr lang="en-US" dirty="0" smtClean="0"/>
              <a:t>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5)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12)</a:t>
            </a:r>
          </a:p>
          <a:p>
            <a:pPr lvl="1"/>
            <a:r>
              <a:rPr lang="en-US" dirty="0" smtClean="0"/>
              <a:t>Maybe select from constants found elsewhere in program text</a:t>
            </a:r>
          </a:p>
          <a:p>
            <a:r>
              <a:rPr lang="en-US" dirty="0" smtClean="0"/>
              <a:t>Ex: relational operator replacement</a:t>
            </a:r>
          </a:p>
          <a:p>
            <a:pPr lvl="1"/>
            <a:r>
              <a:rPr lang="en-US" dirty="0" smtClean="0"/>
              <a:t>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&lt;= 5) </a:t>
            </a:r>
            <a:r>
              <a:rPr lang="en-US" dirty="0" smtClean="0">
                <a:ea typeface="+mn-ea"/>
                <a:cs typeface="+mn-cs"/>
              </a:rPr>
              <a:t>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&lt; 5)</a:t>
            </a:r>
          </a:p>
          <a:p>
            <a:r>
              <a:rPr lang="en-US" dirty="0" smtClean="0"/>
              <a:t>Ex: variable initialization elimination</a:t>
            </a:r>
          </a:p>
          <a:p>
            <a:pPr lvl="1"/>
            <a:r>
              <a:rPr lang="en-US" dirty="0" smtClean="0"/>
              <a:t>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smtClean="0">
                <a:ea typeface="+mn-ea"/>
                <a:cs typeface="+mn-cs"/>
              </a:rPr>
              <a:t>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0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mutants scenario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100 mutants from a program </a:t>
            </a:r>
          </a:p>
          <a:p>
            <a:pPr lvl="1"/>
            <a:r>
              <a:rPr lang="en-US" dirty="0" smtClean="0"/>
              <a:t>Run the test suite on all 100 mutants, plus the original program </a:t>
            </a:r>
          </a:p>
          <a:p>
            <a:pPr lvl="1"/>
            <a:r>
              <a:rPr lang="en-US" dirty="0" smtClean="0"/>
              <a:t>The original program passes all tests </a:t>
            </a:r>
          </a:p>
          <a:p>
            <a:pPr lvl="1"/>
            <a:r>
              <a:rPr lang="en-US" dirty="0" smtClean="0"/>
              <a:t>94 mutant programs are killed (fail at least one test)</a:t>
            </a:r>
          </a:p>
          <a:p>
            <a:pPr lvl="1"/>
            <a:r>
              <a:rPr lang="en-US" dirty="0" smtClean="0"/>
              <a:t>6 mutants remain </a:t>
            </a:r>
            <a:r>
              <a:rPr lang="en-US" i="1" dirty="0" smtClean="0"/>
              <a:t>alive</a:t>
            </a:r>
          </a:p>
          <a:p>
            <a:r>
              <a:rPr lang="en-US" dirty="0" smtClean="0"/>
              <a:t>What can we learn from the living mutants?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mutants survive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mutant may be equivalent to the original program</a:t>
            </a:r>
          </a:p>
          <a:p>
            <a:pPr lvl="1"/>
            <a:r>
              <a:rPr lang="en-US" dirty="0" smtClean="0"/>
              <a:t>Maybe changing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0)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&lt;= 0)</a:t>
            </a:r>
            <a:r>
              <a:rPr lang="en-US" dirty="0" smtClean="0"/>
              <a:t> didn’t change the output at all! </a:t>
            </a:r>
          </a:p>
          <a:p>
            <a:pPr lvl="1"/>
            <a:r>
              <a:rPr lang="en-US" dirty="0" smtClean="0"/>
              <a:t>The seeded “fault” is not really a “fault” – determining this may be easy or hard or in the worst case </a:t>
            </a:r>
            <a:r>
              <a:rPr lang="en-US" dirty="0" err="1" smtClean="0"/>
              <a:t>undecideable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 the test suite could be inadequate</a:t>
            </a:r>
          </a:p>
          <a:p>
            <a:pPr lvl="1"/>
            <a:r>
              <a:rPr lang="en-US" dirty="0" smtClean="0"/>
              <a:t>If the mutant could have been killed, but was not, it indicates a weakness in the test suite</a:t>
            </a:r>
          </a:p>
          <a:p>
            <a:pPr lvl="1"/>
            <a:r>
              <a:rPr lang="en-US" dirty="0" smtClean="0"/>
              <a:t>But adding a test case for just this mutant is a bad idea – why?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 mutation: a variation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There are lots of mutants – the number of mutants grows with the square of program size</a:t>
            </a:r>
          </a:p>
          <a:p>
            <a:r>
              <a:rPr lang="en-US" dirty="0" smtClean="0"/>
              <a:t>Running each test case to completion on every mutant is expensive</a:t>
            </a:r>
          </a:p>
          <a:p>
            <a:r>
              <a:rPr lang="en-US" dirty="0" smtClean="0"/>
              <a:t>Instead execute a “meta-mutant” that has many of the seeded faults in addition to executing the original program</a:t>
            </a:r>
          </a:p>
          <a:p>
            <a:pPr lvl="1"/>
            <a:r>
              <a:rPr lang="en-US" dirty="0" smtClean="0"/>
              <a:t>Mark a seeded fault as “killed” as soon as a difference in an intermediate state is found – don’t wait for program completion</a:t>
            </a:r>
          </a:p>
          <a:p>
            <a:pPr lvl="1"/>
            <a:r>
              <a:rPr lang="en-US" dirty="0" smtClean="0"/>
              <a:t>Restart with new mutant selection after each “kill”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73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Mutation: another variation</a:t>
            </a:r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Running each test case on every mutant is expensive, even if we don’t run each test case separately to completion</a:t>
            </a:r>
          </a:p>
          <a:p>
            <a:r>
              <a:rPr lang="en-US" smtClean="0"/>
              <a:t>Approach: Create a random sample of mutants</a:t>
            </a:r>
          </a:p>
          <a:p>
            <a:pPr lvl="1"/>
            <a:r>
              <a:rPr lang="en-US" smtClean="0"/>
              <a:t>May be just as good for assessing a test suite</a:t>
            </a:r>
          </a:p>
          <a:p>
            <a:pPr lvl="1"/>
            <a:r>
              <a:rPr lang="en-US" smtClean="0"/>
              <a:t>Doesn’t work if test cases are designed to kill particular mutants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real life ...</a:t>
            </a: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Fault-based testing is a widely used in    semiconductor manufacturing</a:t>
            </a:r>
          </a:p>
          <a:p>
            <a:pPr lvl="1"/>
            <a:r>
              <a:rPr lang="en-US" dirty="0" smtClean="0"/>
              <a:t>With good fault models of typical manufacturing faults, e.g., “stuck-at-one” for a transistor</a:t>
            </a:r>
          </a:p>
          <a:p>
            <a:pPr lvl="1"/>
            <a:r>
              <a:rPr lang="en-US" dirty="0" smtClean="0"/>
              <a:t>But fault-based testing for design errors – as in software – is more challenging</a:t>
            </a:r>
          </a:p>
          <a:p>
            <a:r>
              <a:rPr lang="en-US" dirty="0" smtClean="0"/>
              <a:t>Mutation testing is not widely used in industry</a:t>
            </a:r>
          </a:p>
          <a:p>
            <a:pPr lvl="1"/>
            <a:r>
              <a:rPr lang="en-US" dirty="0" smtClean="0"/>
              <a:t>But plays a role in software testing research, to compare effectiveness of testing techniques</a:t>
            </a:r>
          </a:p>
          <a:p>
            <a:r>
              <a:rPr lang="en-US" dirty="0" smtClean="0"/>
              <a:t>Some use of fault models to design test cases is important and widely practiced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bugs were marbles ... </a:t>
            </a:r>
          </a:p>
          <a:p>
            <a:pPr lvl="1"/>
            <a:r>
              <a:rPr lang="en-US" smtClean="0"/>
              <a:t>We could get some nice black marbles to judge the quality of test suites</a:t>
            </a:r>
          </a:p>
          <a:p>
            <a:r>
              <a:rPr lang="en-US" smtClean="0"/>
              <a:t>Since bugs aren’t marbles ... </a:t>
            </a:r>
          </a:p>
          <a:p>
            <a:pPr lvl="1"/>
            <a:r>
              <a:rPr lang="en-US" smtClean="0"/>
              <a:t>Mutation testing rests on some troubling assumptions about seeded faults, which may not be statistically representative of real faults</a:t>
            </a:r>
          </a:p>
          <a:p>
            <a:r>
              <a:rPr lang="en-US" smtClean="0"/>
              <a:t>Nonetheless ... </a:t>
            </a:r>
          </a:p>
          <a:p>
            <a:pPr lvl="1"/>
            <a:r>
              <a:rPr lang="en-US" smtClean="0"/>
              <a:t>A model of typical or important faults is invaluable information for designing and assessing test suites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7650"/>
            <a:ext cx="7772400" cy="1143000"/>
          </a:xfrm>
        </p:spPr>
        <p:txBody>
          <a:bodyPr/>
          <a:lstStyle/>
          <a:p>
            <a:r>
              <a:rPr lang="en-US" dirty="0" smtClean="0"/>
              <a:t>Today: </a:t>
            </a:r>
            <a:r>
              <a:rPr lang="en-US" dirty="0" smtClean="0"/>
              <a:t>symbolic &amp; mutation testing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Symbolic example from </a:t>
            </a:r>
            <a:r>
              <a:rPr lang="en-US" dirty="0"/>
              <a:t>Michael </a:t>
            </a:r>
            <a:r>
              <a:rPr lang="en-US" dirty="0" err="1" smtClean="0"/>
              <a:t>Beder</a:t>
            </a:r>
            <a:endParaRPr lang="en-US" dirty="0" smtClean="0"/>
          </a:p>
          <a:p>
            <a:pPr lvl="1"/>
            <a:r>
              <a:rPr lang="en-US" dirty="0" smtClean="0"/>
              <a:t>Basic idea of symbolic testing is to consider inputs as symbols, not values</a:t>
            </a:r>
          </a:p>
          <a:p>
            <a:pPr lvl="1"/>
            <a:r>
              <a:rPr lang="en-US" dirty="0" smtClean="0"/>
              <a:t>Track predicates and constraints over those symbols through the control flow graph (CFG)</a:t>
            </a:r>
          </a:p>
          <a:p>
            <a:pPr lvl="1"/>
            <a:r>
              <a:rPr lang="en-US" dirty="0" smtClean="0"/>
              <a:t>Can help in determining inputs that will cause the execution of particular paths</a:t>
            </a:r>
          </a:p>
          <a:p>
            <a:r>
              <a:rPr lang="en-US" dirty="0" smtClean="0"/>
              <a:t>Mutation testing – an approach to assessing test suites</a:t>
            </a:r>
          </a:p>
          <a:p>
            <a:pPr lvl="1"/>
            <a:r>
              <a:rPr lang="en-US" dirty="0" smtClean="0"/>
              <a:t>Systematically change (mutate) the program being tested</a:t>
            </a:r>
          </a:p>
          <a:p>
            <a:pPr lvl="1"/>
            <a:r>
              <a:rPr lang="en-US" dirty="0" smtClean="0"/>
              <a:t>If the test suite cannot distinguish the original program from the mutated program, it has a weakness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37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91130"/>
              </p:ext>
            </p:extLst>
          </p:nvPr>
        </p:nvGraphicFramePr>
        <p:xfrm>
          <a:off x="573367" y="1473050"/>
          <a:ext cx="7791981" cy="36117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5-6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Testing 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Testing III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Readings</a:t>
                      </a:r>
                      <a:r>
                        <a:rPr lang="en-US" b="0" i="0" baseline="0" dirty="0" smtClean="0"/>
                        <a:t>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2400" dirty="0" smtClean="0"/>
              <a:t>all variables are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err="1" smtClean="0"/>
              <a:t>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2640723"/>
          </a:xfrm>
        </p:spPr>
        <p:txBody>
          <a:bodyPr wrap="square">
            <a:spAutoFit/>
          </a:bodyPr>
          <a:lstStyle/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  a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read(b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  c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III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(a &gt; 1) {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IV    if (a^2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c)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       c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c + a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    a 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a - 2</a:t>
            </a:r>
          </a:p>
          <a:p>
            <a:pPr marL="0" lvl="0" indent="0" eaLnBrk="1" hangingPunct="1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VII write(c)</a:t>
            </a: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20505" y="1619147"/>
            <a:ext cx="3063208" cy="3867927"/>
            <a:chOff x="3083" y="1117"/>
            <a:chExt cx="1884" cy="2676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087" y="1389"/>
              <a:ext cx="373" cy="363"/>
              <a:chOff x="4087" y="1389"/>
              <a:chExt cx="373" cy="363"/>
            </a:xfrm>
          </p:grpSpPr>
          <p:sp>
            <p:nvSpPr>
              <p:cNvPr id="41" name="Oval 6"/>
              <p:cNvSpPr>
                <a:spLocks noChangeArrowheads="1"/>
              </p:cNvSpPr>
              <p:nvPr/>
            </p:nvSpPr>
            <p:spPr bwMode="auto">
              <a:xfrm>
                <a:off x="4087" y="138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4106" y="1430"/>
                <a:ext cx="354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a=</a:t>
                </a:r>
                <a:b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</a:b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c=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4087" y="1979"/>
              <a:ext cx="363" cy="363"/>
              <a:chOff x="4087" y="1979"/>
              <a:chExt cx="363" cy="363"/>
            </a:xfrm>
          </p:grpSpPr>
          <p:sp>
            <p:nvSpPr>
              <p:cNvPr id="39" name="Oval 9"/>
              <p:cNvSpPr>
                <a:spLocks noChangeArrowheads="1"/>
              </p:cNvSpPr>
              <p:nvPr/>
            </p:nvSpPr>
            <p:spPr bwMode="auto">
              <a:xfrm>
                <a:off x="4087" y="197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10"/>
              <p:cNvSpPr txBox="1">
                <a:spLocks noChangeArrowheads="1"/>
              </p:cNvSpPr>
              <p:nvPr/>
            </p:nvSpPr>
            <p:spPr bwMode="auto">
              <a:xfrm>
                <a:off x="4106" y="2062"/>
                <a:ext cx="317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a&gt;1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4604" y="2659"/>
              <a:ext cx="363" cy="363"/>
              <a:chOff x="4331" y="2569"/>
              <a:chExt cx="363" cy="363"/>
            </a:xfrm>
          </p:grpSpPr>
          <p:sp>
            <p:nvSpPr>
              <p:cNvPr id="37" name="Oval 12"/>
              <p:cNvSpPr>
                <a:spLocks noChangeArrowheads="1"/>
              </p:cNvSpPr>
              <p:nvPr/>
            </p:nvSpPr>
            <p:spPr bwMode="auto">
              <a:xfrm>
                <a:off x="4331" y="256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4350" y="2652"/>
                <a:ext cx="3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1200" b="1" baseline="30000" dirty="0" smtClean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&gt;c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4141" y="3430"/>
              <a:ext cx="380" cy="363"/>
              <a:chOff x="4096" y="3113"/>
              <a:chExt cx="380" cy="363"/>
            </a:xfrm>
          </p:grpSpPr>
          <p:sp>
            <p:nvSpPr>
              <p:cNvPr id="35" name="Oval 15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" name="Text Box 16"/>
              <p:cNvSpPr txBox="1">
                <a:spLocks noChangeArrowheads="1"/>
              </p:cNvSpPr>
              <p:nvPr/>
            </p:nvSpPr>
            <p:spPr bwMode="auto">
              <a:xfrm>
                <a:off x="4096" y="3196"/>
                <a:ext cx="3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/>
                  <a:t>c=+a</a:t>
                </a:r>
                <a:endParaRPr lang="en-US" sz="1200" dirty="0"/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3083" y="1979"/>
              <a:ext cx="409" cy="363"/>
              <a:chOff x="4081" y="3702"/>
              <a:chExt cx="409" cy="363"/>
            </a:xfrm>
          </p:grpSpPr>
          <p:sp>
            <p:nvSpPr>
              <p:cNvPr id="33" name="Oval 18"/>
              <p:cNvSpPr>
                <a:spLocks noChangeArrowheads="1"/>
              </p:cNvSpPr>
              <p:nvPr/>
            </p:nvSpPr>
            <p:spPr bwMode="auto">
              <a:xfrm>
                <a:off x="4105" y="3702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4081" y="3785"/>
                <a:ext cx="4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write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16" name="AutoShape 23"/>
            <p:cNvCxnSpPr>
              <a:cxnSpLocks noChangeShapeType="1"/>
              <a:endCxn id="41" idx="0"/>
            </p:cNvCxnSpPr>
            <p:nvPr/>
          </p:nvCxnSpPr>
          <p:spPr bwMode="auto">
            <a:xfrm>
              <a:off x="4268" y="1117"/>
              <a:ext cx="1" cy="2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4"/>
            <p:cNvCxnSpPr>
              <a:cxnSpLocks noChangeShapeType="1"/>
              <a:stCxn id="41" idx="4"/>
              <a:endCxn id="39" idx="0"/>
            </p:cNvCxnSpPr>
            <p:nvPr/>
          </p:nvCxnSpPr>
          <p:spPr bwMode="auto">
            <a:xfrm>
              <a:off x="4269" y="1752"/>
              <a:ext cx="0" cy="2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5"/>
            <p:cNvCxnSpPr>
              <a:cxnSpLocks noChangeShapeType="1"/>
              <a:stCxn id="39" idx="5"/>
              <a:endCxn id="37" idx="0"/>
            </p:cNvCxnSpPr>
            <p:nvPr/>
          </p:nvCxnSpPr>
          <p:spPr bwMode="auto">
            <a:xfrm>
              <a:off x="4397" y="2289"/>
              <a:ext cx="389" cy="3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4513" y="2291"/>
              <a:ext cx="36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T</a:t>
              </a:r>
            </a:p>
          </p:txBody>
        </p:sp>
        <p:cxnSp>
          <p:nvCxnSpPr>
            <p:cNvPr id="20" name="AutoShape 27"/>
            <p:cNvCxnSpPr>
              <a:cxnSpLocks noChangeShapeType="1"/>
              <a:stCxn id="37" idx="4"/>
              <a:endCxn id="35" idx="7"/>
            </p:cNvCxnSpPr>
            <p:nvPr/>
          </p:nvCxnSpPr>
          <p:spPr bwMode="auto">
            <a:xfrm flipH="1">
              <a:off x="4460" y="3022"/>
              <a:ext cx="326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4558" y="3248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</a:t>
              </a:r>
            </a:p>
          </p:txBody>
        </p:sp>
        <p:cxnSp>
          <p:nvCxnSpPr>
            <p:cNvPr id="22" name="AutoShape 29"/>
            <p:cNvCxnSpPr>
              <a:cxnSpLocks noChangeShapeType="1"/>
              <a:stCxn id="35" idx="1"/>
              <a:endCxn id="29" idx="4"/>
            </p:cNvCxnSpPr>
            <p:nvPr/>
          </p:nvCxnSpPr>
          <p:spPr bwMode="auto">
            <a:xfrm flipH="1" flipV="1">
              <a:off x="3833" y="3022"/>
              <a:ext cx="370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23" name="Group 30"/>
            <p:cNvGrpSpPr>
              <a:grpSpLocks/>
            </p:cNvGrpSpPr>
            <p:nvPr/>
          </p:nvGrpSpPr>
          <p:grpSpPr bwMode="auto">
            <a:xfrm>
              <a:off x="3606" y="2659"/>
              <a:ext cx="420" cy="363"/>
              <a:chOff x="4042" y="1389"/>
              <a:chExt cx="420" cy="363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4087" y="138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32"/>
              <p:cNvSpPr txBox="1">
                <a:spLocks noChangeArrowheads="1"/>
              </p:cNvSpPr>
              <p:nvPr/>
            </p:nvSpPr>
            <p:spPr bwMode="auto">
              <a:xfrm>
                <a:off x="4042" y="1472"/>
                <a:ext cx="4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a=-2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24" name="AutoShape 33"/>
            <p:cNvCxnSpPr>
              <a:cxnSpLocks noChangeShapeType="1"/>
              <a:stCxn id="29" idx="0"/>
              <a:endCxn id="39" idx="3"/>
            </p:cNvCxnSpPr>
            <p:nvPr/>
          </p:nvCxnSpPr>
          <p:spPr bwMode="auto">
            <a:xfrm flipV="1">
              <a:off x="3833" y="2289"/>
              <a:ext cx="307" cy="3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34"/>
            <p:cNvCxnSpPr>
              <a:cxnSpLocks noChangeShapeType="1"/>
              <a:stCxn id="37" idx="2"/>
              <a:endCxn id="29" idx="6"/>
            </p:cNvCxnSpPr>
            <p:nvPr/>
          </p:nvCxnSpPr>
          <p:spPr bwMode="auto">
            <a:xfrm flipH="1">
              <a:off x="4014" y="2841"/>
              <a:ext cx="59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150" y="2608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  <p:cxnSp>
          <p:nvCxnSpPr>
            <p:cNvPr id="27" name="AutoShape 36"/>
            <p:cNvCxnSpPr>
              <a:cxnSpLocks noChangeShapeType="1"/>
              <a:stCxn id="39" idx="2"/>
              <a:endCxn id="33" idx="6"/>
            </p:cNvCxnSpPr>
            <p:nvPr/>
          </p:nvCxnSpPr>
          <p:spPr bwMode="auto">
            <a:xfrm flipH="1">
              <a:off x="3470" y="2161"/>
              <a:ext cx="61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3606" y="1841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60087" y="4662118"/>
            <a:ext cx="622942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What input(s) will take path:</a:t>
            </a:r>
          </a:p>
          <a:p>
            <a:pPr algn="l"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(I,II)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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IV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IV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VII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25744" y="2057393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(I,II)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7490211" y="2913062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III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8215677" y="3910985"/>
            <a:ext cx="492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IV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6880359" y="5503415"/>
            <a:ext cx="338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5403509" y="3910985"/>
            <a:ext cx="492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5080344" y="2457503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414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15936"/>
              </p:ext>
            </p:extLst>
          </p:nvPr>
        </p:nvGraphicFramePr>
        <p:xfrm>
          <a:off x="108560" y="2357120"/>
          <a:ext cx="5494974" cy="404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9596"/>
                <a:gridCol w="1771968"/>
                <a:gridCol w="2373410"/>
              </a:tblGrid>
              <a:tr h="0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1600" u="none" dirty="0" smtClean="0">
                          <a:sym typeface="Wingdings" pitchFamily="2" charset="2"/>
                        </a:rPr>
                        <a:t>After-node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1600" u="none" dirty="0" smtClean="0">
                          <a:sym typeface="Wingdings" pitchFamily="2" charset="2"/>
                        </a:rPr>
                        <a:t>[A,B,C]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1600" u="none" dirty="0" smtClean="0">
                          <a:sym typeface="Wingdings" pitchFamily="2" charset="2"/>
                        </a:rPr>
                        <a:t>Condition</a:t>
                      </a:r>
                      <a:endParaRPr lang="en-US" sz="1600" b="1" u="none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(I,III)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(B,B,0)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true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III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(B,B,0)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IV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(B,B,0)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</a:t>
                      </a:r>
                      <a:r>
                        <a:rPr lang="en-US" sz="1600" b="1" baseline="300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2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&gt;0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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V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(B,B,B)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VI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(B-2,B,B)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III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(B-2,B,B)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B&gt;1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-2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&gt;0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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IV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(B-2,B,B)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B&gt;3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(B-2)</a:t>
                      </a:r>
                      <a:r>
                        <a:rPr lang="en-US" sz="1600" b="1" baseline="300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2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&gt;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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V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(B-2,B,2B-2)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VI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(B-4,B,2B-2)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III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(B-4,B,2B-2)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B&gt;4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(B-4)&lt;=1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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B=5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160643" y="105569"/>
            <a:ext cx="2223571" cy="2074862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  a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read(b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  c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III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(a &gt; 1) {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IV    if (a^2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c)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       c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c + a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    a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a - 2</a:t>
            </a:r>
          </a:p>
          <a:p>
            <a:pPr marL="0" lvl="0" indent="0" eaLnBrk="1" hangingPunct="1">
              <a:buNone/>
            </a:pP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VII write(c)</a:t>
            </a:r>
            <a:endParaRPr lang="en-US" sz="14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382455" y="1323872"/>
            <a:ext cx="3063208" cy="3867927"/>
            <a:chOff x="3083" y="1117"/>
            <a:chExt cx="1884" cy="2676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087" y="1389"/>
              <a:ext cx="373" cy="363"/>
              <a:chOff x="4087" y="1389"/>
              <a:chExt cx="373" cy="363"/>
            </a:xfrm>
          </p:grpSpPr>
          <p:sp>
            <p:nvSpPr>
              <p:cNvPr id="41" name="Oval 6"/>
              <p:cNvSpPr>
                <a:spLocks noChangeArrowheads="1"/>
              </p:cNvSpPr>
              <p:nvPr/>
            </p:nvSpPr>
            <p:spPr bwMode="auto">
              <a:xfrm>
                <a:off x="4087" y="138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4106" y="1430"/>
                <a:ext cx="354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a=</a:t>
                </a:r>
                <a:b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</a:b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c=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4087" y="1979"/>
              <a:ext cx="363" cy="363"/>
              <a:chOff x="4087" y="1979"/>
              <a:chExt cx="363" cy="363"/>
            </a:xfrm>
          </p:grpSpPr>
          <p:sp>
            <p:nvSpPr>
              <p:cNvPr id="39" name="Oval 9"/>
              <p:cNvSpPr>
                <a:spLocks noChangeArrowheads="1"/>
              </p:cNvSpPr>
              <p:nvPr/>
            </p:nvSpPr>
            <p:spPr bwMode="auto">
              <a:xfrm>
                <a:off x="4087" y="197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10"/>
              <p:cNvSpPr txBox="1">
                <a:spLocks noChangeArrowheads="1"/>
              </p:cNvSpPr>
              <p:nvPr/>
            </p:nvSpPr>
            <p:spPr bwMode="auto">
              <a:xfrm>
                <a:off x="4106" y="2062"/>
                <a:ext cx="317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a&gt;1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4604" y="2659"/>
              <a:ext cx="363" cy="363"/>
              <a:chOff x="4331" y="2569"/>
              <a:chExt cx="363" cy="363"/>
            </a:xfrm>
          </p:grpSpPr>
          <p:sp>
            <p:nvSpPr>
              <p:cNvPr id="37" name="Oval 12"/>
              <p:cNvSpPr>
                <a:spLocks noChangeArrowheads="1"/>
              </p:cNvSpPr>
              <p:nvPr/>
            </p:nvSpPr>
            <p:spPr bwMode="auto">
              <a:xfrm>
                <a:off x="4331" y="256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4350" y="2652"/>
                <a:ext cx="3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1200" b="1" baseline="30000" dirty="0" smtClean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&gt;c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4141" y="3430"/>
              <a:ext cx="380" cy="363"/>
              <a:chOff x="4096" y="3113"/>
              <a:chExt cx="380" cy="363"/>
            </a:xfrm>
          </p:grpSpPr>
          <p:sp>
            <p:nvSpPr>
              <p:cNvPr id="35" name="Oval 15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" name="Text Box 16"/>
              <p:cNvSpPr txBox="1">
                <a:spLocks noChangeArrowheads="1"/>
              </p:cNvSpPr>
              <p:nvPr/>
            </p:nvSpPr>
            <p:spPr bwMode="auto">
              <a:xfrm>
                <a:off x="4096" y="3196"/>
                <a:ext cx="3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/>
                  <a:t>c=+a</a:t>
                </a:r>
                <a:endParaRPr lang="en-US" sz="1200" dirty="0"/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3083" y="1979"/>
              <a:ext cx="409" cy="363"/>
              <a:chOff x="4081" y="3702"/>
              <a:chExt cx="409" cy="363"/>
            </a:xfrm>
          </p:grpSpPr>
          <p:sp>
            <p:nvSpPr>
              <p:cNvPr id="33" name="Oval 18"/>
              <p:cNvSpPr>
                <a:spLocks noChangeArrowheads="1"/>
              </p:cNvSpPr>
              <p:nvPr/>
            </p:nvSpPr>
            <p:spPr bwMode="auto">
              <a:xfrm>
                <a:off x="4105" y="3702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4081" y="3785"/>
                <a:ext cx="4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write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16" name="AutoShape 23"/>
            <p:cNvCxnSpPr>
              <a:cxnSpLocks noChangeShapeType="1"/>
              <a:endCxn id="41" idx="0"/>
            </p:cNvCxnSpPr>
            <p:nvPr/>
          </p:nvCxnSpPr>
          <p:spPr bwMode="auto">
            <a:xfrm>
              <a:off x="4268" y="1117"/>
              <a:ext cx="1" cy="2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4"/>
            <p:cNvCxnSpPr>
              <a:cxnSpLocks noChangeShapeType="1"/>
              <a:stCxn id="41" idx="4"/>
              <a:endCxn id="39" idx="0"/>
            </p:cNvCxnSpPr>
            <p:nvPr/>
          </p:nvCxnSpPr>
          <p:spPr bwMode="auto">
            <a:xfrm>
              <a:off x="4269" y="1752"/>
              <a:ext cx="0" cy="2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5"/>
            <p:cNvCxnSpPr>
              <a:cxnSpLocks noChangeShapeType="1"/>
              <a:stCxn id="39" idx="5"/>
              <a:endCxn id="37" idx="0"/>
            </p:cNvCxnSpPr>
            <p:nvPr/>
          </p:nvCxnSpPr>
          <p:spPr bwMode="auto">
            <a:xfrm>
              <a:off x="4397" y="2289"/>
              <a:ext cx="389" cy="3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4513" y="2291"/>
              <a:ext cx="36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T</a:t>
              </a:r>
            </a:p>
          </p:txBody>
        </p:sp>
        <p:cxnSp>
          <p:nvCxnSpPr>
            <p:cNvPr id="20" name="AutoShape 27"/>
            <p:cNvCxnSpPr>
              <a:cxnSpLocks noChangeShapeType="1"/>
              <a:stCxn id="37" idx="4"/>
              <a:endCxn id="35" idx="7"/>
            </p:cNvCxnSpPr>
            <p:nvPr/>
          </p:nvCxnSpPr>
          <p:spPr bwMode="auto">
            <a:xfrm flipH="1">
              <a:off x="4460" y="3022"/>
              <a:ext cx="326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4558" y="3248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T</a:t>
              </a:r>
            </a:p>
          </p:txBody>
        </p:sp>
        <p:cxnSp>
          <p:nvCxnSpPr>
            <p:cNvPr id="22" name="AutoShape 29"/>
            <p:cNvCxnSpPr>
              <a:cxnSpLocks noChangeShapeType="1"/>
              <a:stCxn id="35" idx="1"/>
              <a:endCxn id="29" idx="4"/>
            </p:cNvCxnSpPr>
            <p:nvPr/>
          </p:nvCxnSpPr>
          <p:spPr bwMode="auto">
            <a:xfrm flipH="1" flipV="1">
              <a:off x="3833" y="3022"/>
              <a:ext cx="370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23" name="Group 30"/>
            <p:cNvGrpSpPr>
              <a:grpSpLocks/>
            </p:cNvGrpSpPr>
            <p:nvPr/>
          </p:nvGrpSpPr>
          <p:grpSpPr bwMode="auto">
            <a:xfrm>
              <a:off x="3606" y="2659"/>
              <a:ext cx="420" cy="363"/>
              <a:chOff x="4042" y="1389"/>
              <a:chExt cx="420" cy="363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4087" y="1389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32"/>
              <p:cNvSpPr txBox="1">
                <a:spLocks noChangeArrowheads="1"/>
              </p:cNvSpPr>
              <p:nvPr/>
            </p:nvSpPr>
            <p:spPr bwMode="auto">
              <a:xfrm>
                <a:off x="4042" y="1472"/>
                <a:ext cx="4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Courier New" pitchFamily="49" charset="0"/>
                    <a:cs typeface="Courier New" pitchFamily="49" charset="0"/>
                  </a:rPr>
                  <a:t>a=-2</a:t>
                </a:r>
                <a:endParaRPr lang="en-US" sz="1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24" name="AutoShape 33"/>
            <p:cNvCxnSpPr>
              <a:cxnSpLocks noChangeShapeType="1"/>
              <a:stCxn id="29" idx="0"/>
              <a:endCxn id="39" idx="3"/>
            </p:cNvCxnSpPr>
            <p:nvPr/>
          </p:nvCxnSpPr>
          <p:spPr bwMode="auto">
            <a:xfrm flipV="1">
              <a:off x="3833" y="2289"/>
              <a:ext cx="307" cy="3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34"/>
            <p:cNvCxnSpPr>
              <a:cxnSpLocks noChangeShapeType="1"/>
              <a:stCxn id="37" idx="2"/>
              <a:endCxn id="29" idx="6"/>
            </p:cNvCxnSpPr>
            <p:nvPr/>
          </p:nvCxnSpPr>
          <p:spPr bwMode="auto">
            <a:xfrm flipH="1">
              <a:off x="4014" y="2841"/>
              <a:ext cx="59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150" y="2608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  <p:cxnSp>
          <p:nvCxnSpPr>
            <p:cNvPr id="27" name="AutoShape 36"/>
            <p:cNvCxnSpPr>
              <a:cxnSpLocks noChangeShapeType="1"/>
              <a:stCxn id="39" idx="2"/>
              <a:endCxn id="33" idx="6"/>
            </p:cNvCxnSpPr>
            <p:nvPr/>
          </p:nvCxnSpPr>
          <p:spPr bwMode="auto">
            <a:xfrm flipH="1">
              <a:off x="3470" y="2161"/>
              <a:ext cx="61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3606" y="1841"/>
              <a:ext cx="36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705226" y="261472"/>
            <a:ext cx="520065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800" dirty="0" smtClean="0">
                <a:latin typeface="+mn-lt"/>
                <a:cs typeface="Courier New" pitchFamily="49" charset="0"/>
              </a:rPr>
              <a:t>What input(s) will take path:</a:t>
            </a:r>
          </a:p>
          <a:p>
            <a:pPr algn="l"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(I,II)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/>
              </a:rPr>
              <a:t>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IV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/>
              </a:rPr>
              <a:t>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IV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/>
              </a:rPr>
              <a:t> 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III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/>
              </a:rPr>
              <a:t>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VII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87694" y="1762118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(I,II)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7852161" y="2617787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III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8577627" y="3615710"/>
            <a:ext cx="492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IV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7242309" y="5208140"/>
            <a:ext cx="338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5765459" y="3615710"/>
            <a:ext cx="492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5442294" y="2162228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VII</a:t>
            </a:r>
            <a:endParaRPr lang="en-US" sz="2000" dirty="0"/>
          </a:p>
        </p:txBody>
      </p:sp>
      <p:sp>
        <p:nvSpPr>
          <p:cNvPr id="15" name="Line Callout 1 (Border and Accent Bar) 14"/>
          <p:cNvSpPr/>
          <p:nvPr/>
        </p:nvSpPr>
        <p:spPr bwMode="auto">
          <a:xfrm>
            <a:off x="6195432" y="5713839"/>
            <a:ext cx="2500893" cy="830997"/>
          </a:xfrm>
          <a:prstGeom prst="accentBorderCallout1">
            <a:avLst>
              <a:gd name="adj1" fmla="val 18750"/>
              <a:gd name="adj2" fmla="val -8333"/>
              <a:gd name="adj3" fmla="val 58628"/>
              <a:gd name="adj4" fmla="val -126693"/>
            </a:avLst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Expected result for input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B=5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5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solving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B&gt;3</a:t>
            </a:r>
            <a:r>
              <a:rPr lang="en-US" dirty="0">
                <a:sym typeface="Symbol"/>
              </a:rPr>
              <a:t>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(B-2)</a:t>
            </a:r>
            <a:r>
              <a:rPr lang="en-US" b="1" baseline="30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&gt;B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(or such) is hard?</a:t>
            </a:r>
          </a:p>
          <a:p>
            <a:r>
              <a:rPr lang="en-US" dirty="0" smtClean="0">
                <a:cs typeface="Courier New" pitchFamily="49" charset="0"/>
                <a:sym typeface="Wingdings" pitchFamily="2" charset="2"/>
              </a:rPr>
              <a:t>Remember, we have to automate all these steps if they are going to be genuinely useful</a:t>
            </a:r>
          </a:p>
          <a:p>
            <a:r>
              <a:rPr lang="en-US" dirty="0" smtClean="0">
                <a:cs typeface="Courier New" pitchFamily="49" charset="0"/>
                <a:sym typeface="Wingdings" pitchFamily="2" charset="2"/>
              </a:rPr>
              <a:t>Come </a:t>
            </a:r>
            <a:r>
              <a:rPr lang="en-US" smtClean="0">
                <a:cs typeface="Courier New" pitchFamily="49" charset="0"/>
                <a:sym typeface="Wingdings" pitchFamily="2" charset="2"/>
              </a:rPr>
              <a:t>on Wednesday…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testing is an approach to evaluate – and to improve – test suites</a:t>
            </a:r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/>
              <a:t>Create small variants of the program under test</a:t>
            </a:r>
          </a:p>
          <a:p>
            <a:pPr lvl="1"/>
            <a:r>
              <a:rPr lang="en-US" dirty="0" smtClean="0"/>
              <a:t>If the tests don’t exhibit different behavior on the variants then the test suite is not sufficient</a:t>
            </a:r>
          </a:p>
          <a:p>
            <a:r>
              <a:rPr lang="en-US" dirty="0" smtClean="0"/>
              <a:t>The material on the following slides is due heavily to </a:t>
            </a:r>
            <a:r>
              <a:rPr lang="en-US" dirty="0" err="1" smtClean="0"/>
              <a:t>Pezzè</a:t>
            </a:r>
            <a:r>
              <a:rPr lang="en-US" dirty="0" smtClean="0"/>
              <a:t> and Young on fault-based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big bowl of marbles, how can we estimate how many?</a:t>
            </a:r>
          </a:p>
          <a:p>
            <a:r>
              <a:rPr lang="en-US" dirty="0" smtClean="0"/>
              <a:t>Can’t count every marble individually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have a bag of 100 other marbles of the same size, but a different color (say, black) and mix them in?</a:t>
            </a:r>
          </a:p>
          <a:p>
            <a:r>
              <a:rPr lang="en-US" dirty="0" smtClean="0"/>
              <a:t>Draw out 100 marbles at random and find 20 of them are black</a:t>
            </a:r>
          </a:p>
          <a:p>
            <a:r>
              <a:rPr lang="en-US" dirty="0" smtClean="0"/>
              <a:t>How many marbles did we start with?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2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test suite quality</a:t>
            </a:r>
            <a:endParaRPr lang="en-US" dirty="0"/>
          </a:p>
        </p:txBody>
      </p:sp>
      <p:sp>
        <p:nvSpPr>
          <p:cNvPr id="1976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take a program with bugs and create 100 variations each with a new and distinct bug</a:t>
            </a:r>
          </a:p>
          <a:p>
            <a:pPr lvl="1"/>
            <a:r>
              <a:rPr lang="en-US" dirty="0" smtClean="0"/>
              <a:t>Assume the new bugs are exactly like real bugs in every way</a:t>
            </a:r>
          </a:p>
          <a:p>
            <a:r>
              <a:rPr lang="en-US" dirty="0" smtClean="0"/>
              <a:t>Run the test suite on all 100 new variants</a:t>
            </a:r>
          </a:p>
          <a:p>
            <a:pPr lvl="1"/>
            <a:r>
              <a:rPr lang="en-US" dirty="0" smtClean="0"/>
              <a:t>... and the tests reveal 20 of the bugs </a:t>
            </a:r>
          </a:p>
          <a:p>
            <a:pPr lvl="1"/>
            <a:r>
              <a:rPr lang="en-US" dirty="0" smtClean="0"/>
              <a:t>… and the other 80 program copies do not fail</a:t>
            </a:r>
          </a:p>
          <a:p>
            <a:r>
              <a:rPr lang="en-US" dirty="0" smtClean="0"/>
              <a:t>What does this tell us about the test suite?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5562-23C7-4A8D-8914-047449EB20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51950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26749</TotalTime>
  <Words>1521</Words>
  <Application>Microsoft Office PowerPoint</Application>
  <PresentationFormat>On-screen Show (4:3)</PresentationFormat>
  <Paragraphs>283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CSE403 ● Software engineering ● sp12</vt:lpstr>
      <vt:lpstr>Today: symbolic &amp; mutation testing</vt:lpstr>
      <vt:lpstr>Example all variables are ints</vt:lpstr>
      <vt:lpstr>PowerPoint Presentation</vt:lpstr>
      <vt:lpstr>What happens when solving …</vt:lpstr>
      <vt:lpstr>Mutation testing</vt:lpstr>
      <vt:lpstr>Estimation</vt:lpstr>
      <vt:lpstr>What if I also…</vt:lpstr>
      <vt:lpstr>Estimating test suite quality</vt:lpstr>
      <vt:lpstr>Basic Assumptions</vt:lpstr>
      <vt:lpstr>Mutation testing</vt:lpstr>
      <vt:lpstr>Mutation testing assumptions</vt:lpstr>
      <vt:lpstr>Mutation Operators</vt:lpstr>
      <vt:lpstr>Live mutants scenario</vt:lpstr>
      <vt:lpstr>How mutants survive</vt:lpstr>
      <vt:lpstr>Weak mutation: a variation</vt:lpstr>
      <vt:lpstr>Statistical Mutation: another variation</vt:lpstr>
      <vt:lpstr>In real life ...</vt:lpstr>
      <vt:lpstr>Summary</vt:lpstr>
      <vt:lpstr>CSE403 ● Software engineering ● sp12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1471</cp:revision>
  <cp:lastPrinted>2012-04-02T15:48:38Z</cp:lastPrinted>
  <dcterms:created xsi:type="dcterms:W3CDTF">2005-03-28T18:45:14Z</dcterms:created>
  <dcterms:modified xsi:type="dcterms:W3CDTF">2012-04-30T16:57:33Z</dcterms:modified>
</cp:coreProperties>
</file>