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7" r:id="rId2"/>
    <p:sldId id="305" r:id="rId3"/>
    <p:sldId id="306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316" r:id="rId12"/>
    <p:sldId id="317" r:id="rId13"/>
    <p:sldId id="318" r:id="rId14"/>
    <p:sldId id="321" r:id="rId15"/>
    <p:sldId id="322" r:id="rId16"/>
    <p:sldId id="323" r:id="rId17"/>
    <p:sldId id="278" r:id="rId18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00" d="100"/>
          <a:sy n="100" d="100"/>
        </p:scale>
        <p:origin x="-1200" y="-516"/>
      </p:cViewPr>
      <p:guideLst>
        <p:guide orient="horz" pos="720"/>
        <p:guide pos="2892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7950" y="928688"/>
            <a:ext cx="4240213" cy="3181350"/>
          </a:xfrm>
          <a:ln/>
        </p:spPr>
      </p:sp>
      <p:sp>
        <p:nvSpPr>
          <p:cNvPr id="471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067576" y="4419276"/>
            <a:ext cx="4868625" cy="35320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69094" y="4420810"/>
            <a:ext cx="4868625" cy="35320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069094" y="4420810"/>
            <a:ext cx="4868625" cy="35320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85" tIns="41743" rIns="83485" bIns="4174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012348"/>
              </p:ext>
            </p:extLst>
          </p:nvPr>
        </p:nvGraphicFramePr>
        <p:xfrm>
          <a:off x="573367" y="1473050"/>
          <a:ext cx="7791981" cy="246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horzBrick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horzBrick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III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Reading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horzBrick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horzBrick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Testing 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ZFR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ZFR demos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CSE403</a:t>
            </a:r>
            <a:r>
              <a:rPr lang="en-US" sz="3200" smtClean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smtClean="0"/>
              <a:t> Software engineering </a:t>
            </a:r>
            <a:r>
              <a:rPr lang="en-US" sz="320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smtClean="0"/>
              <a:t>sp12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1317" y="4550717"/>
            <a:ext cx="6906833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err="1" smtClean="0"/>
              <a:t>Concolic</a:t>
            </a:r>
            <a:r>
              <a:rPr lang="en-US" dirty="0" smtClean="0"/>
              <a:t> testing – combine symb</a:t>
            </a:r>
            <a:r>
              <a:rPr lang="en-US" b="1" dirty="0" smtClean="0"/>
              <a:t>olic</a:t>
            </a:r>
            <a:r>
              <a:rPr lang="en-US" dirty="0" smtClean="0"/>
              <a:t> and </a:t>
            </a:r>
            <a:r>
              <a:rPr lang="en-US" b="1" dirty="0" smtClean="0"/>
              <a:t>conc</a:t>
            </a:r>
            <a:r>
              <a:rPr lang="en-US" dirty="0" smtClean="0"/>
              <a:t>rete testing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Back to the basics of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Black Box Testing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Heuristic: Explore alternate specification paths</a:t>
            </a:r>
          </a:p>
          <a:p>
            <a:pPr lvl="1"/>
            <a:r>
              <a:rPr lang="en-US" sz="2000" dirty="0" smtClean="0"/>
              <a:t>Procedure is a black box:  interface visible, internals hidden</a:t>
            </a:r>
          </a:p>
          <a:p>
            <a:r>
              <a:rPr lang="en-US" sz="2000" dirty="0" smtClean="0"/>
              <a:t>Example</a:t>
            </a:r>
          </a:p>
          <a:p>
            <a:pPr lvl="1" eaLnBrk="1"/>
            <a:r>
              <a:rPr lang="en-US" sz="2000" dirty="0" smtClean="0"/>
              <a:t>  </a:t>
            </a:r>
            <a:r>
              <a:rPr lang="en-US" sz="2000" b="1" i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i="1" dirty="0">
                <a:latin typeface="Courier New" pitchFamily="49" charset="0"/>
              </a:rPr>
              <a:t> max(</a:t>
            </a:r>
            <a:r>
              <a:rPr lang="en-US" sz="2000" b="1" i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i="1" dirty="0">
                <a:latin typeface="Courier New" pitchFamily="49" charset="0"/>
              </a:rPr>
              <a:t> a, </a:t>
            </a:r>
            <a:r>
              <a:rPr lang="en-US" sz="2000" b="1" i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i="1" dirty="0">
                <a:latin typeface="Courier New" pitchFamily="49" charset="0"/>
              </a:rPr>
              <a:t> b)</a:t>
            </a:r>
            <a:br>
              <a:rPr lang="en-US" sz="2000" b="1" i="1" dirty="0">
                <a:latin typeface="Courier New" pitchFamily="49" charset="0"/>
              </a:rPr>
            </a:br>
            <a:r>
              <a:rPr lang="en-US" sz="2000" b="1" i="1" dirty="0">
                <a:latin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</a:rPr>
              <a:t>effects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:  a &gt; b =&gt; returns a</a:t>
            </a:r>
            <a:b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  <a:latin typeface="Courier New" pitchFamily="49" charset="0"/>
              </a:rPr>
              <a:t>//           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a &lt; b =&gt; returns b</a:t>
            </a:r>
            <a:b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i="1" dirty="0" smtClean="0">
                <a:solidFill>
                  <a:schemeClr val="accent2"/>
                </a:solidFill>
                <a:latin typeface="Courier New" pitchFamily="49" charset="0"/>
              </a:rPr>
              <a:t>//           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a = b =&gt; returns </a:t>
            </a:r>
            <a:r>
              <a:rPr lang="en-US" sz="2000" b="1" i="1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dirty="0" smtClean="0"/>
          </a:p>
          <a:p>
            <a:r>
              <a:rPr lang="en-US" sz="2000" dirty="0" smtClean="0"/>
              <a:t>Three paths, so three test cases</a:t>
            </a:r>
            <a:endParaRPr lang="en-US" sz="2000" dirty="0"/>
          </a:p>
          <a:p>
            <a:pPr lvl="1"/>
            <a:r>
              <a:rPr lang="en-US" sz="2000" dirty="0" smtClean="0"/>
              <a:t>(4, 3)  =&gt; 4   (i.e. any input in the subdomain a &gt; b) </a:t>
            </a:r>
            <a:endParaRPr lang="en-US" sz="2000" dirty="0"/>
          </a:p>
          <a:p>
            <a:pPr lvl="1"/>
            <a:r>
              <a:rPr lang="en-US" sz="2000" dirty="0" smtClean="0"/>
              <a:t>(3, 4)  =&gt; 4   (i.e. any input in the subdomain a &lt; b)</a:t>
            </a:r>
            <a:endParaRPr lang="en-US" sz="2000" dirty="0"/>
          </a:p>
          <a:p>
            <a:pPr lvl="1"/>
            <a:r>
              <a:rPr lang="en-US" sz="2000" dirty="0" smtClean="0"/>
              <a:t>(3, 3)  =&gt; 3   (i.e. any input in the subdomain a = b)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954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Complex Example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>
              <a:buNone/>
            </a:pPr>
            <a:r>
              <a:rPr lang="en-US" sz="2000" b="1" i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i="1" dirty="0">
                <a:latin typeface="Courier New" pitchFamily="49" charset="0"/>
              </a:rPr>
              <a:t> find(</a:t>
            </a:r>
            <a:r>
              <a:rPr lang="en-US" sz="2000" b="1" i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i="1" dirty="0">
                <a:latin typeface="Courier New" pitchFamily="49" charset="0"/>
              </a:rPr>
              <a:t>[] a, </a:t>
            </a:r>
            <a:r>
              <a:rPr lang="en-US" sz="2000" b="1" i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i="1" dirty="0">
                <a:latin typeface="Courier New" pitchFamily="49" charset="0"/>
              </a:rPr>
              <a:t> value) </a:t>
            </a:r>
            <a:r>
              <a:rPr lang="en-US" sz="2000" b="1" i="1" dirty="0">
                <a:solidFill>
                  <a:srgbClr val="9C20EE"/>
                </a:solidFill>
                <a:latin typeface="Courier New" pitchFamily="49" charset="0"/>
              </a:rPr>
              <a:t>throws</a:t>
            </a:r>
            <a:r>
              <a:rPr lang="en-US" sz="2000" b="1" i="1" dirty="0">
                <a:latin typeface="Courier New" pitchFamily="49" charset="0"/>
              </a:rPr>
              <a:t> Missing</a:t>
            </a:r>
            <a:br>
              <a:rPr lang="en-US" sz="2000" b="1" i="1" dirty="0">
                <a:latin typeface="Courier New" pitchFamily="49" charset="0"/>
              </a:rPr>
            </a:b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</a:rPr>
              <a:t>returns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: the smallest </a:t>
            </a:r>
            <a:r>
              <a:rPr lang="en-US" sz="2000" b="1" i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 such</a:t>
            </a:r>
            <a:b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//          that a[</a:t>
            </a:r>
            <a:r>
              <a:rPr lang="en-US" sz="2000" b="1" i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] == value</a:t>
            </a:r>
            <a:b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</a:rPr>
              <a:t>throws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:  Missing if value is not in a</a:t>
            </a:r>
          </a:p>
          <a:p>
            <a:r>
              <a:rPr lang="en-US" dirty="0" smtClean="0"/>
              <a:t>Two obvious tests:</a:t>
            </a:r>
            <a:br>
              <a:rPr lang="en-US" dirty="0" smtClean="0"/>
            </a:br>
            <a:r>
              <a:rPr lang="en-US" dirty="0" smtClean="0"/>
              <a:t>(  [4, 5, 6], 5  )	=&gt; 1</a:t>
            </a:r>
            <a:br>
              <a:rPr lang="en-US" dirty="0" smtClean="0"/>
            </a:br>
            <a:r>
              <a:rPr lang="en-US" dirty="0" smtClean="0"/>
              <a:t>(  [4, 5, 6], 7  )	=&gt; throw Missing</a:t>
            </a:r>
          </a:p>
          <a:p>
            <a:r>
              <a:rPr lang="en-US" dirty="0" smtClean="0"/>
              <a:t>Must hunt for multiple cases in the specification</a:t>
            </a:r>
            <a:br>
              <a:rPr lang="en-US" dirty="0" smtClean="0"/>
            </a:br>
            <a:r>
              <a:rPr lang="en-US" dirty="0" smtClean="0">
                <a:ea typeface="+mn-ea"/>
                <a:cs typeface="+mn-cs"/>
              </a:rPr>
              <a:t>(  </a:t>
            </a:r>
            <a:r>
              <a:rPr lang="en-US" dirty="0">
                <a:ea typeface="+mn-ea"/>
                <a:cs typeface="+mn-cs"/>
              </a:rPr>
              <a:t>[4, 5, 5], 5  ) =&gt; </a:t>
            </a:r>
            <a:r>
              <a:rPr lang="en-US" dirty="0">
                <a:ea typeface="+mn-ea"/>
                <a:cs typeface="+mn-cs"/>
              </a:rPr>
              <a:t>1</a:t>
            </a:r>
          </a:p>
          <a:p>
            <a:endParaRPr lang="en-US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580968" y="4648297"/>
            <a:ext cx="184378" cy="45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u="sng">
              <a:latin typeface="Symbol" pitchFamily="18" charset="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010110" y="1494938"/>
            <a:ext cx="8858790" cy="5075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/>
            <a:r>
              <a:rPr lang="en-US" dirty="0" smtClean="0"/>
              <a:t>Write test cases based on paths through the specification</a:t>
            </a:r>
          </a:p>
          <a:p>
            <a:pPr lvl="1" eaLnBrk="1"/>
            <a:endParaRPr lang="en-US" dirty="0" smtClean="0"/>
          </a:p>
          <a:p>
            <a:pPr lvl="1" eaLnBrk="1"/>
            <a:r>
              <a:rPr lang="en-US" sz="2200" b="1" i="1" dirty="0" err="1" smtClean="0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200" b="1" i="1" dirty="0" smtClean="0">
                <a:latin typeface="Courier New" pitchFamily="49" charset="0"/>
              </a:rPr>
              <a:t> find(</a:t>
            </a:r>
            <a:r>
              <a:rPr lang="en-US" sz="2200" b="1" i="1" dirty="0" err="1" smtClean="0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200" b="1" i="1" dirty="0" smtClean="0">
                <a:latin typeface="Courier New" pitchFamily="49" charset="0"/>
              </a:rPr>
              <a:t>[] a, </a:t>
            </a:r>
            <a:r>
              <a:rPr lang="en-US" sz="2200" b="1" i="1" dirty="0" err="1" smtClean="0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200" b="1" i="1" dirty="0" smtClean="0">
                <a:latin typeface="Courier New" pitchFamily="49" charset="0"/>
              </a:rPr>
              <a:t> value) </a:t>
            </a:r>
            <a:r>
              <a:rPr lang="en-US" sz="2200" b="1" i="1" dirty="0" smtClean="0">
                <a:solidFill>
                  <a:srgbClr val="9C20EE"/>
                </a:solidFill>
                <a:latin typeface="Courier New" pitchFamily="49" charset="0"/>
              </a:rPr>
              <a:t>throws</a:t>
            </a:r>
            <a:r>
              <a:rPr lang="en-US" sz="2200" b="1" i="1" dirty="0" smtClean="0">
                <a:latin typeface="Courier New" pitchFamily="49" charset="0"/>
              </a:rPr>
              <a:t> Missing</a:t>
            </a:r>
            <a:br>
              <a:rPr lang="en-US" sz="2200" b="1" i="1" dirty="0" smtClean="0">
                <a:latin typeface="Courier New" pitchFamily="49" charset="0"/>
              </a:rPr>
            </a:b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2200" b="1" i="1" dirty="0" smtClean="0">
                <a:solidFill>
                  <a:srgbClr val="FF0000"/>
                </a:solidFill>
                <a:latin typeface="Courier New" pitchFamily="49" charset="0"/>
              </a:rPr>
              <a:t>returns</a:t>
            </a: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: the smallest </a:t>
            </a:r>
            <a:r>
              <a:rPr lang="en-US" sz="2200" b="1" i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 such</a:t>
            </a:r>
            <a:b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//          that a[</a:t>
            </a:r>
            <a:r>
              <a:rPr lang="en-US" sz="2200" b="1" i="1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] == value</a:t>
            </a:r>
            <a:b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2200" b="1" i="1" dirty="0" smtClean="0">
                <a:solidFill>
                  <a:srgbClr val="FF0000"/>
                </a:solidFill>
                <a:latin typeface="Courier New" pitchFamily="49" charset="0"/>
              </a:rPr>
              <a:t>throws</a:t>
            </a:r>
            <a:r>
              <a:rPr lang="en-US" sz="2200" b="1" i="1" dirty="0" smtClean="0">
                <a:solidFill>
                  <a:schemeClr val="accent2"/>
                </a:solidFill>
                <a:latin typeface="Courier New" pitchFamily="49" charset="0"/>
              </a:rPr>
              <a:t>:  Missing if value is not in a</a:t>
            </a:r>
          </a:p>
          <a:p>
            <a:pPr eaLnBrk="1"/>
            <a:r>
              <a:rPr lang="en-US" dirty="0" smtClean="0"/>
              <a:t>Two obvious tests:</a:t>
            </a:r>
            <a:br>
              <a:rPr lang="en-US" dirty="0" smtClean="0"/>
            </a:br>
            <a:r>
              <a:rPr lang="en-US" dirty="0" smtClean="0"/>
              <a:t>	(  [4, 5, 6], 5  )	=&gt; 1</a:t>
            </a:r>
            <a:br>
              <a:rPr lang="en-US" dirty="0" smtClean="0"/>
            </a:br>
            <a:r>
              <a:rPr lang="en-US" dirty="0" smtClean="0"/>
              <a:t>	(  [4, 5, 6], 7  )	=&gt; throw Missing</a:t>
            </a:r>
          </a:p>
          <a:p>
            <a:pPr eaLnBrk="1"/>
            <a:r>
              <a:rPr lang="en-US" dirty="0" smtClean="0"/>
              <a:t>Have I captured all the paths?</a:t>
            </a:r>
          </a:p>
          <a:p>
            <a:pPr eaLnBrk="1"/>
            <a:endParaRPr lang="en-US" dirty="0" smtClean="0"/>
          </a:p>
          <a:p>
            <a:pPr eaLnBrk="1"/>
            <a:r>
              <a:rPr lang="en-US" dirty="0" smtClean="0"/>
              <a:t>Must hunt for multiple cases in effects or requires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4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Heuristic: Boundary Testing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 tests at the edges of subdomains</a:t>
            </a:r>
          </a:p>
          <a:p>
            <a:pPr lvl="1"/>
            <a:r>
              <a:rPr lang="en-US" dirty="0" smtClean="0"/>
              <a:t>off-by-one bugs</a:t>
            </a:r>
          </a:p>
          <a:p>
            <a:pPr lvl="1"/>
            <a:r>
              <a:rPr lang="en-US" dirty="0" smtClean="0"/>
              <a:t>forgot to handle empty container</a:t>
            </a:r>
          </a:p>
          <a:p>
            <a:pPr lvl="1"/>
            <a:r>
              <a:rPr lang="en-US" dirty="0" smtClean="0"/>
              <a:t>overflow errors in arithmetic</a:t>
            </a:r>
          </a:p>
          <a:p>
            <a:pPr lvl="1"/>
            <a:r>
              <a:rPr lang="en-US" dirty="0" smtClean="0"/>
              <a:t>aliasing</a:t>
            </a:r>
          </a:p>
          <a:p>
            <a:r>
              <a:rPr lang="en-US" dirty="0" smtClean="0"/>
              <a:t>Small subdomains at the edges of the “main” subdomains have a high probability of revealing these common errors</a:t>
            </a:r>
          </a:p>
          <a:p>
            <a:r>
              <a:rPr lang="en-US" dirty="0" smtClean="0"/>
              <a:t>Also, you might have </a:t>
            </a:r>
            <a:r>
              <a:rPr lang="en-US" dirty="0" err="1" smtClean="0"/>
              <a:t>misdrawn</a:t>
            </a:r>
            <a:r>
              <a:rPr lang="en-US" dirty="0" smtClean="0"/>
              <a:t> the boundaries</a:t>
            </a:r>
            <a:endParaRPr lang="en-US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724816" y="1488182"/>
            <a:ext cx="2272258" cy="1939738"/>
          </a:xfrm>
          <a:prstGeom prst="rect">
            <a:avLst/>
          </a:prstGeom>
          <a:solidFill>
            <a:srgbClr val="99FF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6724816" y="1488182"/>
            <a:ext cx="2272258" cy="1939738"/>
            <a:chOff x="4080" y="1248"/>
            <a:chExt cx="1488" cy="1152"/>
          </a:xfrm>
        </p:grpSpPr>
        <p:sp>
          <p:nvSpPr>
            <p:cNvPr id="24602" name="Freeform 6"/>
            <p:cNvSpPr>
              <a:spLocks/>
            </p:cNvSpPr>
            <p:nvPr/>
          </p:nvSpPr>
          <p:spPr bwMode="auto">
            <a:xfrm>
              <a:off x="4608" y="1248"/>
              <a:ext cx="648" cy="1152"/>
            </a:xfrm>
            <a:custGeom>
              <a:avLst/>
              <a:gdLst>
                <a:gd name="T0" fmla="*/ 192 w 648"/>
                <a:gd name="T1" fmla="*/ 0 h 1152"/>
                <a:gd name="T2" fmla="*/ 0 w 648"/>
                <a:gd name="T3" fmla="*/ 528 h 1152"/>
                <a:gd name="T4" fmla="*/ 192 w 648"/>
                <a:gd name="T5" fmla="*/ 864 h 1152"/>
                <a:gd name="T6" fmla="*/ 576 w 648"/>
                <a:gd name="T7" fmla="*/ 1008 h 1152"/>
                <a:gd name="T8" fmla="*/ 624 w 648"/>
                <a:gd name="T9" fmla="*/ 1152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8"/>
                <a:gd name="T16" fmla="*/ 0 h 1152"/>
                <a:gd name="T17" fmla="*/ 648 w 648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8" h="1152">
                  <a:moveTo>
                    <a:pt x="192" y="0"/>
                  </a:moveTo>
                  <a:cubicBezTo>
                    <a:pt x="96" y="192"/>
                    <a:pt x="0" y="384"/>
                    <a:pt x="0" y="528"/>
                  </a:cubicBezTo>
                  <a:cubicBezTo>
                    <a:pt x="0" y="672"/>
                    <a:pt x="96" y="784"/>
                    <a:pt x="192" y="864"/>
                  </a:cubicBezTo>
                  <a:cubicBezTo>
                    <a:pt x="288" y="944"/>
                    <a:pt x="504" y="960"/>
                    <a:pt x="576" y="1008"/>
                  </a:cubicBezTo>
                  <a:cubicBezTo>
                    <a:pt x="648" y="1056"/>
                    <a:pt x="616" y="1128"/>
                    <a:pt x="624" y="11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3" name="Freeform 7"/>
            <p:cNvSpPr>
              <a:spLocks/>
            </p:cNvSpPr>
            <p:nvPr/>
          </p:nvSpPr>
          <p:spPr bwMode="auto">
            <a:xfrm>
              <a:off x="4080" y="1728"/>
              <a:ext cx="1488" cy="336"/>
            </a:xfrm>
            <a:custGeom>
              <a:avLst/>
              <a:gdLst>
                <a:gd name="T0" fmla="*/ 0 w 1488"/>
                <a:gd name="T1" fmla="*/ 288 h 336"/>
                <a:gd name="T2" fmla="*/ 48 w 1488"/>
                <a:gd name="T3" fmla="*/ 288 h 336"/>
                <a:gd name="T4" fmla="*/ 288 w 1488"/>
                <a:gd name="T5" fmla="*/ 48 h 336"/>
                <a:gd name="T6" fmla="*/ 576 w 1488"/>
                <a:gd name="T7" fmla="*/ 336 h 336"/>
                <a:gd name="T8" fmla="*/ 1056 w 1488"/>
                <a:gd name="T9" fmla="*/ 48 h 336"/>
                <a:gd name="T10" fmla="*/ 1488 w 1488"/>
                <a:gd name="T11" fmla="*/ 48 h 3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8"/>
                <a:gd name="T19" fmla="*/ 0 h 336"/>
                <a:gd name="T20" fmla="*/ 1488 w 1488"/>
                <a:gd name="T21" fmla="*/ 336 h 3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8" h="336">
                  <a:moveTo>
                    <a:pt x="0" y="288"/>
                  </a:moveTo>
                  <a:cubicBezTo>
                    <a:pt x="0" y="308"/>
                    <a:pt x="0" y="328"/>
                    <a:pt x="48" y="288"/>
                  </a:cubicBezTo>
                  <a:cubicBezTo>
                    <a:pt x="96" y="248"/>
                    <a:pt x="200" y="40"/>
                    <a:pt x="288" y="48"/>
                  </a:cubicBezTo>
                  <a:cubicBezTo>
                    <a:pt x="376" y="56"/>
                    <a:pt x="448" y="336"/>
                    <a:pt x="576" y="336"/>
                  </a:cubicBezTo>
                  <a:cubicBezTo>
                    <a:pt x="704" y="336"/>
                    <a:pt x="904" y="96"/>
                    <a:pt x="1056" y="48"/>
                  </a:cubicBezTo>
                  <a:cubicBezTo>
                    <a:pt x="1208" y="0"/>
                    <a:pt x="1348" y="24"/>
                    <a:pt x="1488" y="4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Freeform 8"/>
            <p:cNvSpPr>
              <a:spLocks/>
            </p:cNvSpPr>
            <p:nvPr/>
          </p:nvSpPr>
          <p:spPr bwMode="auto">
            <a:xfrm>
              <a:off x="5136" y="1248"/>
              <a:ext cx="328" cy="528"/>
            </a:xfrm>
            <a:custGeom>
              <a:avLst/>
              <a:gdLst>
                <a:gd name="T0" fmla="*/ 48 w 328"/>
                <a:gd name="T1" fmla="*/ 528 h 528"/>
                <a:gd name="T2" fmla="*/ 0 w 328"/>
                <a:gd name="T3" fmla="*/ 384 h 528"/>
                <a:gd name="T4" fmla="*/ 48 w 328"/>
                <a:gd name="T5" fmla="*/ 240 h 528"/>
                <a:gd name="T6" fmla="*/ 288 w 328"/>
                <a:gd name="T7" fmla="*/ 144 h 528"/>
                <a:gd name="T8" fmla="*/ 288 w 328"/>
                <a:gd name="T9" fmla="*/ 0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528"/>
                <a:gd name="T17" fmla="*/ 328 w 328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528">
                  <a:moveTo>
                    <a:pt x="48" y="528"/>
                  </a:moveTo>
                  <a:cubicBezTo>
                    <a:pt x="24" y="480"/>
                    <a:pt x="0" y="432"/>
                    <a:pt x="0" y="384"/>
                  </a:cubicBezTo>
                  <a:cubicBezTo>
                    <a:pt x="0" y="336"/>
                    <a:pt x="0" y="280"/>
                    <a:pt x="48" y="240"/>
                  </a:cubicBezTo>
                  <a:cubicBezTo>
                    <a:pt x="96" y="200"/>
                    <a:pt x="248" y="184"/>
                    <a:pt x="288" y="144"/>
                  </a:cubicBezTo>
                  <a:cubicBezTo>
                    <a:pt x="328" y="104"/>
                    <a:pt x="308" y="52"/>
                    <a:pt x="288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086370" y="1492182"/>
            <a:ext cx="1760897" cy="1652147"/>
            <a:chOff x="4845" y="1464"/>
            <a:chExt cx="1153" cy="981"/>
          </a:xfrm>
        </p:grpSpPr>
        <p:sp>
          <p:nvSpPr>
            <p:cNvPr id="24590" name="Oval 10"/>
            <p:cNvSpPr>
              <a:spLocks noChangeArrowheads="1"/>
            </p:cNvSpPr>
            <p:nvPr/>
          </p:nvSpPr>
          <p:spPr bwMode="auto">
            <a:xfrm>
              <a:off x="5109" y="1623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Oval 11"/>
            <p:cNvSpPr>
              <a:spLocks noChangeArrowheads="1"/>
            </p:cNvSpPr>
            <p:nvPr/>
          </p:nvSpPr>
          <p:spPr bwMode="auto">
            <a:xfrm>
              <a:off x="5142" y="1926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Oval 12"/>
            <p:cNvSpPr>
              <a:spLocks noChangeArrowheads="1"/>
            </p:cNvSpPr>
            <p:nvPr/>
          </p:nvSpPr>
          <p:spPr bwMode="auto">
            <a:xfrm>
              <a:off x="5670" y="1719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Oval 13"/>
            <p:cNvSpPr>
              <a:spLocks noChangeArrowheads="1"/>
            </p:cNvSpPr>
            <p:nvPr/>
          </p:nvSpPr>
          <p:spPr bwMode="auto">
            <a:xfrm>
              <a:off x="5622" y="2301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Oval 14"/>
            <p:cNvSpPr>
              <a:spLocks noChangeArrowheads="1"/>
            </p:cNvSpPr>
            <p:nvPr/>
          </p:nvSpPr>
          <p:spPr bwMode="auto">
            <a:xfrm>
              <a:off x="4845" y="1950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Oval 15"/>
            <p:cNvSpPr>
              <a:spLocks noChangeArrowheads="1"/>
            </p:cNvSpPr>
            <p:nvPr/>
          </p:nvSpPr>
          <p:spPr bwMode="auto">
            <a:xfrm>
              <a:off x="4845" y="1854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Oval 16"/>
            <p:cNvSpPr>
              <a:spLocks noChangeArrowheads="1"/>
            </p:cNvSpPr>
            <p:nvPr/>
          </p:nvSpPr>
          <p:spPr bwMode="auto">
            <a:xfrm>
              <a:off x="5394" y="2349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Oval 17"/>
            <p:cNvSpPr>
              <a:spLocks noChangeArrowheads="1"/>
            </p:cNvSpPr>
            <p:nvPr/>
          </p:nvSpPr>
          <p:spPr bwMode="auto">
            <a:xfrm>
              <a:off x="5890" y="1464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Oval 18"/>
            <p:cNvSpPr>
              <a:spLocks noChangeArrowheads="1"/>
            </p:cNvSpPr>
            <p:nvPr/>
          </p:nvSpPr>
          <p:spPr bwMode="auto">
            <a:xfrm>
              <a:off x="5902" y="1830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Oval 19"/>
            <p:cNvSpPr>
              <a:spLocks noChangeArrowheads="1"/>
            </p:cNvSpPr>
            <p:nvPr/>
          </p:nvSpPr>
          <p:spPr bwMode="auto">
            <a:xfrm>
              <a:off x="5902" y="1926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Oval 20"/>
            <p:cNvSpPr>
              <a:spLocks noChangeArrowheads="1"/>
            </p:cNvSpPr>
            <p:nvPr/>
          </p:nvSpPr>
          <p:spPr bwMode="auto">
            <a:xfrm>
              <a:off x="5451" y="2073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Oval 21"/>
            <p:cNvSpPr>
              <a:spLocks noChangeArrowheads="1"/>
            </p:cNvSpPr>
            <p:nvPr/>
          </p:nvSpPr>
          <p:spPr bwMode="auto">
            <a:xfrm>
              <a:off x="5472" y="1938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724816" y="1488182"/>
            <a:ext cx="2272258" cy="1939738"/>
            <a:chOff x="4614" y="1422"/>
            <a:chExt cx="1488" cy="1152"/>
          </a:xfrm>
        </p:grpSpPr>
        <p:sp>
          <p:nvSpPr>
            <p:cNvPr id="24584" name="Oval 23"/>
            <p:cNvSpPr>
              <a:spLocks noChangeArrowheads="1"/>
            </p:cNvSpPr>
            <p:nvPr/>
          </p:nvSpPr>
          <p:spPr bwMode="auto">
            <a:xfrm>
              <a:off x="5442" y="1422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Oval 24"/>
            <p:cNvSpPr>
              <a:spLocks noChangeArrowheads="1"/>
            </p:cNvSpPr>
            <p:nvPr/>
          </p:nvSpPr>
          <p:spPr bwMode="auto">
            <a:xfrm>
              <a:off x="5998" y="2205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Oval 25"/>
            <p:cNvSpPr>
              <a:spLocks noChangeArrowheads="1"/>
            </p:cNvSpPr>
            <p:nvPr/>
          </p:nvSpPr>
          <p:spPr bwMode="auto">
            <a:xfrm>
              <a:off x="4614" y="1623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Oval 26"/>
            <p:cNvSpPr>
              <a:spLocks noChangeArrowheads="1"/>
            </p:cNvSpPr>
            <p:nvPr/>
          </p:nvSpPr>
          <p:spPr bwMode="auto">
            <a:xfrm>
              <a:off x="4941" y="2478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Oval 27"/>
            <p:cNvSpPr>
              <a:spLocks noChangeArrowheads="1"/>
            </p:cNvSpPr>
            <p:nvPr/>
          </p:nvSpPr>
          <p:spPr bwMode="auto">
            <a:xfrm>
              <a:off x="4614" y="2349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Oval 28"/>
            <p:cNvSpPr>
              <a:spLocks noChangeArrowheads="1"/>
            </p:cNvSpPr>
            <p:nvPr/>
          </p:nvSpPr>
          <p:spPr bwMode="auto">
            <a:xfrm>
              <a:off x="6006" y="1671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32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Boundary Testing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To define the boundary, need a distance metric</a:t>
            </a:r>
          </a:p>
          <a:p>
            <a:pPr lvl="1"/>
            <a:r>
              <a:rPr lang="en-US" sz="2000" dirty="0" smtClean="0"/>
              <a:t>Define adjacent points</a:t>
            </a:r>
          </a:p>
          <a:p>
            <a:r>
              <a:rPr lang="en-US" sz="2000" dirty="0" smtClean="0"/>
              <a:t>One approach</a:t>
            </a:r>
          </a:p>
          <a:p>
            <a:pPr lvl="1"/>
            <a:r>
              <a:rPr lang="en-US" sz="2000" dirty="0" smtClean="0"/>
              <a:t>Identify basic operations on input points</a:t>
            </a:r>
          </a:p>
          <a:p>
            <a:pPr lvl="1"/>
            <a:r>
              <a:rPr lang="en-US" sz="2000" dirty="0" smtClean="0"/>
              <a:t>Two points are adjacent if one basic operation apart</a:t>
            </a:r>
          </a:p>
          <a:p>
            <a:r>
              <a:rPr lang="en-US" sz="2000" dirty="0" smtClean="0"/>
              <a:t>Point is on a boundary if either</a:t>
            </a:r>
          </a:p>
          <a:p>
            <a:pPr lvl="1"/>
            <a:r>
              <a:rPr lang="en-US" sz="2000" dirty="0" smtClean="0"/>
              <a:t>There exists an adjacent point in a different subdomain</a:t>
            </a:r>
          </a:p>
          <a:p>
            <a:pPr lvl="1"/>
            <a:r>
              <a:rPr lang="en-US" sz="2000" dirty="0" smtClean="0"/>
              <a:t>Some basic operation cannot be applied to the point</a:t>
            </a:r>
          </a:p>
          <a:p>
            <a:r>
              <a:rPr lang="en-US" sz="2000" dirty="0" smtClean="0"/>
              <a:t>Example: list of integers</a:t>
            </a:r>
          </a:p>
          <a:p>
            <a:pPr lvl="1"/>
            <a:r>
              <a:rPr lang="en-US" sz="2000" dirty="0" smtClean="0"/>
              <a:t>Basic operations: create, append, remove </a:t>
            </a:r>
          </a:p>
          <a:p>
            <a:pPr lvl="1"/>
            <a:r>
              <a:rPr lang="en-US" sz="2000" dirty="0" smtClean="0"/>
              <a:t>Adjacent points: &lt;[2,3],[2,3,3]&gt;, &lt;[2,3],[2]&gt;</a:t>
            </a:r>
          </a:p>
          <a:p>
            <a:pPr lvl="1"/>
            <a:r>
              <a:rPr lang="en-US" sz="2000" dirty="0" smtClean="0"/>
              <a:t>Boundary point: [] (can’t apply remove integer)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60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Boundary Cases: Aliases</a:t>
            </a:r>
            <a:endParaRPr lang="en-GB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i="1" dirty="0">
                <a:latin typeface="Courier New" pitchFamily="49" charset="0"/>
              </a:rPr>
              <a:t>E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9C20EE"/>
                </a:solidFill>
                <a:latin typeface="Courier New" pitchFamily="49" charset="0"/>
              </a:rPr>
              <a:t>void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latin typeface="Courier New" pitchFamily="49" charset="0"/>
              </a:rPr>
              <a:t>appendList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1800" b="1" i="1" dirty="0">
                <a:solidFill>
                  <a:srgbClr val="208920"/>
                </a:solidFill>
                <a:latin typeface="Courier New" pitchFamily="49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i="1" dirty="0">
                <a:latin typeface="Courier New" pitchFamily="49" charset="0"/>
              </a:rPr>
              <a:t>E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latin typeface="Courier New" pitchFamily="49" charset="0"/>
              </a:rPr>
              <a:t>src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,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208920"/>
                </a:solidFill>
                <a:latin typeface="Courier New" pitchFamily="49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GB" sz="1800" b="1" i="1" dirty="0">
                <a:latin typeface="Courier New" pitchFamily="49" charset="0"/>
              </a:rPr>
              <a:t>E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latin typeface="Courier New" pitchFamily="49" charset="0"/>
              </a:rPr>
              <a:t>dest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eaLnBrk="1">
              <a:lnSpc>
                <a:spcPct val="94000"/>
              </a:lnSpc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// 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modifies</a:t>
            </a:r>
            <a:r>
              <a:rPr lang="en-GB" sz="1800" b="1" i="1" dirty="0">
                <a:latin typeface="Courier New" pitchFamily="49" charset="0"/>
              </a:rPr>
              <a:t>:      </a:t>
            </a:r>
            <a:r>
              <a:rPr lang="en-GB" sz="1800" b="1" i="1" dirty="0" err="1">
                <a:latin typeface="Courier New" pitchFamily="49" charset="0"/>
              </a:rPr>
              <a:t>src</a:t>
            </a:r>
            <a:r>
              <a:rPr lang="en-GB" sz="1800" b="1" i="1" dirty="0">
                <a:latin typeface="Courier New" pitchFamily="49" charset="0"/>
              </a:rPr>
              <a:t>, </a:t>
            </a:r>
            <a:r>
              <a:rPr lang="en-GB" sz="1800" b="1" i="1" dirty="0" err="1">
                <a:latin typeface="Courier New" pitchFamily="49" charset="0"/>
              </a:rPr>
              <a:t>dest</a:t>
            </a:r>
            <a:endParaRPr lang="en-GB" sz="1800" b="1" i="1" dirty="0"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// </a:t>
            </a:r>
            <a:r>
              <a:rPr lang="en-GB" sz="1800" b="1" i="1" dirty="0">
                <a:solidFill>
                  <a:srgbClr val="FF0000"/>
                </a:solidFill>
                <a:latin typeface="Courier New" pitchFamily="49" charset="0"/>
              </a:rPr>
              <a:t>effects</a:t>
            </a:r>
            <a:r>
              <a:rPr lang="en-GB" sz="1800" b="1" i="1" dirty="0">
                <a:latin typeface="Courier New" pitchFamily="49" charset="0"/>
              </a:rPr>
              <a:t>:       removes all elements of </a:t>
            </a:r>
            <a:r>
              <a:rPr lang="en-GB" sz="1800" b="1" i="1" dirty="0" err="1">
                <a:latin typeface="Courier New" pitchFamily="49" charset="0"/>
              </a:rPr>
              <a:t>src</a:t>
            </a:r>
            <a:r>
              <a:rPr lang="en-GB" sz="1800" b="1" i="1" dirty="0">
                <a:latin typeface="Courier New" pitchFamily="49" charset="0"/>
              </a:rPr>
              <a:t> and</a:t>
            </a:r>
          </a:p>
          <a:p>
            <a:pPr eaLnBrk="1">
              <a:lnSpc>
                <a:spcPct val="94000"/>
              </a:lnSpc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//                appends them in reverse order to </a:t>
            </a:r>
          </a:p>
          <a:p>
            <a:pPr eaLnBrk="1">
              <a:lnSpc>
                <a:spcPct val="94000"/>
              </a:lnSpc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latin typeface="Courier New" pitchFamily="49" charset="0"/>
              </a:rPr>
              <a:t>//                the end of </a:t>
            </a:r>
            <a:r>
              <a:rPr lang="en-GB" sz="1800" b="1" i="1" dirty="0" err="1">
                <a:latin typeface="Courier New" pitchFamily="49" charset="0"/>
              </a:rPr>
              <a:t>dest</a:t>
            </a:r>
            <a:endParaRPr lang="en-GB" sz="1800" b="1" i="1" dirty="0"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SzPct val="100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b="1" i="1" dirty="0">
              <a:solidFill>
                <a:srgbClr val="9C20EE"/>
              </a:solidFill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solidFill>
                  <a:srgbClr val="9C20EE"/>
                </a:solidFill>
                <a:latin typeface="Courier New" pitchFamily="49" charset="0"/>
              </a:rPr>
              <a:t>  while</a:t>
            </a:r>
            <a:r>
              <a:rPr lang="en-GB" sz="1800" b="1" i="1" dirty="0" smtClean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1800" b="1" i="1" dirty="0" err="1">
                <a:latin typeface="Courier New" pitchFamily="49" charset="0"/>
              </a:rPr>
              <a:t>src</a:t>
            </a:r>
            <a:r>
              <a:rPr lang="en-GB" sz="1800" b="1" i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1800" b="1" i="1" dirty="0" err="1">
                <a:latin typeface="Courier New" pitchFamily="49" charset="0"/>
              </a:rPr>
              <a:t>size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()&gt;0) {</a:t>
            </a:r>
          </a:p>
          <a:p>
            <a:pPr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latin typeface="Courier New" pitchFamily="49" charset="0"/>
              </a:rPr>
              <a:t>    E </a:t>
            </a:r>
            <a:r>
              <a:rPr lang="en-GB" sz="1800" b="1" i="1" dirty="0" err="1">
                <a:latin typeface="Courier New" pitchFamily="49" charset="0"/>
              </a:rPr>
              <a:t>elt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1800" b="1" i="1" dirty="0">
                <a:latin typeface="Courier New" pitchFamily="49" charset="0"/>
              </a:rPr>
              <a:t> </a:t>
            </a:r>
            <a:r>
              <a:rPr lang="en-GB" sz="1800" b="1" i="1" dirty="0" err="1">
                <a:latin typeface="Courier New" pitchFamily="49" charset="0"/>
              </a:rPr>
              <a:t>src</a:t>
            </a:r>
            <a:r>
              <a:rPr lang="en-GB" sz="1800" b="1" i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1800" b="1" i="1" dirty="0" err="1">
                <a:latin typeface="Courier New" pitchFamily="49" charset="0"/>
              </a:rPr>
              <a:t>remove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1800" b="1" i="1" dirty="0" err="1">
                <a:latin typeface="Courier New" pitchFamily="49" charset="0"/>
              </a:rPr>
              <a:t>src</a:t>
            </a:r>
            <a:r>
              <a:rPr lang="en-GB" sz="1800" b="1" i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1800" b="1" i="1" dirty="0" err="1">
                <a:latin typeface="Courier New" pitchFamily="49" charset="0"/>
              </a:rPr>
              <a:t>size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()-1);</a:t>
            </a:r>
          </a:p>
          <a:p>
            <a:pPr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latin typeface="Courier New" pitchFamily="49" charset="0"/>
              </a:rPr>
              <a:t>    </a:t>
            </a:r>
            <a:r>
              <a:rPr lang="en-GB" sz="1800" b="1" i="1" dirty="0" err="1" smtClean="0">
                <a:latin typeface="Courier New" pitchFamily="49" charset="0"/>
              </a:rPr>
              <a:t>dest</a:t>
            </a:r>
            <a:r>
              <a:rPr lang="en-GB" sz="1800" b="1" i="1" dirty="0" err="1" smtClean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GB" sz="1800" b="1" i="1" dirty="0" err="1" smtClean="0">
                <a:latin typeface="Courier New" pitchFamily="49" charset="0"/>
              </a:rPr>
              <a:t>add</a:t>
            </a:r>
            <a:r>
              <a:rPr lang="en-GB" sz="1800" b="1" i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GB" sz="1800" b="1" i="1" dirty="0" err="1" smtClean="0">
                <a:latin typeface="Courier New" pitchFamily="49" charset="0"/>
              </a:rPr>
              <a:t>elt</a:t>
            </a:r>
            <a:r>
              <a:rPr lang="en-GB" sz="1800" b="1" i="1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latin typeface="Courier New" pitchFamily="49" charset="0"/>
              </a:rPr>
              <a:t>  }</a:t>
            </a:r>
            <a:endParaRPr lang="en-GB" sz="1800" b="1" i="1" dirty="0">
              <a:latin typeface="Courier New" pitchFamily="49" charset="0"/>
            </a:endParaRPr>
          </a:p>
          <a:p>
            <a:pPr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latin typeface="Courier New" pitchFamily="49" charset="0"/>
              </a:rPr>
              <a:t>}</a:t>
            </a:r>
            <a:endParaRPr lang="en-GB" dirty="0" smtClean="0"/>
          </a:p>
          <a:p>
            <a:r>
              <a:rPr lang="en-GB" dirty="0" smtClean="0"/>
              <a:t>What happens if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GB" dirty="0" smtClean="0"/>
              <a:t> and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dest</a:t>
            </a:r>
            <a:r>
              <a:rPr lang="en-GB" dirty="0" smtClean="0"/>
              <a:t> refer to the same thing? This is aliasing, and it’s easy to forget!  Watch out for shared references in inputs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3919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Regression Testing</a:t>
            </a:r>
            <a:endParaRPr lang="en-GB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Whenever you find a bug</a:t>
            </a:r>
          </a:p>
          <a:p>
            <a:pPr lvl="1"/>
            <a:r>
              <a:rPr lang="en-GB" dirty="0" smtClean="0"/>
              <a:t>Store the input that elicited that bug, plus the correct output</a:t>
            </a:r>
          </a:p>
          <a:p>
            <a:pPr lvl="1"/>
            <a:r>
              <a:rPr lang="en-GB" dirty="0" smtClean="0"/>
              <a:t>Add these to the test suite</a:t>
            </a:r>
          </a:p>
          <a:p>
            <a:pPr lvl="1"/>
            <a:r>
              <a:rPr lang="en-GB" dirty="0" smtClean="0"/>
              <a:t>Verify that the test suite fails</a:t>
            </a:r>
          </a:p>
          <a:p>
            <a:pPr lvl="1"/>
            <a:r>
              <a:rPr lang="en-GB" dirty="0" smtClean="0"/>
              <a:t>Fix the bug</a:t>
            </a:r>
          </a:p>
          <a:p>
            <a:pPr lvl="1"/>
            <a:r>
              <a:rPr lang="en-GB" dirty="0" smtClean="0"/>
              <a:t>Verify the fix</a:t>
            </a:r>
          </a:p>
          <a:p>
            <a:r>
              <a:rPr lang="en-GB" dirty="0" smtClean="0"/>
              <a:t>Ensures that your fix solves the problem</a:t>
            </a:r>
          </a:p>
          <a:p>
            <a:r>
              <a:rPr lang="en-GB" dirty="0" smtClean="0"/>
              <a:t>Helps to populate test suite with good tests</a:t>
            </a:r>
          </a:p>
          <a:p>
            <a:r>
              <a:rPr lang="en-GB" dirty="0" smtClean="0"/>
              <a:t>Protects against reversions that reintroduce bug</a:t>
            </a:r>
          </a:p>
          <a:p>
            <a:pPr lvl="1"/>
            <a:r>
              <a:rPr lang="en-GB" dirty="0" smtClean="0"/>
              <a:t>It happened at least once, and it might happen again</a:t>
            </a:r>
          </a:p>
        </p:txBody>
      </p:sp>
    </p:spTree>
    <p:extLst>
      <p:ext uri="{BB962C8B-B14F-4D97-AF65-F5344CB8AC3E}">
        <p14:creationId xmlns:p14="http://schemas.microsoft.com/office/powerpoint/2010/main" val="27875251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of Testing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First rule of testing: </a:t>
            </a:r>
            <a:r>
              <a:rPr lang="en-GB" sz="2000" b="1" dirty="0" smtClean="0"/>
              <a:t>Do it early and do it often</a:t>
            </a:r>
          </a:p>
          <a:p>
            <a:pPr lvl="1"/>
            <a:r>
              <a:rPr lang="en-GB" sz="2000" dirty="0" smtClean="0"/>
              <a:t> Best to catch bugs soon, before they have a chance to hide.</a:t>
            </a:r>
          </a:p>
          <a:p>
            <a:pPr lvl="1"/>
            <a:r>
              <a:rPr lang="en-GB" sz="2000" dirty="0" smtClean="0"/>
              <a:t>Automate the process if you can</a:t>
            </a:r>
          </a:p>
          <a:p>
            <a:pPr lvl="1"/>
            <a:r>
              <a:rPr lang="en-GB" sz="2000" dirty="0" smtClean="0"/>
              <a:t>Regression testing will save time</a:t>
            </a:r>
          </a:p>
          <a:p>
            <a:r>
              <a:rPr lang="en-GB" sz="2000" dirty="0" smtClean="0"/>
              <a:t>Second rule of testing: </a:t>
            </a:r>
            <a:r>
              <a:rPr lang="en-GB" sz="2000" b="1" dirty="0" smtClean="0"/>
              <a:t>Be systematic </a:t>
            </a:r>
          </a:p>
          <a:p>
            <a:pPr lvl="1"/>
            <a:r>
              <a:rPr lang="en-GB" sz="2000" dirty="0" smtClean="0"/>
              <a:t>If you randomly thrash, bugs will hide in the corner until you're gone</a:t>
            </a:r>
          </a:p>
          <a:p>
            <a:pPr lvl="1"/>
            <a:r>
              <a:rPr lang="en-GB" sz="2000" dirty="0" smtClean="0"/>
              <a:t>Writing tests is a good way to understand the spec</a:t>
            </a:r>
          </a:p>
          <a:p>
            <a:pPr lvl="2"/>
            <a:r>
              <a:rPr lang="en-GB" sz="2000" dirty="0" smtClean="0"/>
              <a:t>Think about </a:t>
            </a:r>
            <a:r>
              <a:rPr lang="en-US" sz="2000" dirty="0" smtClean="0"/>
              <a:t>revealing </a:t>
            </a:r>
            <a:r>
              <a:rPr lang="en-GB" sz="2000" dirty="0" smtClean="0"/>
              <a:t>domains and boundary cases</a:t>
            </a:r>
          </a:p>
          <a:p>
            <a:pPr lvl="2"/>
            <a:r>
              <a:rPr lang="en-GB" sz="2000" dirty="0" smtClean="0"/>
              <a:t>If the spec is confusing </a:t>
            </a:r>
            <a:r>
              <a:rPr lang="en-GB" sz="2000" dirty="0" smtClean="0">
                <a:sym typeface="Wingdings" pitchFamily="2" charset="2"/>
              </a:rPr>
              <a:t> write more tests</a:t>
            </a:r>
          </a:p>
          <a:p>
            <a:pPr lvl="1"/>
            <a:r>
              <a:rPr lang="en-GB" sz="2000" dirty="0" smtClean="0"/>
              <a:t>Spec can be buggy too</a:t>
            </a:r>
          </a:p>
          <a:p>
            <a:pPr lvl="2"/>
            <a:r>
              <a:rPr lang="en-GB" sz="2000" dirty="0" smtClean="0"/>
              <a:t>Incorrect, incomplete, ambiguous, and missing corner cases</a:t>
            </a:r>
          </a:p>
          <a:p>
            <a:pPr lvl="1"/>
            <a:r>
              <a:rPr lang="en-GB" sz="2000" dirty="0" smtClean="0"/>
              <a:t>When you find a bug </a:t>
            </a:r>
            <a:r>
              <a:rPr lang="en-GB" sz="2000" dirty="0" smtClean="0">
                <a:sym typeface="Wingdings" pitchFamily="2" charset="2"/>
              </a:rPr>
              <a:t> write a test for it first and then fix it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260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46779"/>
              </p:ext>
            </p:extLst>
          </p:nvPr>
        </p:nvGraphicFramePr>
        <p:xfrm>
          <a:off x="573367" y="1473050"/>
          <a:ext cx="7791981" cy="246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III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Reading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Testing 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00B0F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ZFR due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ZFR demos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7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Symbolic execution (or evaluation or testing) counts on a constraint solver (a kind of automated theorem </a:t>
            </a:r>
            <a:r>
              <a:rPr lang="en-US" dirty="0" err="1" smtClean="0"/>
              <a:t>prover</a:t>
            </a:r>
            <a:r>
              <a:rPr lang="en-US" dirty="0" smtClean="0"/>
              <a:t>) to solver for path conditions that will exercise specific branches in the CFG – we saw this last lecture, and we’ll see it again today</a:t>
            </a:r>
          </a:p>
          <a:p>
            <a:r>
              <a:rPr lang="en-US" dirty="0" smtClean="0"/>
              <a:t>The technology for constraint solvers is impressive, but there are still some constraints that cannot be automatically solved</a:t>
            </a:r>
          </a:p>
          <a:p>
            <a:r>
              <a:rPr lang="en-US" dirty="0" err="1" smtClean="0"/>
              <a:t>Concolic</a:t>
            </a:r>
            <a:r>
              <a:rPr lang="en-US" dirty="0" smtClean="0"/>
              <a:t> approaches combine concrete and symbolic execution to increase code coverage and, ideally, find bugs that would be otherwise hard to find</a:t>
            </a:r>
          </a:p>
          <a:p>
            <a:r>
              <a:rPr lang="en-US" dirty="0" smtClean="0"/>
              <a:t>KLEE, Cute, DART, etc. are examples of tools supporting </a:t>
            </a:r>
            <a:r>
              <a:rPr lang="en-US" dirty="0" err="1" smtClean="0"/>
              <a:t>concolic</a:t>
            </a:r>
            <a:r>
              <a:rPr lang="en-US" dirty="0" smtClean="0"/>
              <a:t> testing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another’s slide deck for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tr-TR" dirty="0"/>
              <a:t>Pınar </a:t>
            </a:r>
            <a:r>
              <a:rPr lang="tr-TR" dirty="0" smtClean="0"/>
              <a:t>Sağlam</a:t>
            </a:r>
            <a:r>
              <a:rPr lang="en-US" dirty="0" smtClean="0"/>
              <a:t> – elided to examples</a:t>
            </a:r>
          </a:p>
          <a:p>
            <a:r>
              <a:rPr lang="en-US" dirty="0" smtClean="0"/>
              <a:t>Two examples, swapped in our slide deck</a:t>
            </a:r>
          </a:p>
          <a:p>
            <a:pPr lvl="1"/>
            <a:r>
              <a:rPr lang="en-US" dirty="0" smtClean="0"/>
              <a:t>The (now) second example (starting at slide 12) is really only symbolic execution, but shows how it works on data structures with some complexity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4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1045" indent="-311045" defTabSz="829452" eaLnBrk="1">
              <a:lnSpc>
                <a:spcPct val="90000"/>
              </a:lnSpc>
            </a:pPr>
            <a:r>
              <a:rPr lang="en-US" dirty="0"/>
              <a:t>Ideal test </a:t>
            </a:r>
            <a:r>
              <a:rPr lang="en-US" dirty="0" smtClean="0"/>
              <a:t>suite</a:t>
            </a:r>
            <a:endParaRPr lang="en-US" dirty="0"/>
          </a:p>
          <a:p>
            <a:pPr marL="518408" lvl="1" indent="-204483" defTabSz="829452" eaLnBrk="1">
              <a:lnSpc>
                <a:spcPct val="90000"/>
              </a:lnSpc>
            </a:pPr>
            <a:r>
              <a:rPr lang="en-US" dirty="0"/>
              <a:t>Identify sets with same behavior</a:t>
            </a:r>
          </a:p>
          <a:p>
            <a:pPr marL="518408" lvl="1" indent="-204483" defTabSz="829452" eaLnBrk="1">
              <a:lnSpc>
                <a:spcPct val="90000"/>
              </a:lnSpc>
            </a:pPr>
            <a:r>
              <a:rPr lang="en-US" dirty="0"/>
              <a:t>Try one input from each set</a:t>
            </a:r>
          </a:p>
          <a:p>
            <a:pPr marL="311045" indent="-311045" defTabSz="829452" eaLnBrk="1">
              <a:lnSpc>
                <a:spcPct val="110000"/>
              </a:lnSpc>
            </a:pPr>
            <a:r>
              <a:rPr lang="en-US" dirty="0"/>
              <a:t>Two problems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dirty="0"/>
              <a:t>1. Notion of </a:t>
            </a:r>
            <a:r>
              <a:rPr lang="en-US" dirty="0">
                <a:solidFill>
                  <a:srgbClr val="0206AC"/>
                </a:solidFill>
              </a:rPr>
              <a:t>the same behavior</a:t>
            </a:r>
            <a:r>
              <a:rPr lang="en-US" dirty="0"/>
              <a:t> is subtle</a:t>
            </a:r>
          </a:p>
          <a:p>
            <a:pPr marL="1244178" lvl="3" indent="0" defTabSz="829452" eaLnBrk="1">
              <a:lnSpc>
                <a:spcPct val="90000"/>
              </a:lnSpc>
              <a:buNone/>
            </a:pPr>
            <a:r>
              <a:rPr lang="en-US" sz="2200" dirty="0"/>
              <a:t>Naive approach: </a:t>
            </a:r>
            <a:r>
              <a:rPr lang="en-US" sz="2200" dirty="0">
                <a:solidFill>
                  <a:srgbClr val="0206AC"/>
                </a:solidFill>
              </a:rPr>
              <a:t>execution equivalence</a:t>
            </a:r>
            <a:endParaRPr lang="en-US" sz="2200" dirty="0"/>
          </a:p>
          <a:p>
            <a:pPr marL="1244178" lvl="3" indent="0" defTabSz="829452" eaLnBrk="1">
              <a:lnSpc>
                <a:spcPct val="90000"/>
              </a:lnSpc>
              <a:buNone/>
            </a:pPr>
            <a:r>
              <a:rPr lang="en-US" sz="2200" dirty="0"/>
              <a:t>Better approach: </a:t>
            </a:r>
            <a:r>
              <a:rPr lang="en-US" sz="2200" dirty="0">
                <a:solidFill>
                  <a:srgbClr val="0206AC"/>
                </a:solidFill>
              </a:rPr>
              <a:t>revealing </a:t>
            </a:r>
            <a:r>
              <a:rPr lang="en-US" sz="2200" dirty="0" smtClean="0">
                <a:solidFill>
                  <a:srgbClr val="0206AC"/>
                </a:solidFill>
              </a:rPr>
              <a:t>subdomains</a:t>
            </a:r>
            <a:endParaRPr lang="en-US" dirty="0"/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dirty="0"/>
              <a:t>2. Discovering the sets requires perfect knowledge</a:t>
            </a:r>
          </a:p>
          <a:p>
            <a:pPr marL="1451541" lvl="3" indent="-207363" defTabSz="829452" eaLnBrk="1">
              <a:lnSpc>
                <a:spcPct val="90000"/>
              </a:lnSpc>
            </a:pPr>
            <a:r>
              <a:rPr lang="en-US" sz="2200" dirty="0"/>
              <a:t>Use heuristics to approximate </a:t>
            </a:r>
            <a:r>
              <a:rPr lang="en-US" sz="2200" dirty="0" smtClean="0"/>
              <a:t>cheaply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646253" y="1677983"/>
            <a:ext cx="2143395" cy="1658358"/>
          </a:xfrm>
          <a:prstGeom prst="rect">
            <a:avLst/>
          </a:prstGeom>
          <a:solidFill>
            <a:srgbClr val="99FF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646253" y="1677983"/>
            <a:ext cx="2143395" cy="1658358"/>
            <a:chOff x="4080" y="1248"/>
            <a:chExt cx="1488" cy="1152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4608" y="1248"/>
              <a:ext cx="648" cy="1152"/>
            </a:xfrm>
            <a:custGeom>
              <a:avLst/>
              <a:gdLst>
                <a:gd name="T0" fmla="*/ 192 w 648"/>
                <a:gd name="T1" fmla="*/ 0 h 1152"/>
                <a:gd name="T2" fmla="*/ 0 w 648"/>
                <a:gd name="T3" fmla="*/ 528 h 1152"/>
                <a:gd name="T4" fmla="*/ 192 w 648"/>
                <a:gd name="T5" fmla="*/ 864 h 1152"/>
                <a:gd name="T6" fmla="*/ 576 w 648"/>
                <a:gd name="T7" fmla="*/ 1008 h 1152"/>
                <a:gd name="T8" fmla="*/ 624 w 648"/>
                <a:gd name="T9" fmla="*/ 1152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8"/>
                <a:gd name="T16" fmla="*/ 0 h 1152"/>
                <a:gd name="T17" fmla="*/ 648 w 648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8" h="1152">
                  <a:moveTo>
                    <a:pt x="192" y="0"/>
                  </a:moveTo>
                  <a:cubicBezTo>
                    <a:pt x="96" y="192"/>
                    <a:pt x="0" y="384"/>
                    <a:pt x="0" y="528"/>
                  </a:cubicBezTo>
                  <a:cubicBezTo>
                    <a:pt x="0" y="672"/>
                    <a:pt x="96" y="784"/>
                    <a:pt x="192" y="864"/>
                  </a:cubicBezTo>
                  <a:cubicBezTo>
                    <a:pt x="288" y="944"/>
                    <a:pt x="504" y="960"/>
                    <a:pt x="576" y="1008"/>
                  </a:cubicBezTo>
                  <a:cubicBezTo>
                    <a:pt x="648" y="1056"/>
                    <a:pt x="616" y="1128"/>
                    <a:pt x="624" y="11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080" y="1728"/>
              <a:ext cx="1488" cy="336"/>
            </a:xfrm>
            <a:custGeom>
              <a:avLst/>
              <a:gdLst>
                <a:gd name="T0" fmla="*/ 0 w 1488"/>
                <a:gd name="T1" fmla="*/ 288 h 336"/>
                <a:gd name="T2" fmla="*/ 48 w 1488"/>
                <a:gd name="T3" fmla="*/ 288 h 336"/>
                <a:gd name="T4" fmla="*/ 288 w 1488"/>
                <a:gd name="T5" fmla="*/ 48 h 336"/>
                <a:gd name="T6" fmla="*/ 576 w 1488"/>
                <a:gd name="T7" fmla="*/ 336 h 336"/>
                <a:gd name="T8" fmla="*/ 1056 w 1488"/>
                <a:gd name="T9" fmla="*/ 48 h 336"/>
                <a:gd name="T10" fmla="*/ 1488 w 1488"/>
                <a:gd name="T11" fmla="*/ 48 h 3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8"/>
                <a:gd name="T19" fmla="*/ 0 h 336"/>
                <a:gd name="T20" fmla="*/ 1488 w 1488"/>
                <a:gd name="T21" fmla="*/ 336 h 3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8" h="336">
                  <a:moveTo>
                    <a:pt x="0" y="288"/>
                  </a:moveTo>
                  <a:cubicBezTo>
                    <a:pt x="0" y="308"/>
                    <a:pt x="0" y="328"/>
                    <a:pt x="48" y="288"/>
                  </a:cubicBezTo>
                  <a:cubicBezTo>
                    <a:pt x="96" y="248"/>
                    <a:pt x="200" y="40"/>
                    <a:pt x="288" y="48"/>
                  </a:cubicBezTo>
                  <a:cubicBezTo>
                    <a:pt x="376" y="56"/>
                    <a:pt x="448" y="336"/>
                    <a:pt x="576" y="336"/>
                  </a:cubicBezTo>
                  <a:cubicBezTo>
                    <a:pt x="704" y="336"/>
                    <a:pt x="904" y="96"/>
                    <a:pt x="1056" y="48"/>
                  </a:cubicBezTo>
                  <a:cubicBezTo>
                    <a:pt x="1208" y="0"/>
                    <a:pt x="1348" y="24"/>
                    <a:pt x="1488" y="48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5136" y="1248"/>
              <a:ext cx="328" cy="528"/>
            </a:xfrm>
            <a:custGeom>
              <a:avLst/>
              <a:gdLst>
                <a:gd name="T0" fmla="*/ 48 w 328"/>
                <a:gd name="T1" fmla="*/ 528 h 528"/>
                <a:gd name="T2" fmla="*/ 0 w 328"/>
                <a:gd name="T3" fmla="*/ 384 h 528"/>
                <a:gd name="T4" fmla="*/ 48 w 328"/>
                <a:gd name="T5" fmla="*/ 240 h 528"/>
                <a:gd name="T6" fmla="*/ 288 w 328"/>
                <a:gd name="T7" fmla="*/ 144 h 528"/>
                <a:gd name="T8" fmla="*/ 288 w 328"/>
                <a:gd name="T9" fmla="*/ 0 h 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528"/>
                <a:gd name="T17" fmla="*/ 328 w 328"/>
                <a:gd name="T18" fmla="*/ 528 h 5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528">
                  <a:moveTo>
                    <a:pt x="48" y="528"/>
                  </a:moveTo>
                  <a:cubicBezTo>
                    <a:pt x="24" y="480"/>
                    <a:pt x="0" y="432"/>
                    <a:pt x="0" y="384"/>
                  </a:cubicBezTo>
                  <a:cubicBezTo>
                    <a:pt x="0" y="336"/>
                    <a:pt x="0" y="280"/>
                    <a:pt x="48" y="240"/>
                  </a:cubicBezTo>
                  <a:cubicBezTo>
                    <a:pt x="96" y="200"/>
                    <a:pt x="248" y="184"/>
                    <a:pt x="288" y="144"/>
                  </a:cubicBezTo>
                  <a:cubicBezTo>
                    <a:pt x="328" y="104"/>
                    <a:pt x="308" y="52"/>
                    <a:pt x="288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6922820" y="2023475"/>
            <a:ext cx="1659403" cy="1105572"/>
            <a:chOff x="4272" y="1488"/>
            <a:chExt cx="1152" cy="768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4272" y="1488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4848" y="1536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5328" y="1584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5040" y="1968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4560" y="2160"/>
              <a:ext cx="96" cy="96"/>
            </a:xfrm>
            <a:prstGeom prst="ellipse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80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1153"/>
            <a:ext cx="9144000" cy="384358"/>
          </a:xfrm>
        </p:spPr>
        <p:txBody>
          <a:bodyPr/>
          <a:lstStyle/>
          <a:p>
            <a:pPr eaLnBrk="1"/>
            <a:r>
              <a:rPr lang="en-US" smtClean="0"/>
              <a:t>Naive Approach: Execution Equivalence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09312" y="1563348"/>
            <a:ext cx="7627202" cy="480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3238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b="1" i="1" dirty="0">
                <a:latin typeface="Courier New" pitchFamily="49" charset="0"/>
              </a:rPr>
              <a:t>// returns:  x &lt; 0     =&gt; returns –x</a:t>
            </a:r>
            <a:br>
              <a:rPr lang="en-US" sz="2000" b="1" i="1" dirty="0">
                <a:latin typeface="Courier New" pitchFamily="49" charset="0"/>
              </a:rPr>
            </a:br>
            <a:r>
              <a:rPr lang="en-US" sz="2000" b="1" i="1" dirty="0">
                <a:latin typeface="Courier New" pitchFamily="49" charset="0"/>
              </a:rPr>
              <a:t>//           otherwise =&gt; returns x</a:t>
            </a:r>
          </a:p>
          <a:p>
            <a:pPr algn="l"/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2000" b="1" i="1" dirty="0">
                <a:latin typeface="Courier New" pitchFamily="49" charset="0"/>
              </a:rPr>
              <a:t/>
            </a:r>
            <a:br>
              <a:rPr lang="en-US" sz="2000" b="1" i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if (x &lt; 0)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algn="l">
              <a:lnSpc>
                <a:spcPct val="80000"/>
              </a:lnSpc>
            </a:pPr>
            <a:endParaRPr lang="en-US" b="1" dirty="0">
              <a:latin typeface="Courier New" pitchFamily="49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x&lt;0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are </a:t>
            </a:r>
            <a:r>
              <a:rPr lang="en-US" dirty="0">
                <a:solidFill>
                  <a:srgbClr val="0206AC"/>
                </a:solidFill>
                <a:latin typeface="+mn-lt"/>
              </a:rPr>
              <a:t>execution </a:t>
            </a:r>
            <a:r>
              <a:rPr lang="en-US" dirty="0" smtClean="0">
                <a:solidFill>
                  <a:srgbClr val="0206AC"/>
                </a:solidFill>
                <a:latin typeface="+mn-lt"/>
              </a:rPr>
              <a:t>equivalent</a:t>
            </a:r>
            <a:r>
              <a:rPr lang="en-US" dirty="0" smtClean="0">
                <a:latin typeface="+mn-lt"/>
              </a:rPr>
              <a:t> – that is, the program </a:t>
            </a:r>
            <a:r>
              <a:rPr lang="en-US" dirty="0">
                <a:latin typeface="+mn-lt"/>
              </a:rPr>
              <a:t>takes same sequence of steps for </a:t>
            </a:r>
            <a:r>
              <a:rPr lang="en-US" dirty="0" smtClean="0">
                <a:latin typeface="+mn-lt"/>
              </a:rPr>
              <a:t>any</a:t>
            </a:r>
            <a:br>
              <a:rPr lang="en-US" dirty="0" smtClean="0">
                <a:latin typeface="+mn-lt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x&lt;0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≥ 0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</a:rPr>
              <a:t>are </a:t>
            </a:r>
            <a:r>
              <a:rPr lang="en-US" dirty="0" smtClean="0">
                <a:latin typeface="+mn-lt"/>
              </a:rPr>
              <a:t>also execution equivalent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Suggests </a:t>
            </a:r>
            <a:r>
              <a:rPr lang="en-US" dirty="0">
                <a:latin typeface="+mn-lt"/>
              </a:rPr>
              <a:t>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3,3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latin typeface="+mn-lt"/>
              </a:rPr>
              <a:t>, </a:t>
            </a:r>
            <a:r>
              <a:rPr lang="en-US" dirty="0">
                <a:latin typeface="+mn-lt"/>
              </a:rPr>
              <a:t>for example, is a good test suite</a:t>
            </a:r>
          </a:p>
        </p:txBody>
      </p:sp>
    </p:spTree>
    <p:extLst>
      <p:ext uri="{BB962C8B-B14F-4D97-AF65-F5344CB8AC3E}">
        <p14:creationId xmlns:p14="http://schemas.microsoft.com/office/powerpoint/2010/main" val="29117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Equivalence Doesn't Work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49" y="3605987"/>
            <a:ext cx="8181975" cy="2825389"/>
          </a:xfrm>
        </p:spPr>
        <p:txBody>
          <a:bodyPr>
            <a:spAutoFit/>
          </a:bodyPr>
          <a:lstStyle/>
          <a:p>
            <a:r>
              <a:rPr lang="en-US" dirty="0" smtClean="0"/>
              <a:t>So, what’s the problem?</a:t>
            </a:r>
          </a:p>
          <a:p>
            <a:r>
              <a:rPr lang="en-US" dirty="0"/>
              <a:t>T</a:t>
            </a:r>
            <a:r>
              <a:rPr lang="en-US" dirty="0" smtClean="0"/>
              <a:t>here are two execution paths, but combined with the specification there are three separate behaviors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 &lt; -2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-2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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x = -1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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0</a:t>
            </a:r>
          </a:p>
          <a:p>
            <a:r>
              <a:rPr lang="en-US" dirty="0" smtClean="0"/>
              <a:t>{-3, 3} does not reveal the error behaviors!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38149" y="1619502"/>
            <a:ext cx="83534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/>
            <a:r>
              <a:rPr lang="en-US" sz="2000" b="1" i="1" dirty="0" smtClean="0">
                <a:solidFill>
                  <a:schemeClr val="accent2"/>
                </a:solidFill>
                <a:latin typeface="Courier New" pitchFamily="49" charset="0"/>
              </a:rPr>
              <a:t>// </a:t>
            </a:r>
            <a:r>
              <a:rPr lang="en-US" sz="2000" b="1" i="1" dirty="0">
                <a:solidFill>
                  <a:srgbClr val="FF0000"/>
                </a:solidFill>
                <a:latin typeface="Courier New" pitchFamily="49" charset="0"/>
              </a:rPr>
              <a:t>returns</a:t>
            </a:r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:  x &lt; 0     =&gt; returns –x</a:t>
            </a:r>
          </a:p>
          <a:p>
            <a:pPr algn="l" eaLnBrk="1"/>
            <a:r>
              <a:rPr lang="en-US" sz="2000" b="1" i="1" dirty="0">
                <a:solidFill>
                  <a:schemeClr val="accent2"/>
                </a:solidFill>
                <a:latin typeface="Courier New" pitchFamily="49" charset="0"/>
              </a:rPr>
              <a:t>//           otherwise =&gt; returns x</a:t>
            </a:r>
          </a:p>
          <a:p>
            <a:pPr algn="l" eaLnBrk="1"/>
            <a:r>
              <a:rPr lang="en-US" sz="2000" b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abs(</a:t>
            </a:r>
            <a:r>
              <a:rPr lang="en-US" sz="2000" b="1" dirty="0" err="1">
                <a:solidFill>
                  <a:srgbClr val="9C20EE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x)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9C20EE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(x &lt;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-2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9C20EE"/>
                </a:solidFill>
                <a:latin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Heuristic:  Revealing Subdomains</a:t>
            </a:r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subdomain is a subset of possible inputs</a:t>
            </a:r>
          </a:p>
          <a:p>
            <a:r>
              <a:rPr lang="en-GB" dirty="0" smtClean="0"/>
              <a:t>A subdomain is </a:t>
            </a:r>
            <a:r>
              <a:rPr lang="en-GB" i="1" dirty="0" smtClean="0"/>
              <a:t>revealing</a:t>
            </a:r>
            <a:r>
              <a:rPr lang="en-GB" dirty="0" smtClean="0"/>
              <a:t> for error E if either</a:t>
            </a:r>
          </a:p>
          <a:p>
            <a:pPr lvl="1"/>
            <a:r>
              <a:rPr lang="en-GB" dirty="0" smtClean="0"/>
              <a:t>Every input in that subdomain triggers error E, or</a:t>
            </a:r>
          </a:p>
          <a:p>
            <a:pPr lvl="1"/>
            <a:r>
              <a:rPr lang="en-GB" dirty="0" smtClean="0"/>
              <a:t>No input in that subdomain triggers error E</a:t>
            </a:r>
          </a:p>
          <a:p>
            <a:r>
              <a:rPr lang="en-GB" dirty="0" smtClean="0"/>
              <a:t>Need test only one input from a given subdomain</a:t>
            </a:r>
          </a:p>
          <a:p>
            <a:pPr lvl="1"/>
            <a:r>
              <a:rPr lang="en-GB" dirty="0" smtClean="0"/>
              <a:t>If subdomains cover the entire input space, then we are guaranteed to detect the error if it is present</a:t>
            </a:r>
          </a:p>
          <a:p>
            <a:r>
              <a:rPr lang="en-GB" dirty="0" smtClean="0"/>
              <a:t>The trick is to guess these revealing subdomains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017342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Ex: buggy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3200" dirty="0" smtClean="0"/>
              <a:t>, revealing subdomains?</a:t>
            </a:r>
            <a:endParaRPr lang="en-US" sz="3200" dirty="0" smtClean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277033" y="5029776"/>
            <a:ext cx="303935" cy="46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u="sng">
              <a:latin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312" y="1447800"/>
            <a:ext cx="5943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l" eaLnBrk="1">
              <a:defRPr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abs(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x) {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9C20EE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x &lt; -2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-x;  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9C20EE"/>
                </a:solidFill>
                <a:latin typeface="Courier New" pitchFamily="49" charset="0"/>
              </a:rPr>
              <a:t>else</a:t>
            </a: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x;</a:t>
            </a:r>
          </a:p>
          <a:p>
            <a:pPr marL="0" lvl="1" algn="l" eaLnBrk="1"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7862" y="3076575"/>
            <a:ext cx="78636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l" eaLnBrk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Possible subdomains</a:t>
            </a:r>
          </a:p>
          <a:p>
            <a:pPr marL="800100" lvl="2" indent="-342900" algn="l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{-1}</a:t>
            </a:r>
          </a:p>
          <a:p>
            <a:pPr marL="800100" lvl="2" indent="-342900" algn="l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{-2}</a:t>
            </a:r>
          </a:p>
          <a:p>
            <a:pPr marL="800100" lvl="2" indent="-342900" algn="l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{-2,-1}</a:t>
            </a:r>
          </a:p>
          <a:p>
            <a:pPr marL="800100" lvl="2" indent="-342900" algn="l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{-3,-2,-1}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Which of these is not a revealing subdomain for this bug?</a:t>
            </a:r>
          </a:p>
          <a:p>
            <a:pPr marL="342900" lvl="1" indent="-342900" algn="l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Which of these is the best revealing subdomain for this bug?</a:t>
            </a:r>
            <a:endParaRPr lang="en-US" sz="2000" dirty="0">
              <a:latin typeface="+mn-lt"/>
            </a:endParaRPr>
          </a:p>
          <a:p>
            <a:pPr marL="342900" lvl="1" indent="-342900" algn="l" eaLnBrk="1">
              <a:buFont typeface="Arial" pitchFamily="34" charset="0"/>
              <a:buChar char="•"/>
              <a:defRPr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58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Heuristics for Designing Test Suites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good heuristic gives</a:t>
            </a:r>
          </a:p>
          <a:p>
            <a:pPr lvl="1"/>
            <a:r>
              <a:rPr lang="en-US" dirty="0" smtClean="0"/>
              <a:t>few subdomains</a:t>
            </a:r>
          </a:p>
          <a:p>
            <a:pPr lvl="1"/>
            <a:r>
              <a:rPr lang="en-US" dirty="0" smtClean="0">
                <a:sym typeface="Symbol" pitchFamily="18" charset="2"/>
              </a:rPr>
              <a:t></a:t>
            </a:r>
            <a:r>
              <a:rPr lang="en-US" dirty="0" smtClean="0"/>
              <a:t> errors E </a:t>
            </a:r>
            <a:r>
              <a:rPr lang="en-US" dirty="0" smtClean="0">
                <a:sym typeface="Symbol" pitchFamily="18" charset="2"/>
              </a:rPr>
              <a:t>in some class of errors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 high probability that some subdomain is revealing for E</a:t>
            </a:r>
          </a:p>
          <a:p>
            <a:r>
              <a:rPr lang="en-US" dirty="0" smtClean="0"/>
              <a:t>Different heuristics target different classes of errors</a:t>
            </a:r>
          </a:p>
          <a:p>
            <a:pPr lvl="1"/>
            <a:r>
              <a:rPr lang="en-US" dirty="0" smtClean="0"/>
              <a:t>In practice, combine multiple heuristics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05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26811</TotalTime>
  <Words>1052</Words>
  <Application>Microsoft Office PowerPoint</Application>
  <PresentationFormat>On-screen Show (4:3)</PresentationFormat>
  <Paragraphs>185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dan_design_template</vt:lpstr>
      <vt:lpstr>CSE403 ● Software engineering ● sp12</vt:lpstr>
      <vt:lpstr>Concolic</vt:lpstr>
      <vt:lpstr>To another’s slide deck for examples</vt:lpstr>
      <vt:lpstr>Back to partitioning</vt:lpstr>
      <vt:lpstr>Naive Approach: Execution Equivalence</vt:lpstr>
      <vt:lpstr>Execution Equivalence Doesn't Work</vt:lpstr>
      <vt:lpstr>Heuristic:  Revealing Subdomains</vt:lpstr>
      <vt:lpstr>Ex: buggy abs, revealing subdomains?</vt:lpstr>
      <vt:lpstr>Heuristics for Designing Test Suites</vt:lpstr>
      <vt:lpstr>Black Box Testing</vt:lpstr>
      <vt:lpstr>More Complex Example</vt:lpstr>
      <vt:lpstr>Heuristic: Boundary Testing</vt:lpstr>
      <vt:lpstr>Boundary Testing</vt:lpstr>
      <vt:lpstr>Boundary Cases: Aliases</vt:lpstr>
      <vt:lpstr>Regression Testing</vt:lpstr>
      <vt:lpstr>Rules of Testing</vt:lpstr>
      <vt:lpstr>CSE403 ● Software engineering ● sp12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1484</cp:revision>
  <cp:lastPrinted>2012-04-02T15:48:38Z</cp:lastPrinted>
  <dcterms:created xsi:type="dcterms:W3CDTF">2005-03-28T18:45:14Z</dcterms:created>
  <dcterms:modified xsi:type="dcterms:W3CDTF">2012-05-02T17:02:07Z</dcterms:modified>
</cp:coreProperties>
</file>