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3" r:id="rId4"/>
    <p:sldId id="260" r:id="rId5"/>
    <p:sldId id="272" r:id="rId6"/>
    <p:sldId id="261" r:id="rId7"/>
    <p:sldId id="259" r:id="rId8"/>
    <p:sldId id="262" r:id="rId9"/>
    <p:sldId id="263" r:id="rId10"/>
    <p:sldId id="264" r:id="rId11"/>
    <p:sldId id="270" r:id="rId12"/>
    <p:sldId id="268" r:id="rId13"/>
    <p:sldId id="267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19" clrIdx="0"/>
  <p:cmAuthor id="1" name="Kivanc Muslu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C33D-064A-CB46-A654-128C408F2A62}" type="datetimeFigureOut">
              <a:rPr lang="en-US" smtClean="0"/>
              <a:t>2012.03.27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C52F4-B09E-FB43-9FB0-4B4B3D8D5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4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0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8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7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81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8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C52F4-B09E-FB43-9FB0-4B4B3D8D5E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Edit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2012.03.27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2012.03.27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2012.03.27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77000"/>
            <a:ext cx="9144000" cy="371104"/>
          </a:xfrm>
          <a:prstGeom prst="rect">
            <a:avLst/>
          </a:prstGeom>
          <a:solidFill>
            <a:srgbClr val="532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242" y="6478772"/>
            <a:ext cx="107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March</a:t>
            </a:r>
            <a:r>
              <a:rPr lang="tr-TR" baseline="0" dirty="0" smtClean="0">
                <a:solidFill>
                  <a:schemeClr val="bg1"/>
                </a:solidFill>
              </a:rPr>
              <a:t> 27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9184" y="6488930"/>
            <a:ext cx="471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chemeClr val="bg1"/>
                </a:solidFill>
              </a:rPr>
              <a:t>© Kıvanç Muşlu,</a:t>
            </a:r>
            <a:r>
              <a:rPr lang="tr-TR" baseline="0" dirty="0" smtClean="0">
                <a:solidFill>
                  <a:schemeClr val="bg1"/>
                </a:solidFill>
              </a:rPr>
              <a:t> University of Washington</a:t>
            </a:r>
            <a:r>
              <a:rPr lang="tr-TR" dirty="0" smtClean="0">
                <a:solidFill>
                  <a:schemeClr val="bg1"/>
                </a:solidFill>
              </a:rPr>
              <a:t>, 2012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5052" y="64787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lang="en-US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tr-TR" baseline="0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of 14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nit.org/" TargetMode="External"/><Relationship Id="rId3" Type="http://schemas.openxmlformats.org/officeDocument/2006/relationships/hyperlink" Target="http://java-source.net/open-source/code-cover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un@cs.washington.edu" TargetMode="External"/><Relationship Id="rId4" Type="http://schemas.openxmlformats.org/officeDocument/2006/relationships/hyperlink" Target="http://quick-fix-scout.googlecode.com" TargetMode="External"/><Relationship Id="rId5" Type="http://schemas.openxmlformats.org/officeDocument/2006/relationships/hyperlink" Target="mailto:%20kivanc@cs.washington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ystalvc.googlecode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403/12sp/" TargetMode="External"/><Relationship Id="rId4" Type="http://schemas.openxmlformats.org/officeDocument/2006/relationships/hyperlink" Target="https://catalyst.uw.edu/gopost/board/notkin/26877/" TargetMode="External"/><Relationship Id="rId5" Type="http://schemas.openxmlformats.org/officeDocument/2006/relationships/hyperlink" Target="http://www.cs.washington.edu/education/courses/cse403/12sp/project-proposals.html" TargetMode="External"/><Relationship Id="rId6" Type="http://schemas.openxmlformats.org/officeDocument/2006/relationships/hyperlink" Target="http://www.cs.washington.edu/education/courses/cse403/12sp/know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tkin@cs.washington.edu" TargetMode="External"/><Relationship Id="rId4" Type="http://schemas.openxmlformats.org/officeDocument/2006/relationships/hyperlink" Target="mailto:kivanc@cs.washington.edu" TargetMode="External"/><Relationship Id="rId5" Type="http://schemas.openxmlformats.org/officeDocument/2006/relationships/hyperlink" Target="mailto:aosobov.cs.washington.edu" TargetMode="External"/><Relationship Id="rId6" Type="http://schemas.openxmlformats.org/officeDocument/2006/relationships/hyperlink" Target="https://docs.google.com/a/cs.washington.edu/document/d/1CJmrFtQNsStlSIXurXEk3CqEC_VJwXGcOv4lpaS4Pr0/edit?pli=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" TargetMode="External"/><Relationship Id="rId4" Type="http://schemas.openxmlformats.org/officeDocument/2006/relationships/hyperlink" Target="http://quick-fix-scout.googlecode.com" TargetMode="External"/><Relationship Id="rId5" Type="http://schemas.openxmlformats.org/officeDocument/2006/relationships/hyperlink" Target="http://code.google.com/p/google-web-toolkit/" TargetMode="External"/><Relationship Id="rId6" Type="http://schemas.openxmlformats.org/officeDocument/2006/relationships/hyperlink" Target="https://github.com/" TargetMode="External"/><Relationship Id="rId7" Type="http://schemas.openxmlformats.org/officeDocument/2006/relationships/hyperlink" Target="https://bitbucket.org/" TargetMode="External"/><Relationship Id="rId8" Type="http://schemas.openxmlformats.org/officeDocument/2006/relationships/hyperlink" Target="http://sourceforge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rcurial.selenic.com/" TargetMode="External"/><Relationship Id="rId4" Type="http://schemas.openxmlformats.org/officeDocument/2006/relationships/hyperlink" Target="http://git-scm.com/" TargetMode="External"/><Relationship Id="rId5" Type="http://schemas.openxmlformats.org/officeDocument/2006/relationships/hyperlink" Target="http://subversion.tigri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omondo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403: 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Tools for Developing Software</a:t>
            </a:r>
          </a:p>
          <a:p>
            <a:r>
              <a:rPr lang="en-US" dirty="0" smtClean="0"/>
              <a:t>in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bugs in your implementation</a:t>
            </a:r>
          </a:p>
          <a:p>
            <a:r>
              <a:rPr lang="en-US" dirty="0" smtClean="0"/>
              <a:t>Checks its correctness (up to a degree)</a:t>
            </a:r>
          </a:p>
          <a:p>
            <a:r>
              <a:rPr lang="en-US" dirty="0" smtClean="0"/>
              <a:t>Available Frameworks</a:t>
            </a:r>
          </a:p>
          <a:p>
            <a:pPr lvl="1"/>
            <a:r>
              <a:rPr lang="en-US" dirty="0" smtClean="0">
                <a:hlinkClick r:id="rId2"/>
              </a:rPr>
              <a:t>JUnit</a:t>
            </a:r>
            <a:r>
              <a:rPr lang="en-US" dirty="0" smtClean="0"/>
              <a:t> (Java, comes with Eclipse)</a:t>
            </a:r>
          </a:p>
          <a:p>
            <a:pPr lvl="1"/>
            <a:r>
              <a:rPr lang="en-US" dirty="0" err="1" smtClean="0"/>
              <a:t>.Net</a:t>
            </a:r>
            <a:r>
              <a:rPr lang="en-US" dirty="0" smtClean="0"/>
              <a:t> includes testing for C# (comes with VS)</a:t>
            </a:r>
          </a:p>
          <a:p>
            <a:r>
              <a:rPr lang="en-US" dirty="0" smtClean="0"/>
              <a:t>Quality vs. quantity of the tests</a:t>
            </a:r>
          </a:p>
          <a:p>
            <a:pPr lvl="1"/>
            <a:r>
              <a:rPr lang="en-US" dirty="0" smtClean="0"/>
              <a:t>Coverage tools to approximate quality: </a:t>
            </a:r>
            <a:r>
              <a:rPr lang="en-US" dirty="0" smtClean="0">
                <a:hlinkClick r:id="rId3"/>
              </a:rPr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8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Crystal</a:t>
            </a:r>
            <a:r>
              <a:rPr lang="en-US" dirty="0" smtClean="0"/>
              <a:t> (contact </a:t>
            </a:r>
            <a:r>
              <a:rPr lang="en-US" dirty="0" smtClean="0">
                <a:hlinkClick r:id="rId3"/>
              </a:rPr>
              <a:t>Yuriy Brun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Works with Git &amp; Mercurial</a:t>
            </a:r>
          </a:p>
          <a:p>
            <a:pPr lvl="1"/>
            <a:r>
              <a:rPr lang="en-US" dirty="0" smtClean="0"/>
              <a:t>Notifies developers as soon as conflicts occur</a:t>
            </a:r>
          </a:p>
          <a:p>
            <a:pPr lvl="1"/>
            <a:r>
              <a:rPr lang="en-US" dirty="0" smtClean="0"/>
              <a:t>Can save a lot of time!</a:t>
            </a:r>
          </a:p>
          <a:p>
            <a:r>
              <a:rPr lang="en-US" dirty="0" smtClean="0">
                <a:hlinkClick r:id="rId4"/>
              </a:rPr>
              <a:t>Quick Fix Scout</a:t>
            </a:r>
            <a:r>
              <a:rPr lang="en-US" dirty="0" smtClean="0"/>
              <a:t> (contact </a:t>
            </a:r>
            <a:r>
              <a:rPr lang="en-US" dirty="0" smtClean="0">
                <a:hlinkClick r:id="rId5"/>
              </a:rPr>
              <a:t>Kıvanç Muşlu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Works with Eclipse Classic 3.7.1</a:t>
            </a:r>
          </a:p>
          <a:p>
            <a:pPr lvl="1"/>
            <a:r>
              <a:rPr lang="en-US" dirty="0" smtClean="0"/>
              <a:t>Helps you to resolve compilation errors easier</a:t>
            </a:r>
          </a:p>
          <a:p>
            <a:r>
              <a:rPr lang="en-US" dirty="0" smtClean="0"/>
              <a:t>They are </a:t>
            </a:r>
            <a:r>
              <a:rPr lang="en-US" u="sng" dirty="0" smtClean="0"/>
              <a:t>NOT</a:t>
            </a:r>
            <a:r>
              <a:rPr lang="en-US" dirty="0" smtClean="0"/>
              <a:t> required but can help you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would appreciate the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 is short, don’t stuck with details</a:t>
            </a:r>
          </a:p>
          <a:p>
            <a:pPr lvl="1"/>
            <a:r>
              <a:rPr lang="en-US" dirty="0" smtClean="0"/>
              <a:t>Try to keep up with the internal deadlines</a:t>
            </a:r>
          </a:p>
          <a:p>
            <a:r>
              <a:rPr lang="en-US" dirty="0" smtClean="0"/>
              <a:t>If you are unsure about something, ask us</a:t>
            </a:r>
          </a:p>
          <a:p>
            <a:pPr lvl="1"/>
            <a:r>
              <a:rPr lang="en-US" dirty="0" smtClean="0"/>
              <a:t>We don’t also know every available thing out there, but will do our best to help!</a:t>
            </a:r>
          </a:p>
          <a:p>
            <a:r>
              <a:rPr lang="en-US" dirty="0" smtClean="0"/>
              <a:t>If you ever have a problem about the course requirements or your team, let us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6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available tools and technologies</a:t>
            </a:r>
          </a:p>
          <a:p>
            <a:r>
              <a:rPr lang="en-US" dirty="0" smtClean="0"/>
              <a:t>Learn how to build software as a team</a:t>
            </a:r>
          </a:p>
          <a:p>
            <a:endParaRPr lang="en-US" dirty="0" smtClean="0"/>
          </a:p>
          <a:p>
            <a:r>
              <a:rPr lang="en-US" dirty="0"/>
              <a:t>Have fun through the </a:t>
            </a:r>
            <a:r>
              <a:rPr lang="en-US" dirty="0" smtClean="0"/>
              <a:t>quarter!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6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3"/>
              </a:rPr>
              <a:t>Webpage</a:t>
            </a:r>
            <a:r>
              <a:rPr lang="en-US" dirty="0" smtClean="0"/>
              <a:t>: Updates &amp; announcements</a:t>
            </a:r>
          </a:p>
          <a:p>
            <a:r>
              <a:rPr lang="en-US" dirty="0" err="1" smtClean="0">
                <a:hlinkClick r:id="rId4"/>
              </a:rPr>
              <a:t>GoPost</a:t>
            </a:r>
            <a:r>
              <a:rPr lang="en-US" dirty="0" smtClean="0">
                <a:hlinkClick r:id="rId4"/>
              </a:rPr>
              <a:t> Forums</a:t>
            </a:r>
            <a:r>
              <a:rPr lang="en-US" dirty="0" smtClean="0"/>
              <a:t>: Discussions &amp; lecture summaries</a:t>
            </a:r>
          </a:p>
          <a:p>
            <a:r>
              <a:rPr lang="en-US" dirty="0" smtClean="0"/>
              <a:t>3</a:t>
            </a:r>
            <a:r>
              <a:rPr lang="en-US" dirty="0"/>
              <a:t>+</a:t>
            </a:r>
            <a:r>
              <a:rPr lang="en-US" dirty="0" smtClean="0"/>
              <a:t> people in each group (one must be a program manager, a “PM”)</a:t>
            </a:r>
          </a:p>
          <a:p>
            <a:r>
              <a:rPr lang="en-US" dirty="0" smtClean="0"/>
              <a:t>Project </a:t>
            </a:r>
            <a:r>
              <a:rPr lang="en-US" dirty="0" smtClean="0">
                <a:hlinkClick r:id="rId5"/>
              </a:rPr>
              <a:t>proposals</a:t>
            </a:r>
            <a:r>
              <a:rPr lang="en-US" dirty="0" smtClean="0"/>
              <a:t> descriptions and slides (presented by </a:t>
            </a:r>
            <a:r>
              <a:rPr lang="en-US" i="1" dirty="0" smtClean="0"/>
              <a:t>you</a:t>
            </a:r>
            <a:r>
              <a:rPr lang="en-US" dirty="0" smtClean="0"/>
              <a:t> at lecture on Friday)</a:t>
            </a:r>
          </a:p>
          <a:p>
            <a:pPr lvl="1"/>
            <a:r>
              <a:rPr lang="en-US" dirty="0" smtClean="0"/>
              <a:t>Proposals based on the </a:t>
            </a:r>
            <a:r>
              <a:rPr lang="en-US" dirty="0" smtClean="0">
                <a:hlinkClick r:id="rId6"/>
              </a:rPr>
              <a:t>KNOW</a:t>
            </a:r>
            <a:r>
              <a:rPr lang="en-US" dirty="0" smtClean="0"/>
              <a:t> (Jackson School) ideas or on your own ideas</a:t>
            </a:r>
          </a:p>
          <a:p>
            <a:r>
              <a:rPr lang="en-US" dirty="0" smtClean="0"/>
              <a:t>Thursday, we meet again to form the teams</a:t>
            </a:r>
          </a:p>
          <a:p>
            <a:r>
              <a:rPr lang="en-US" dirty="0" smtClean="0"/>
              <a:t>Project and team preferences submitted by Friday night</a:t>
            </a:r>
          </a:p>
          <a:p>
            <a:r>
              <a:rPr lang="en-US" dirty="0" smtClean="0"/>
              <a:t>Projects and teams announced by Saturday night</a:t>
            </a:r>
          </a:p>
        </p:txBody>
      </p:sp>
    </p:spTree>
    <p:extLst>
      <p:ext uri="{BB962C8B-B14F-4D97-AF65-F5344CB8AC3E}">
        <p14:creationId xmlns:p14="http://schemas.microsoft.com/office/powerpoint/2010/main" val="352855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246511" cy="18297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David Notkin (</a:t>
            </a:r>
            <a:r>
              <a:rPr lang="en-US" dirty="0">
                <a:hlinkClick r:id="rId3"/>
              </a:rPr>
              <a:t>notkin@cs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Kıvanç Muşlu (</a:t>
            </a:r>
            <a:r>
              <a:rPr lang="en-US" dirty="0">
                <a:hlinkClick r:id="rId4"/>
              </a:rPr>
              <a:t>kivanc@cs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Anton Osobov (</a:t>
            </a:r>
            <a:r>
              <a:rPr lang="en-US" dirty="0">
                <a:hlinkClick r:id="rId5"/>
              </a:rPr>
              <a:t>aosobov@cs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03710" y="1600200"/>
            <a:ext cx="2983089" cy="182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Instructor</a:t>
            </a:r>
          </a:p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TA</a:t>
            </a:r>
          </a:p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3444310"/>
            <a:ext cx="8229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This lecture aims to summarize the information available at </a:t>
            </a:r>
            <a:r>
              <a:rPr lang="en-US" sz="3200" dirty="0" smtClean="0">
                <a:solidFill>
                  <a:schemeClr val="bg1"/>
                </a:solidFill>
                <a:hlinkClick r:id="rId6"/>
              </a:rPr>
              <a:t>Google Doc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Please comment it with your knowledge and experience – requires @</a:t>
            </a:r>
            <a:r>
              <a:rPr lang="en-US" sz="3200" dirty="0" err="1" smtClean="0">
                <a:solidFill>
                  <a:schemeClr val="bg1"/>
                </a:solidFill>
              </a:rPr>
              <a:t>cs</a:t>
            </a:r>
            <a:r>
              <a:rPr lang="en-US" sz="3200" dirty="0" smtClean="0">
                <a:solidFill>
                  <a:schemeClr val="bg1"/>
                </a:solidFill>
              </a:rPr>
              <a:t> accounts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PDF version is available on the web page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0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403 Tool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documents and draw designs</a:t>
            </a:r>
          </a:p>
          <a:p>
            <a:r>
              <a:rPr lang="en-US" dirty="0" smtClean="0"/>
              <a:t>Implement </a:t>
            </a:r>
            <a:r>
              <a:rPr lang="en-US" dirty="0"/>
              <a:t>code as a team</a:t>
            </a:r>
          </a:p>
          <a:p>
            <a:r>
              <a:rPr lang="en-US" dirty="0" smtClean="0"/>
              <a:t>Write unit tests, documentation, etc.</a:t>
            </a:r>
          </a:p>
          <a:p>
            <a:r>
              <a:rPr lang="en-US" dirty="0" smtClean="0"/>
              <a:t>Produce internal and external web pages</a:t>
            </a:r>
          </a:p>
          <a:p>
            <a:endParaRPr lang="en-US" dirty="0" smtClean="0"/>
          </a:p>
          <a:p>
            <a:r>
              <a:rPr lang="en-US" dirty="0" smtClean="0"/>
              <a:t>What is the most efficient way to do these?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00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0: Project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Online hosting sites are </a:t>
            </a:r>
            <a:r>
              <a:rPr lang="en-US" b="1" i="1" dirty="0" smtClean="0"/>
              <a:t>highly </a:t>
            </a:r>
            <a:r>
              <a:rPr lang="en-US" dirty="0" smtClean="0"/>
              <a:t>encouraged</a:t>
            </a:r>
          </a:p>
          <a:p>
            <a:pPr lvl="1"/>
            <a:r>
              <a:rPr lang="en-US" dirty="0" smtClean="0"/>
              <a:t>Comes with version control system, bug </a:t>
            </a:r>
            <a:r>
              <a:rPr lang="en-US" dirty="0"/>
              <a:t>t</a:t>
            </a:r>
            <a:r>
              <a:rPr lang="en-US" dirty="0" smtClean="0"/>
              <a:t>racking and wiki</a:t>
            </a:r>
          </a:p>
          <a:p>
            <a:r>
              <a:rPr lang="en-US" dirty="0" smtClean="0"/>
              <a:t>We suggest</a:t>
            </a:r>
          </a:p>
          <a:p>
            <a:pPr lvl="1"/>
            <a:r>
              <a:rPr lang="en-US" dirty="0" smtClean="0">
                <a:hlinkClick r:id="rId3"/>
              </a:rPr>
              <a:t>Google Code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Quick Fix Scout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Google Web Toolkit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Github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Bitbucket</a:t>
            </a:r>
            <a:r>
              <a:rPr lang="en-US" dirty="0" smtClean="0"/>
              <a:t> or </a:t>
            </a:r>
            <a:r>
              <a:rPr lang="en-US" dirty="0" smtClean="0">
                <a:hlinkClick r:id="rId8"/>
              </a:rPr>
              <a:t>Sourceforge</a:t>
            </a:r>
            <a:endParaRPr lang="en-US" dirty="0"/>
          </a:p>
          <a:p>
            <a:r>
              <a:rPr lang="en-US" dirty="0" smtClean="0"/>
              <a:t>Private hosting at CSE servers is also possible</a:t>
            </a:r>
          </a:p>
          <a:p>
            <a:pPr lvl="1"/>
            <a:r>
              <a:rPr lang="en-US" dirty="0" smtClean="0"/>
              <a:t>However, you need to convince us about why this is crucial for your project</a:t>
            </a:r>
          </a:p>
        </p:txBody>
      </p:sp>
    </p:spTree>
    <p:extLst>
      <p:ext uri="{BB962C8B-B14F-4D97-AF65-F5344CB8AC3E}">
        <p14:creationId xmlns:p14="http://schemas.microsoft.com/office/powerpoint/2010/main" val="91002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Systems: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Allows developers to work concurrently</a:t>
            </a:r>
          </a:p>
          <a:p>
            <a:pPr lvl="1"/>
            <a:r>
              <a:rPr lang="en-US" dirty="0" smtClean="0"/>
              <a:t>Personal changes do not effect each other unless published</a:t>
            </a:r>
          </a:p>
          <a:p>
            <a:r>
              <a:rPr lang="en-US" dirty="0" smtClean="0"/>
              <a:t>Preserves a history of the changes</a:t>
            </a:r>
          </a:p>
          <a:p>
            <a:pPr lvl="1"/>
            <a:r>
              <a:rPr lang="en-US" dirty="0" smtClean="0"/>
              <a:t>If something goes bad developers can rollback to a ‘stable’ state</a:t>
            </a:r>
          </a:p>
          <a:p>
            <a:endParaRPr lang="en-US" dirty="0"/>
          </a:p>
          <a:p>
            <a:r>
              <a:rPr lang="en-US" dirty="0" smtClean="0"/>
              <a:t>Using a VCS is a natural requirement!</a:t>
            </a:r>
          </a:p>
          <a:p>
            <a:pPr lvl="1"/>
            <a:r>
              <a:rPr lang="en-US" dirty="0" smtClean="0"/>
              <a:t>If not, believe us that you WILL regret it!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5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Systems: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Distributed (suggested): </a:t>
            </a:r>
            <a:r>
              <a:rPr lang="en-US" dirty="0" smtClean="0">
                <a:hlinkClick r:id="rId3"/>
              </a:rPr>
              <a:t>Mercurial</a:t>
            </a:r>
            <a:r>
              <a:rPr lang="en-US" dirty="0" smtClean="0"/>
              <a:t> (HG), </a:t>
            </a:r>
            <a:r>
              <a:rPr lang="en-US" dirty="0" smtClean="0">
                <a:hlinkClick r:id="rId4"/>
              </a:rPr>
              <a:t>Git</a:t>
            </a:r>
            <a:endParaRPr lang="en-US" dirty="0" smtClean="0"/>
          </a:p>
          <a:p>
            <a:pPr lvl="1"/>
            <a:r>
              <a:rPr lang="en-US" dirty="0" smtClean="0"/>
              <a:t>A “central” repository</a:t>
            </a:r>
          </a:p>
          <a:p>
            <a:pPr lvl="1"/>
            <a:r>
              <a:rPr lang="en-US" dirty="0" smtClean="0"/>
              <a:t>Distributed private (personal) repositories</a:t>
            </a:r>
          </a:p>
          <a:p>
            <a:pPr lvl="1"/>
            <a:r>
              <a:rPr lang="en-US" dirty="0" smtClean="0"/>
              <a:t>Personal workspaces</a:t>
            </a:r>
          </a:p>
          <a:p>
            <a:pPr lvl="1"/>
            <a:r>
              <a:rPr lang="en-US" dirty="0" smtClean="0"/>
              <a:t>Make changes =&gt; commit locally =&gt; push to share</a:t>
            </a:r>
          </a:p>
          <a:p>
            <a:r>
              <a:rPr lang="en-US" dirty="0" smtClean="0"/>
              <a:t>Central: CVS, </a:t>
            </a:r>
            <a:r>
              <a:rPr lang="en-US" dirty="0" smtClean="0">
                <a:hlinkClick r:id="rId5"/>
              </a:rPr>
              <a:t>SVN</a:t>
            </a:r>
            <a:r>
              <a:rPr lang="en-US" dirty="0" smtClean="0"/>
              <a:t> (Subversion)</a:t>
            </a:r>
          </a:p>
          <a:p>
            <a:pPr lvl="1"/>
            <a:r>
              <a:rPr lang="en-US" dirty="0" smtClean="0"/>
              <a:t>A central repository</a:t>
            </a:r>
          </a:p>
          <a:p>
            <a:pPr lvl="1"/>
            <a:r>
              <a:rPr lang="en-US" dirty="0" smtClean="0"/>
              <a:t>Personal workspaces</a:t>
            </a:r>
          </a:p>
          <a:p>
            <a:pPr lvl="1"/>
            <a:r>
              <a:rPr lang="en-US" dirty="0" smtClean="0"/>
              <a:t>Make changes =&gt; commit to share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1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Quite complex ranging from:</a:t>
            </a:r>
          </a:p>
          <a:p>
            <a:pPr lvl="1"/>
            <a:r>
              <a:rPr lang="en-US" dirty="0" smtClean="0"/>
              <a:t>Low level decisions (e.g., which data structure to use)</a:t>
            </a:r>
          </a:p>
          <a:p>
            <a:pPr lvl="1"/>
            <a:r>
              <a:rPr lang="en-US" dirty="0" smtClean="0"/>
              <a:t>High level abstractions (e.g., architecture diagrams)</a:t>
            </a:r>
          </a:p>
          <a:p>
            <a:r>
              <a:rPr lang="en-US" dirty="0" smtClean="0"/>
              <a:t>In any stage, Unified Modeling Language (UML) is very popular to generate diagrams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smtClean="0">
                <a:hlinkClick r:id="rId3"/>
              </a:rPr>
              <a:t>Omondo</a:t>
            </a:r>
            <a:r>
              <a:rPr lang="en-US" dirty="0" smtClean="0"/>
              <a:t> plug-in for Eclipse</a:t>
            </a:r>
          </a:p>
          <a:p>
            <a:pPr lvl="1"/>
            <a:r>
              <a:rPr lang="en-US" dirty="0" smtClean="0"/>
              <a:t>There are lots more on the web page!</a:t>
            </a:r>
          </a:p>
        </p:txBody>
      </p:sp>
    </p:spTree>
    <p:extLst>
      <p:ext uri="{BB962C8B-B14F-4D97-AF65-F5344CB8AC3E}">
        <p14:creationId xmlns:p14="http://schemas.microsoft.com/office/powerpoint/2010/main" val="309177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Omondo</a:t>
            </a:r>
            <a:r>
              <a:rPr lang="en-US" dirty="0" smtClean="0"/>
              <a:t> UML Example</a:t>
            </a:r>
            <a:endParaRPr lang="en-US" dirty="0"/>
          </a:p>
        </p:txBody>
      </p:sp>
      <p:pic>
        <p:nvPicPr>
          <p:cNvPr id="4" name="Picture 3" descr="uml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2" y="1417639"/>
            <a:ext cx="7335156" cy="485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7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programming language</a:t>
            </a:r>
          </a:p>
          <a:p>
            <a:pPr lvl="1"/>
            <a:r>
              <a:rPr lang="en-US" dirty="0" smtClean="0"/>
              <a:t>High level languages (e.g., Java, C#) are suggested</a:t>
            </a:r>
          </a:p>
          <a:p>
            <a:r>
              <a:rPr lang="en-US" dirty="0" smtClean="0"/>
              <a:t>Choose an IDE: Eclipse, Visual Studio, etc.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ree to choose the language, platform, IDE. Just make sure that your final implementation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onforms to software engineering standards</a:t>
            </a:r>
          </a:p>
          <a:p>
            <a:pPr lvl="1"/>
            <a:r>
              <a:rPr lang="en-US" dirty="0" smtClean="0"/>
              <a:t>Consistent with </a:t>
            </a:r>
            <a:r>
              <a:rPr lang="en-US" dirty="0"/>
              <a:t>your requirements, design &amp;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22471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vanc Muslu - University of Washingto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4000"/>
      </a:hlink>
      <a:folHlink>
        <a:srgbClr val="804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Kivanc Muslu - University of Washington.thmx</Template>
  <TotalTime>494</TotalTime>
  <Words>705</Words>
  <Application>Microsoft Macintosh PowerPoint</Application>
  <PresentationFormat>On-screen Show (4:3)</PresentationFormat>
  <Paragraphs>106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Kivanc Muslu - University of Washington</vt:lpstr>
      <vt:lpstr>CSE 403: Software Engineering</vt:lpstr>
      <vt:lpstr>Introduction</vt:lpstr>
      <vt:lpstr>CSE 403 Tool Needs</vt:lpstr>
      <vt:lpstr>Phase 0: Project Hosting</vt:lpstr>
      <vt:lpstr>Version Control Systems: Why?</vt:lpstr>
      <vt:lpstr>Version Control Systems: Types</vt:lpstr>
      <vt:lpstr>Phase 1: Design</vt:lpstr>
      <vt:lpstr>Omondo UML Example</vt:lpstr>
      <vt:lpstr>Phase 2: Implementation</vt:lpstr>
      <vt:lpstr>Phase 3: Testing</vt:lpstr>
      <vt:lpstr>Extra Tools</vt:lpstr>
      <vt:lpstr>Initial Advice</vt:lpstr>
      <vt:lpstr>Final Words</vt:lpstr>
      <vt:lpstr>Reminders</vt:lpstr>
    </vt:vector>
  </TitlesOfParts>
  <Manager/>
  <Company>UW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403: Software Engineering</dc:title>
  <dc:subject/>
  <dc:creator>Kivanc Muslu</dc:creator>
  <cp:keywords/>
  <dc:description/>
  <cp:lastModifiedBy>Kivanc Muslu</cp:lastModifiedBy>
  <cp:revision>74</cp:revision>
  <dcterms:created xsi:type="dcterms:W3CDTF">2012-03-22T23:21:27Z</dcterms:created>
  <dcterms:modified xsi:type="dcterms:W3CDTF">2012-03-27T07:14:02Z</dcterms:modified>
  <cp:category/>
</cp:coreProperties>
</file>