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60" r:id="rId4"/>
    <p:sldId id="267" r:id="rId5"/>
    <p:sldId id="258" r:id="rId6"/>
    <p:sldId id="270" r:id="rId7"/>
    <p:sldId id="263" r:id="rId8"/>
    <p:sldId id="262" r:id="rId9"/>
    <p:sldId id="261" r:id="rId10"/>
    <p:sldId id="264" r:id="rId11"/>
    <p:sldId id="266" r:id="rId12"/>
    <p:sldId id="268" r:id="rId13"/>
    <p:sldId id="25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ivanc Muslu" initials="" lastIdx="1" clrIdx="0"/>
  <p:cmAuthor id="1" name="CSE" initials="UWCSE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940" autoAdjust="0"/>
  </p:normalViewPr>
  <p:slideViewPr>
    <p:cSldViewPr snapToGrid="0" snapToObjects="1">
      <p:cViewPr varScale="1">
        <p:scale>
          <a:sx n="132" d="100"/>
          <a:sy n="132" d="100"/>
        </p:scale>
        <p:origin x="-17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commentAuthors" Target="commentAuthors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F68E8-656A-6E4C-A652-7DA53ED0EFDF}" type="datetimeFigureOut">
              <a:rPr lang="en-US" smtClean="0"/>
              <a:t>2012.04.05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B3084-61F6-754A-B908-AACB0D6CF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828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B3084-61F6-754A-B908-AACB0D6CFE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1732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B3084-61F6-754A-B908-AACB0D6CFE3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7932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B3084-61F6-754A-B908-AACB0D6CFE3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110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B3084-61F6-754A-B908-AACB0D6CFE3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59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B3084-61F6-754A-B908-AACB0D6CFE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029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B3084-61F6-754A-B908-AACB0D6CFE3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179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B3084-61F6-754A-B908-AACB0D6CFE3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85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B3084-61F6-754A-B908-AACB0D6CFE3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3569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B3084-61F6-754A-B908-AACB0D6CFE3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8605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B3084-61F6-754A-B908-AACB0D6CFE3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1422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B3084-61F6-754A-B908-AACB0D6CFE3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85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 smtClean="0"/>
              <a:t>Edit subtitle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2012.04.05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29000" cy="365125"/>
          </a:xfrm>
          <a:prstGeom prst="rect">
            <a:avLst/>
          </a:prstGeom>
        </p:spPr>
        <p:txBody>
          <a:bodyPr/>
          <a:lstStyle/>
          <a:p>
            <a:r>
              <a:rPr lang="tr-TR" dirty="0" smtClean="0"/>
              <a:t>© Kıvanç Muşlu,  University of Washington,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315200" y="6356350"/>
            <a:ext cx="1371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2012.04.05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29000" cy="365125"/>
          </a:xfrm>
          <a:prstGeom prst="rect">
            <a:avLst/>
          </a:prstGeom>
        </p:spPr>
        <p:txBody>
          <a:bodyPr/>
          <a:lstStyle/>
          <a:p>
            <a:r>
              <a:rPr lang="tr-TR" dirty="0" smtClean="0"/>
              <a:t>© Kıvanç Muşlu,  University of Washington,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15200" y="6356350"/>
            <a:ext cx="1371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2012.04.05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29000" cy="365125"/>
          </a:xfrm>
          <a:prstGeom prst="rect">
            <a:avLst/>
          </a:prstGeom>
        </p:spPr>
        <p:txBody>
          <a:bodyPr/>
          <a:lstStyle/>
          <a:p>
            <a:r>
              <a:rPr lang="tr-TR" dirty="0" smtClean="0"/>
              <a:t>© Kıvanç Muşlu,  University of Washington,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15200" y="6356350"/>
            <a:ext cx="1371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477000"/>
            <a:ext cx="9144000" cy="371104"/>
          </a:xfrm>
          <a:prstGeom prst="rect">
            <a:avLst/>
          </a:prstGeom>
          <a:solidFill>
            <a:srgbClr val="5324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5242" y="6478772"/>
            <a:ext cx="79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mtClean="0">
                <a:solidFill>
                  <a:schemeClr val="bg1"/>
                </a:solidFill>
              </a:rPr>
              <a:t>April 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49184" y="6488930"/>
            <a:ext cx="4711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>
                <a:solidFill>
                  <a:schemeClr val="bg1"/>
                </a:solidFill>
              </a:rPr>
              <a:t>© Kıvanç Muşlu,</a:t>
            </a:r>
            <a:r>
              <a:rPr lang="tr-TR" baseline="0" dirty="0" smtClean="0">
                <a:solidFill>
                  <a:schemeClr val="bg1"/>
                </a:solidFill>
              </a:rPr>
              <a:t> University of Washington</a:t>
            </a:r>
            <a:r>
              <a:rPr lang="tr-TR" dirty="0" smtClean="0">
                <a:solidFill>
                  <a:schemeClr val="bg1"/>
                </a:solidFill>
              </a:rPr>
              <a:t>, 2012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15052" y="6478772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lang="en-US" smtClean="0">
                <a:solidFill>
                  <a:schemeClr val="bg1"/>
                </a:solidFill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tr-TR" baseline="0" dirty="0" smtClean="0">
                <a:solidFill>
                  <a:schemeClr val="bg1"/>
                </a:solidFill>
              </a:rPr>
              <a:t> </a:t>
            </a:r>
            <a:r>
              <a:rPr lang="tr-TR" smtClean="0">
                <a:solidFill>
                  <a:schemeClr val="bg1"/>
                </a:solidFill>
              </a:rPr>
              <a:t>of 14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US" dirty="0" smtClean="0"/>
              <a:t>Software Requirement Specifications</a:t>
            </a:r>
            <a:br>
              <a:rPr lang="en-US" dirty="0" smtClean="0"/>
            </a:br>
            <a:r>
              <a:rPr lang="en-US" dirty="0" smtClean="0"/>
              <a:t>(SRS)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51714"/>
            <a:ext cx="9144000" cy="876300"/>
          </a:xfrm>
        </p:spPr>
        <p:txBody>
          <a:bodyPr>
            <a:normAutofit/>
          </a:bodyPr>
          <a:lstStyle/>
          <a:p>
            <a:r>
              <a:rPr lang="en-US" sz="2400" dirty="0"/>
              <a:t>Most of the slides are adapted from the previous quarter’s </a:t>
            </a:r>
            <a:r>
              <a:rPr lang="en-US" sz="2400" dirty="0" smtClean="0"/>
              <a:t>recitation and an existing SRS document</a:t>
            </a:r>
            <a:endParaRPr lang="en-US" sz="24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37084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With an Emphasis on </a:t>
            </a:r>
            <a:r>
              <a:rPr lang="en-US" dirty="0"/>
              <a:t>Use Cases</a:t>
            </a:r>
          </a:p>
        </p:txBody>
      </p:sp>
    </p:spTree>
    <p:extLst>
      <p:ext uri="{BB962C8B-B14F-4D97-AF65-F5344CB8AC3E}">
        <p14:creationId xmlns:p14="http://schemas.microsoft.com/office/powerpoint/2010/main" val="1705198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01: Search Article 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498" y="1600200"/>
            <a:ext cx="6557004" cy="4525963"/>
          </a:xfrm>
        </p:spPr>
      </p:pic>
    </p:spTree>
    <p:extLst>
      <p:ext uri="{BB962C8B-B14F-4D97-AF65-F5344CB8AC3E}">
        <p14:creationId xmlns:p14="http://schemas.microsoft.com/office/powerpoint/2010/main" val="1592935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02: Submit Article</a:t>
            </a:r>
          </a:p>
        </p:txBody>
      </p:sp>
      <p:pic>
        <p:nvPicPr>
          <p:cNvPr id="4" name="Content Placeholder 3" descr="use-case_submit-article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387" r="-53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029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Non-functional Requirements</a:t>
            </a:r>
            <a:endParaRPr lang="en-US" dirty="0"/>
          </a:p>
        </p:txBody>
      </p:sp>
      <p:pic>
        <p:nvPicPr>
          <p:cNvPr id="4" name="Content Placeholder 3" descr="non-functional-requirement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558" b="-455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81455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Your SRS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alibri" charset="0"/>
              </a:rPr>
              <a:t>Follow the information on the web</a:t>
            </a:r>
          </a:p>
          <a:p>
            <a:pPr lvl="1"/>
            <a:r>
              <a:rPr lang="en-US" dirty="0" smtClean="0">
                <a:latin typeface="Calibri" charset="0"/>
              </a:rPr>
              <a:t>mostly </a:t>
            </a:r>
            <a:r>
              <a:rPr lang="en-US" dirty="0">
                <a:latin typeface="Calibri" charset="0"/>
              </a:rPr>
              <a:t>straightforward, but answer questions thoroughly</a:t>
            </a:r>
          </a:p>
          <a:p>
            <a:r>
              <a:rPr lang="en-US" dirty="0">
                <a:latin typeface="Calibri" charset="0"/>
              </a:rPr>
              <a:t>Write in complete sentences and </a:t>
            </a:r>
            <a:r>
              <a:rPr lang="en-US" dirty="0" smtClean="0">
                <a:latin typeface="Calibri" charset="0"/>
              </a:rPr>
              <a:t>paragraphs</a:t>
            </a:r>
            <a:endParaRPr lang="en-US" dirty="0">
              <a:latin typeface="Calibri" charset="0"/>
            </a:endParaRPr>
          </a:p>
          <a:p>
            <a:r>
              <a:rPr lang="en-US" dirty="0">
                <a:latin typeface="Calibri" charset="0"/>
              </a:rPr>
              <a:t>Explain your choices, describe your product as if we have not seen your </a:t>
            </a:r>
            <a:r>
              <a:rPr lang="en-US" dirty="0" smtClean="0">
                <a:latin typeface="Calibri" charset="0"/>
              </a:rPr>
              <a:t>presentation</a:t>
            </a:r>
          </a:p>
          <a:p>
            <a:r>
              <a:rPr lang="en-US" dirty="0" smtClean="0">
                <a:latin typeface="Calibri" charset="0"/>
              </a:rPr>
              <a:t>Parts:</a:t>
            </a:r>
          </a:p>
          <a:p>
            <a:pPr lvl="1"/>
            <a:r>
              <a:rPr lang="en-US" dirty="0" smtClean="0">
                <a:latin typeface="Calibri" charset="0"/>
              </a:rPr>
              <a:t>Product description, Use cases (also in SRS)</a:t>
            </a:r>
          </a:p>
          <a:p>
            <a:pPr lvl="1"/>
            <a:r>
              <a:rPr lang="en-US" dirty="0" smtClean="0">
                <a:latin typeface="Calibri" charset="0"/>
              </a:rPr>
              <a:t>UI diagrams, process, customer meeting report</a:t>
            </a: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491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Group Meetings</a:t>
            </a:r>
          </a:p>
          <a:p>
            <a:pPr lvl="1"/>
            <a:r>
              <a:rPr lang="en-US" dirty="0" smtClean="0"/>
              <a:t>Name your team!</a:t>
            </a:r>
          </a:p>
          <a:p>
            <a:pPr lvl="1"/>
            <a:r>
              <a:rPr lang="en-US" dirty="0" smtClean="0"/>
              <a:t>Select your Program Manager (PM)</a:t>
            </a:r>
          </a:p>
          <a:p>
            <a:pPr lvl="1"/>
            <a:r>
              <a:rPr lang="en-US" dirty="0" smtClean="0"/>
              <a:t>Schedule your weekly group meetings and let your TAs know your meeting times</a:t>
            </a:r>
          </a:p>
          <a:p>
            <a:pPr lvl="2"/>
            <a:r>
              <a:rPr lang="en-US" dirty="0" smtClean="0"/>
              <a:t>We won’t be able to meet with each group every week, but we will try our best and coordinate with your PMs</a:t>
            </a:r>
          </a:p>
          <a:p>
            <a:pPr lvl="2"/>
            <a:r>
              <a:rPr lang="en-US" dirty="0" smtClean="0"/>
              <a:t>Also you can always setup appointments with us</a:t>
            </a:r>
          </a:p>
          <a:p>
            <a:r>
              <a:rPr lang="en-US" dirty="0" smtClean="0"/>
              <a:t>SRS document due on April 10 (next Tue.) @11PM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166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/>
              <a:t>A </a:t>
            </a:r>
            <a:r>
              <a:rPr lang="en-US" dirty="0"/>
              <a:t>written description of the user's interaction with the software product to accomplish a goal</a:t>
            </a:r>
          </a:p>
          <a:p>
            <a:pPr>
              <a:defRPr/>
            </a:pPr>
            <a:r>
              <a:rPr lang="en-US" dirty="0" smtClean="0"/>
              <a:t>Accurately describes the what system </a:t>
            </a:r>
            <a:r>
              <a:rPr lang="en-US" dirty="0"/>
              <a:t>must </a:t>
            </a:r>
            <a:r>
              <a:rPr lang="en-US" dirty="0" smtClean="0"/>
              <a:t>do</a:t>
            </a:r>
            <a:endParaRPr lang="en-US" dirty="0"/>
          </a:p>
          <a:p>
            <a:pPr>
              <a:defRPr/>
            </a:pPr>
            <a:r>
              <a:rPr lang="en-US" dirty="0" smtClean="0"/>
              <a:t>Documentation </a:t>
            </a:r>
            <a:r>
              <a:rPr lang="en-US" dirty="0"/>
              <a:t>of </a:t>
            </a:r>
            <a:r>
              <a:rPr lang="en-US" b="1" dirty="0" smtClean="0"/>
              <a:t>functionality</a:t>
            </a:r>
            <a:r>
              <a:rPr lang="en-US" dirty="0" smtClean="0"/>
              <a:t> not design</a:t>
            </a:r>
          </a:p>
          <a:p>
            <a:pPr lvl="1">
              <a:defRPr/>
            </a:pPr>
            <a:r>
              <a:rPr lang="en-US" dirty="0" smtClean="0"/>
              <a:t>Remember </a:t>
            </a:r>
            <a:r>
              <a:rPr lang="en-US" b="1" dirty="0" smtClean="0"/>
              <a:t>‘what’</a:t>
            </a:r>
            <a:r>
              <a:rPr lang="en-US" dirty="0"/>
              <a:t> </a:t>
            </a:r>
            <a:r>
              <a:rPr lang="en-US" dirty="0" smtClean="0"/>
              <a:t>vs. ‘how’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72516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A Few Use Case Clarifications…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latin typeface="Calibri" charset="0"/>
              </a:rPr>
              <a:t>Primary </a:t>
            </a:r>
            <a:r>
              <a:rPr lang="en-US" sz="2800" b="1" dirty="0" smtClean="0">
                <a:latin typeface="Calibri" charset="0"/>
              </a:rPr>
              <a:t>Actor: </a:t>
            </a:r>
            <a:r>
              <a:rPr lang="en-US" sz="2800" dirty="0" smtClean="0">
                <a:latin typeface="Calibri" charset="0"/>
              </a:rPr>
              <a:t>the </a:t>
            </a:r>
            <a:r>
              <a:rPr lang="en-US" sz="2800" dirty="0">
                <a:latin typeface="Calibri" charset="0"/>
              </a:rPr>
              <a:t>person interacting in the use case</a:t>
            </a:r>
          </a:p>
          <a:p>
            <a:r>
              <a:rPr lang="en-US" sz="2800" b="1" dirty="0" smtClean="0">
                <a:latin typeface="Calibri" charset="0"/>
              </a:rPr>
              <a:t>Level: </a:t>
            </a:r>
            <a:r>
              <a:rPr lang="en-US" sz="2800" dirty="0" smtClean="0">
                <a:latin typeface="Calibri" charset="0"/>
              </a:rPr>
              <a:t>granularity</a:t>
            </a:r>
            <a:r>
              <a:rPr lang="en-US" sz="2800" dirty="0">
                <a:latin typeface="Calibri" charset="0"/>
              </a:rPr>
              <a:t>, big picture vs. small feature</a:t>
            </a:r>
            <a:endParaRPr lang="en-US" sz="2800" b="1" dirty="0">
              <a:latin typeface="Calibri" charset="0"/>
            </a:endParaRPr>
          </a:p>
          <a:p>
            <a:r>
              <a:rPr lang="en-US" sz="2800" b="1" dirty="0">
                <a:latin typeface="Calibri" charset="0"/>
              </a:rPr>
              <a:t>Minimal/Success </a:t>
            </a:r>
            <a:r>
              <a:rPr lang="ja-JP" altLang="en-US" sz="2800" b="1" dirty="0">
                <a:latin typeface="Calibri" charset="0"/>
              </a:rPr>
              <a:t>“</a:t>
            </a:r>
            <a:r>
              <a:rPr lang="en-US" altLang="ja-JP" sz="2800" b="1" dirty="0">
                <a:latin typeface="Calibri" charset="0"/>
              </a:rPr>
              <a:t>Guarantee</a:t>
            </a:r>
            <a:r>
              <a:rPr lang="ja-JP" altLang="en-US" sz="2800" b="1" dirty="0">
                <a:latin typeface="Calibri" charset="0"/>
              </a:rPr>
              <a:t>”</a:t>
            </a:r>
            <a:endParaRPr lang="en-US" altLang="ja-JP" sz="2800" b="1" dirty="0">
              <a:latin typeface="Calibri" charset="0"/>
            </a:endParaRPr>
          </a:p>
          <a:p>
            <a:pPr lvl="1"/>
            <a:r>
              <a:rPr lang="en-US" sz="2000" dirty="0">
                <a:latin typeface="Calibri" charset="0"/>
              </a:rPr>
              <a:t>Guarantee == Post-condition</a:t>
            </a:r>
          </a:p>
          <a:p>
            <a:pPr lvl="1"/>
            <a:r>
              <a:rPr lang="en-US" sz="2000" dirty="0">
                <a:latin typeface="Calibri" charset="0"/>
              </a:rPr>
              <a:t>Minimal/Success == worst case/best case</a:t>
            </a:r>
          </a:p>
          <a:p>
            <a:r>
              <a:rPr lang="en-US" sz="2800" b="1" dirty="0">
                <a:latin typeface="Calibri" charset="0"/>
              </a:rPr>
              <a:t>Main Success Scenario</a:t>
            </a:r>
          </a:p>
          <a:p>
            <a:pPr lvl="1"/>
            <a:r>
              <a:rPr lang="en-US" sz="2000" dirty="0" smtClean="0">
                <a:latin typeface="Calibri" charset="0"/>
              </a:rPr>
              <a:t>Describes </a:t>
            </a:r>
            <a:r>
              <a:rPr lang="en-US" sz="2000" dirty="0">
                <a:latin typeface="Calibri" charset="0"/>
              </a:rPr>
              <a:t>how user uses system to successfully complete a task</a:t>
            </a:r>
          </a:p>
          <a:p>
            <a:r>
              <a:rPr lang="en-US" sz="2800" b="1" dirty="0">
                <a:latin typeface="Calibri" charset="0"/>
              </a:rPr>
              <a:t>Extensions</a:t>
            </a:r>
          </a:p>
          <a:p>
            <a:pPr lvl="1"/>
            <a:r>
              <a:rPr lang="en-US" sz="2000" dirty="0">
                <a:latin typeface="Calibri" charset="0"/>
              </a:rPr>
              <a:t>Alternate paths in success scenario (usually failure cases</a:t>
            </a:r>
            <a:r>
              <a:rPr lang="en-US" sz="2000" dirty="0" smtClean="0">
                <a:latin typeface="Calibri" charset="0"/>
              </a:rPr>
              <a:t>)</a:t>
            </a:r>
            <a:endParaRPr lang="en-US" sz="2000" dirty="0">
              <a:latin typeface="Calibri" charset="0"/>
            </a:endParaRPr>
          </a:p>
          <a:p>
            <a:pPr lvl="1"/>
            <a:r>
              <a:rPr lang="en-US" sz="2000" dirty="0">
                <a:latin typeface="Calibri" charset="0"/>
              </a:rPr>
              <a:t>S</a:t>
            </a:r>
            <a:r>
              <a:rPr lang="en-US" sz="2000" dirty="0" smtClean="0">
                <a:latin typeface="Calibri" charset="0"/>
              </a:rPr>
              <a:t>hould </a:t>
            </a:r>
            <a:r>
              <a:rPr lang="en-US" sz="2000" dirty="0">
                <a:latin typeface="Calibri" charset="0"/>
              </a:rPr>
              <a:t>maintain minimal </a:t>
            </a:r>
            <a:r>
              <a:rPr lang="en-US" sz="2000" dirty="0" smtClean="0">
                <a:latin typeface="Calibri" charset="0"/>
              </a:rPr>
              <a:t>guarantee</a:t>
            </a:r>
            <a:endParaRPr lang="en-US" sz="20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202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Personal Advisors Finance Package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996" y="1417638"/>
            <a:ext cx="5280008" cy="4708525"/>
          </a:xfrm>
        </p:spPr>
      </p:pic>
    </p:spTree>
    <p:extLst>
      <p:ext uri="{BB962C8B-B14F-4D97-AF65-F5344CB8AC3E}">
        <p14:creationId xmlns:p14="http://schemas.microsoft.com/office/powerpoint/2010/main" val="1262888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SRS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40172"/>
            <a:ext cx="8229600" cy="28182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“A </a:t>
            </a:r>
            <a:r>
              <a:rPr lang="en-US" dirty="0"/>
              <a:t>software requirements specification (SRS</a:t>
            </a:r>
            <a:r>
              <a:rPr lang="en-US" dirty="0" smtClean="0"/>
              <a:t>) </a:t>
            </a:r>
            <a:r>
              <a:rPr lang="en-US" dirty="0"/>
              <a:t>is a complete description of the behavior of a system to be developed</a:t>
            </a:r>
            <a:r>
              <a:rPr lang="en-US" dirty="0" smtClean="0"/>
              <a:t>.”			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Wikipedia</a:t>
            </a:r>
          </a:p>
        </p:txBody>
      </p:sp>
    </p:spTree>
    <p:extLst>
      <p:ext uri="{BB962C8B-B14F-4D97-AF65-F5344CB8AC3E}">
        <p14:creationId xmlns:p14="http://schemas.microsoft.com/office/powerpoint/2010/main" val="4015816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Introduction: Purpose, scope and overview</a:t>
            </a:r>
          </a:p>
          <a:p>
            <a:r>
              <a:rPr lang="en-US" dirty="0" smtClean="0"/>
              <a:t>Overall Description</a:t>
            </a:r>
          </a:p>
          <a:p>
            <a:pPr lvl="1"/>
            <a:r>
              <a:rPr lang="en-US" dirty="0" smtClean="0"/>
              <a:t>System environment</a:t>
            </a:r>
          </a:p>
          <a:p>
            <a:r>
              <a:rPr lang="en-US" dirty="0" smtClean="0"/>
              <a:t>Functional </a:t>
            </a:r>
            <a:r>
              <a:rPr lang="en-US" dirty="0" err="1" smtClean="0"/>
              <a:t>Reqs</a:t>
            </a:r>
            <a:r>
              <a:rPr lang="en-US" dirty="0" smtClean="0"/>
              <a:t>: </a:t>
            </a:r>
            <a:r>
              <a:rPr lang="en-US" b="1" dirty="0"/>
              <a:t>“What”</a:t>
            </a:r>
            <a:r>
              <a:rPr lang="en-US" dirty="0"/>
              <a:t> your software </a:t>
            </a:r>
            <a:r>
              <a:rPr lang="en-US" dirty="0" smtClean="0"/>
              <a:t>does</a:t>
            </a:r>
          </a:p>
          <a:p>
            <a:pPr lvl="1"/>
            <a:r>
              <a:rPr lang="en-US" dirty="0" smtClean="0"/>
              <a:t>Use case scenarios</a:t>
            </a:r>
          </a:p>
          <a:p>
            <a:r>
              <a:rPr lang="en-US" dirty="0" smtClean="0"/>
              <a:t>User Characteristics: How will different actors interact with your software</a:t>
            </a:r>
          </a:p>
          <a:p>
            <a:r>
              <a:rPr lang="en-US" dirty="0" smtClean="0"/>
              <a:t>Non-functional Requirements: Imposed by the employer &amp; users</a:t>
            </a:r>
          </a:p>
          <a:p>
            <a:pPr lvl="1"/>
            <a:r>
              <a:rPr lang="en-US" dirty="0" smtClean="0"/>
              <a:t>Quality </a:t>
            </a:r>
            <a:r>
              <a:rPr lang="en-US" dirty="0"/>
              <a:t>standards, performance requirements, </a:t>
            </a:r>
            <a:r>
              <a:rPr lang="en-US" dirty="0" err="1" smtClean="0"/>
              <a:t>etc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6538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Web Publishing System</a:t>
            </a:r>
          </a:p>
        </p:txBody>
      </p:sp>
      <p:pic>
        <p:nvPicPr>
          <p:cNvPr id="4" name="Content Placeholder 3" descr="scope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803" r="-22803"/>
          <a:stretch>
            <a:fillRect/>
          </a:stretch>
        </p:blipFill>
        <p:spPr/>
      </p:pic>
      <p:sp>
        <p:nvSpPr>
          <p:cNvPr id="3" name="Rectangle 2"/>
          <p:cNvSpPr/>
          <p:nvPr/>
        </p:nvSpPr>
        <p:spPr>
          <a:xfrm>
            <a:off x="457201" y="6124206"/>
            <a:ext cx="82295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1600" dirty="0">
                <a:solidFill>
                  <a:schemeClr val="bg1"/>
                </a:solidFill>
              </a:rPr>
              <a:t>Example from: </a:t>
            </a:r>
            <a:r>
              <a:rPr lang="en-US" sz="1600" dirty="0" err="1">
                <a:solidFill>
                  <a:schemeClr val="bg1"/>
                </a:solidFill>
              </a:rPr>
              <a:t>www.courses.utep.edu</a:t>
            </a:r>
            <a:r>
              <a:rPr lang="en-US" sz="1600" dirty="0">
                <a:solidFill>
                  <a:schemeClr val="bg1"/>
                </a:solidFill>
              </a:rPr>
              <a:t>/portals/870/S04-F04%20SRS%20v0.91.doc</a:t>
            </a:r>
          </a:p>
        </p:txBody>
      </p:sp>
    </p:spTree>
    <p:extLst>
      <p:ext uri="{BB962C8B-B14F-4D97-AF65-F5344CB8AC3E}">
        <p14:creationId xmlns:p14="http://schemas.microsoft.com/office/powerpoint/2010/main" val="3239525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 publishing system for an editor</a:t>
            </a:r>
          </a:p>
          <a:p>
            <a:r>
              <a:rPr lang="en-US" dirty="0" smtClean="0"/>
              <a:t>Goal: Maximize editor’s productivity</a:t>
            </a:r>
          </a:p>
          <a:p>
            <a:pPr lvl="1"/>
            <a:r>
              <a:rPr lang="en-US" dirty="0" smtClean="0"/>
              <a:t>Automated article review and publishing</a:t>
            </a:r>
          </a:p>
          <a:p>
            <a:r>
              <a:rPr lang="en-US" dirty="0" smtClean="0"/>
              <a:t>Facilitate communication between the editor, a group of reviewers and the author via email</a:t>
            </a:r>
          </a:p>
          <a:p>
            <a:pPr lvl="1"/>
            <a:r>
              <a:rPr lang="en-US" dirty="0" smtClean="0"/>
              <a:t>Preformatted reply forms to provide uniform reviewing process</a:t>
            </a:r>
          </a:p>
          <a:p>
            <a:pPr marL="457200" lvl="1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389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Environment Diagram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233" y="1600200"/>
            <a:ext cx="4661533" cy="4525963"/>
          </a:xfrm>
        </p:spPr>
      </p:pic>
    </p:spTree>
    <p:extLst>
      <p:ext uri="{BB962C8B-B14F-4D97-AF65-F5344CB8AC3E}">
        <p14:creationId xmlns:p14="http://schemas.microsoft.com/office/powerpoint/2010/main" val="1485747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ivanc Muslu - University of Washingt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Kivanc Muslu - University of Washington.thmx</Template>
  <TotalTime>197</TotalTime>
  <Words>443</Words>
  <Application>Microsoft Macintosh PowerPoint</Application>
  <PresentationFormat>On-screen Show (4:3)</PresentationFormat>
  <Paragraphs>72</Paragraphs>
  <Slides>14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Kivanc Muslu - University of Washington</vt:lpstr>
      <vt:lpstr>Software Requirement Specifications (SRS)</vt:lpstr>
      <vt:lpstr>Use Cases</vt:lpstr>
      <vt:lpstr>A Few Use Case Clarifications…</vt:lpstr>
      <vt:lpstr>Personal Advisors Finance Package</vt:lpstr>
      <vt:lpstr>SRS Definition</vt:lpstr>
      <vt:lpstr>SRS Outline</vt:lpstr>
      <vt:lpstr>Example: Web Publishing System</vt:lpstr>
      <vt:lpstr>Scope</vt:lpstr>
      <vt:lpstr>System Environment Diagram</vt:lpstr>
      <vt:lpstr>Use Case 01: Search Article  </vt:lpstr>
      <vt:lpstr>Use Case 02: Submit Article</vt:lpstr>
      <vt:lpstr>Non-functional Requirements</vt:lpstr>
      <vt:lpstr>Your SRS Outline</vt:lpstr>
      <vt:lpstr>Reminders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Kivanc Muslu</dc:creator>
  <cp:lastModifiedBy>Kivanc Muslu</cp:lastModifiedBy>
  <cp:revision>47</cp:revision>
  <dcterms:created xsi:type="dcterms:W3CDTF">2012-04-03T03:59:09Z</dcterms:created>
  <dcterms:modified xsi:type="dcterms:W3CDTF">2012-04-05T07:43:24Z</dcterms:modified>
</cp:coreProperties>
</file>