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B2AF6-C098-43D5-942F-BE5C87B7970D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E3B27-3496-41C6-BCE8-22577970D7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E3B27-3496-41C6-BCE8-22577970D72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5754-E7C2-4F9E-BB89-778480DE2DFE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F62-F3F9-4819-A909-26755737F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5754-E7C2-4F9E-BB89-778480DE2DFE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F62-F3F9-4819-A909-26755737F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5754-E7C2-4F9E-BB89-778480DE2DFE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F62-F3F9-4819-A909-26755737F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5754-E7C2-4F9E-BB89-778480DE2DFE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F62-F3F9-4819-A909-26755737F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5754-E7C2-4F9E-BB89-778480DE2DFE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F62-F3F9-4819-A909-26755737F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5754-E7C2-4F9E-BB89-778480DE2DFE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F62-F3F9-4819-A909-26755737F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5754-E7C2-4F9E-BB89-778480DE2DFE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F62-F3F9-4819-A909-26755737F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5754-E7C2-4F9E-BB89-778480DE2DFE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F62-F3F9-4819-A909-26755737F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5754-E7C2-4F9E-BB89-778480DE2DFE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F62-F3F9-4819-A909-26755737F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5754-E7C2-4F9E-BB89-778480DE2DFE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F62-F3F9-4819-A909-26755737F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5754-E7C2-4F9E-BB89-778480DE2DFE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F62-F3F9-4819-A909-26755737F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25754-E7C2-4F9E-BB89-778480DE2DFE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E8F62-F3F9-4819-A909-26755737F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812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UML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33800"/>
            <a:ext cx="6400800" cy="1295400"/>
          </a:xfrm>
        </p:spPr>
        <p:txBody>
          <a:bodyPr/>
          <a:lstStyle/>
          <a:p>
            <a:r>
              <a:rPr lang="en-US" dirty="0" smtClean="0"/>
              <a:t>Class and Sequence Diagrams</a:t>
            </a:r>
          </a:p>
          <a:p>
            <a:r>
              <a:rPr lang="en-US" dirty="0" smtClean="0"/>
              <a:t>Violet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198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Slides adapted from Marty </a:t>
            </a:r>
            <a:r>
              <a:rPr lang="en-US" dirty="0" err="1" smtClean="0"/>
              <a:t>Stepp</a:t>
            </a:r>
            <a:r>
              <a:rPr lang="en-US" dirty="0" smtClean="0"/>
              <a:t>, CSE 403, Winter 2012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990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2286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CSE 403 Spring 2012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52578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Anton </a:t>
            </a:r>
            <a:r>
              <a:rPr lang="en-US" sz="2000" dirty="0" err="1" smtClean="0"/>
              <a:t>Osobov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962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</a:t>
            </a:r>
            <a:r>
              <a:rPr lang="en-US" sz="2400" dirty="0" smtClean="0"/>
              <a:t>ultiplicity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n</a:t>
            </a:r>
            <a:r>
              <a:rPr lang="en-US" sz="2400" dirty="0" smtClean="0"/>
              <a:t>ame</a:t>
            </a:r>
            <a:endParaRPr lang="en-US" sz="2400" dirty="0" smtClean="0"/>
          </a:p>
          <a:p>
            <a:pPr marL="914400" lvl="1" indent="-514350"/>
            <a:r>
              <a:rPr lang="en-US" sz="2000" dirty="0" smtClean="0"/>
              <a:t>w</a:t>
            </a:r>
            <a:r>
              <a:rPr lang="en-US" sz="2000" dirty="0" smtClean="0"/>
              <a:t>hat </a:t>
            </a:r>
            <a:r>
              <a:rPr lang="en-US" sz="2000" dirty="0" smtClean="0"/>
              <a:t>relationship the objects have</a:t>
            </a:r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n</a:t>
            </a:r>
            <a:r>
              <a:rPr lang="en-US" sz="2400" dirty="0" smtClean="0"/>
              <a:t>avigability</a:t>
            </a:r>
            <a:endParaRPr lang="en-US" sz="2400" dirty="0" smtClean="0"/>
          </a:p>
          <a:p>
            <a:pPr marL="914400" lvl="1" indent="-514350"/>
            <a:r>
              <a:rPr lang="en-US" sz="2000" dirty="0" smtClean="0"/>
              <a:t>direction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676400"/>
          <a:ext cx="5105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749"/>
                <a:gridCol w="2966651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 many are used?</a:t>
                      </a:r>
                      <a:endParaRPr lang="en-US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 1, or more</a:t>
                      </a:r>
                      <a:endParaRPr lang="en-US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exactly 1</a:t>
                      </a:r>
                      <a:endParaRPr lang="en-US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between 2 and 4</a:t>
                      </a:r>
                      <a:endParaRPr lang="en-US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5..*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or more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uml-relationship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5142807"/>
            <a:ext cx="8728428" cy="1715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Association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aggregation:</a:t>
            </a:r>
            <a:r>
              <a:rPr lang="en-US" sz="2400" dirty="0" smtClean="0"/>
              <a:t> “is part of”</a:t>
            </a:r>
          </a:p>
          <a:p>
            <a:pPr lvl="1"/>
            <a:r>
              <a:rPr lang="en-US" sz="2000" dirty="0" smtClean="0"/>
              <a:t>c</a:t>
            </a:r>
            <a:r>
              <a:rPr lang="en-US" sz="2000" dirty="0" smtClean="0"/>
              <a:t>lear</a:t>
            </a:r>
            <a:r>
              <a:rPr lang="en-US" sz="2000" dirty="0" smtClean="0"/>
              <a:t>, white diamond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sz="2400" b="1" dirty="0"/>
              <a:t>c</a:t>
            </a:r>
            <a:r>
              <a:rPr lang="en-US" sz="2400" b="1" dirty="0" smtClean="0"/>
              <a:t>omposition: </a:t>
            </a:r>
            <a:r>
              <a:rPr lang="en-US" sz="2400" dirty="0" smtClean="0"/>
              <a:t>“is entirely made of”</a:t>
            </a:r>
          </a:p>
          <a:p>
            <a:pPr lvl="1"/>
            <a:r>
              <a:rPr lang="en-US" sz="2000" dirty="0" smtClean="0"/>
              <a:t>s</a:t>
            </a:r>
            <a:r>
              <a:rPr lang="en-US" sz="2000" dirty="0" smtClean="0"/>
              <a:t>tronger </a:t>
            </a:r>
            <a:r>
              <a:rPr lang="en-US" sz="2000" dirty="0" smtClean="0"/>
              <a:t>version of aggregation</a:t>
            </a:r>
          </a:p>
          <a:p>
            <a:pPr lvl="1"/>
            <a:r>
              <a:rPr lang="en-US" sz="2000" dirty="0" smtClean="0"/>
              <a:t>t</a:t>
            </a:r>
            <a:r>
              <a:rPr lang="en-US" sz="2000" dirty="0" smtClean="0"/>
              <a:t>he </a:t>
            </a:r>
            <a:r>
              <a:rPr lang="en-US" sz="2000" dirty="0" smtClean="0"/>
              <a:t>parts only exist while the whole exists</a:t>
            </a:r>
          </a:p>
          <a:p>
            <a:pPr lvl="1"/>
            <a:r>
              <a:rPr lang="en-US" sz="2000" dirty="0" smtClean="0"/>
              <a:t>b</a:t>
            </a:r>
            <a:r>
              <a:rPr lang="en-US" sz="2000" dirty="0" smtClean="0"/>
              <a:t>lack </a:t>
            </a:r>
            <a:r>
              <a:rPr lang="en-US" sz="2000" dirty="0" smtClean="0"/>
              <a:t>diamond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sz="2400" b="1" dirty="0" smtClean="0"/>
              <a:t>dependency:</a:t>
            </a:r>
            <a:r>
              <a:rPr lang="en-US" sz="2400" dirty="0" smtClean="0"/>
              <a:t> “uses temporarily”</a:t>
            </a:r>
          </a:p>
          <a:p>
            <a:pPr lvl="1"/>
            <a:r>
              <a:rPr lang="en-US" sz="2000" dirty="0" smtClean="0"/>
              <a:t>d</a:t>
            </a:r>
            <a:r>
              <a:rPr lang="en-US" sz="2000" dirty="0" smtClean="0"/>
              <a:t>otted </a:t>
            </a:r>
            <a:r>
              <a:rPr lang="en-US" sz="2000" dirty="0" smtClean="0"/>
              <a:t>arrow or line</a:t>
            </a:r>
          </a:p>
          <a:p>
            <a:pPr lvl="1"/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6477000" y="533400"/>
            <a:ext cx="2462212" cy="2046288"/>
            <a:chOff x="4305" y="240"/>
            <a:chExt cx="1551" cy="1289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4305" y="886"/>
              <a:ext cx="51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2000"/>
                <a:t>       1</a:t>
              </a:r>
              <a:endParaRPr lang="en-US" sz="240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4305" y="646"/>
              <a:ext cx="51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2000"/>
                <a:t>       1</a:t>
              </a:r>
              <a:endParaRPr lang="en-US" sz="2400"/>
            </a:p>
          </p:txBody>
        </p:sp>
        <p:grpSp>
          <p:nvGrpSpPr>
            <p:cNvPr id="8" name="Group 44"/>
            <p:cNvGrpSpPr>
              <a:grpSpLocks/>
            </p:cNvGrpSpPr>
            <p:nvPr/>
          </p:nvGrpSpPr>
          <p:grpSpPr bwMode="auto">
            <a:xfrm>
              <a:off x="4983" y="734"/>
              <a:ext cx="873" cy="274"/>
              <a:chOff x="4695" y="658"/>
              <a:chExt cx="873" cy="274"/>
            </a:xfrm>
          </p:grpSpPr>
          <p:sp>
            <p:nvSpPr>
              <p:cNvPr id="19" name="Text Box 13"/>
              <p:cNvSpPr txBox="1">
                <a:spLocks noChangeArrowheads="1"/>
              </p:cNvSpPr>
              <p:nvPr/>
            </p:nvSpPr>
            <p:spPr bwMode="auto">
              <a:xfrm>
                <a:off x="4695" y="720"/>
                <a:ext cx="87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sz="1600"/>
                  <a:t>aggregation</a:t>
                </a:r>
              </a:p>
            </p:txBody>
          </p:sp>
          <p:sp>
            <p:nvSpPr>
              <p:cNvPr id="20" name="Line 14"/>
              <p:cNvSpPr>
                <a:spLocks noChangeShapeType="1"/>
              </p:cNvSpPr>
              <p:nvPr/>
            </p:nvSpPr>
            <p:spPr bwMode="auto">
              <a:xfrm flipH="1" flipV="1">
                <a:off x="4704" y="658"/>
                <a:ext cx="357" cy="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45"/>
            <p:cNvGrpSpPr>
              <a:grpSpLocks/>
            </p:cNvGrpSpPr>
            <p:nvPr/>
          </p:nvGrpSpPr>
          <p:grpSpPr bwMode="auto">
            <a:xfrm>
              <a:off x="4541" y="240"/>
              <a:ext cx="667" cy="1289"/>
              <a:chOff x="4301" y="144"/>
              <a:chExt cx="667" cy="1289"/>
            </a:xfrm>
          </p:grpSpPr>
          <p:grpSp>
            <p:nvGrpSpPr>
              <p:cNvPr id="10" name="Group 9"/>
              <p:cNvGrpSpPr>
                <a:grpSpLocks/>
              </p:cNvGrpSpPr>
              <p:nvPr/>
            </p:nvGrpSpPr>
            <p:grpSpPr bwMode="auto">
              <a:xfrm>
                <a:off x="4301" y="144"/>
                <a:ext cx="634" cy="419"/>
                <a:chOff x="4253" y="96"/>
                <a:chExt cx="634" cy="419"/>
              </a:xfrm>
            </p:grpSpPr>
            <p:sp>
              <p:nvSpPr>
                <p:cNvPr id="1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253" y="96"/>
                  <a:ext cx="634" cy="419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lIns="90488" tIns="44450" rIns="90488" bIns="44450"/>
                <a:lstStyle/>
                <a:p>
                  <a:pPr marL="231775" indent="-231775" algn="ctr">
                    <a:spcBef>
                      <a:spcPct val="50000"/>
                    </a:spcBef>
                  </a:pPr>
                  <a:r>
                    <a:rPr lang="en-US" sz="1600" dirty="0">
                      <a:latin typeface="Tahoma" pitchFamily="34" charset="0"/>
                    </a:rPr>
                    <a:t>Car</a:t>
                  </a:r>
                  <a:endParaRPr lang="en-US" sz="2000" dirty="0">
                    <a:latin typeface="Tahoma" pitchFamily="34" charset="0"/>
                  </a:endParaRPr>
                </a:p>
              </p:txBody>
            </p:sp>
            <p:sp>
              <p:nvSpPr>
                <p:cNvPr id="18" name="Line 8"/>
                <p:cNvSpPr>
                  <a:spLocks noChangeShapeType="1"/>
                </p:cNvSpPr>
                <p:nvPr/>
              </p:nvSpPr>
              <p:spPr bwMode="auto">
                <a:xfrm>
                  <a:off x="4253" y="393"/>
                  <a:ext cx="63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9"/>
              <p:cNvGrpSpPr>
                <a:grpSpLocks/>
              </p:cNvGrpSpPr>
              <p:nvPr/>
            </p:nvGrpSpPr>
            <p:grpSpPr bwMode="auto">
              <a:xfrm>
                <a:off x="4539" y="577"/>
                <a:ext cx="158" cy="459"/>
                <a:chOff x="3840" y="1824"/>
                <a:chExt cx="192" cy="816"/>
              </a:xfrm>
            </p:grpSpPr>
            <p:sp>
              <p:nvSpPr>
                <p:cNvPr id="15" name="Line 10"/>
                <p:cNvSpPr>
                  <a:spLocks noChangeShapeType="1"/>
                </p:cNvSpPr>
                <p:nvPr/>
              </p:nvSpPr>
              <p:spPr bwMode="auto">
                <a:xfrm>
                  <a:off x="3936" y="2016"/>
                  <a:ext cx="0" cy="62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AutoShape 11"/>
                <p:cNvSpPr>
                  <a:spLocks noChangeArrowheads="1"/>
                </p:cNvSpPr>
                <p:nvPr/>
              </p:nvSpPr>
              <p:spPr bwMode="auto">
                <a:xfrm>
                  <a:off x="3840" y="1824"/>
                  <a:ext cx="192" cy="192"/>
                </a:xfrm>
                <a:prstGeom prst="diamond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15"/>
              <p:cNvGrpSpPr>
                <a:grpSpLocks/>
              </p:cNvGrpSpPr>
              <p:nvPr/>
            </p:nvGrpSpPr>
            <p:grpSpPr bwMode="auto">
              <a:xfrm>
                <a:off x="4320" y="1043"/>
                <a:ext cx="648" cy="390"/>
                <a:chOff x="4253" y="83"/>
                <a:chExt cx="648" cy="390"/>
              </a:xfrm>
            </p:grpSpPr>
            <p:sp>
              <p:nvSpPr>
                <p:cNvPr id="1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278" y="83"/>
                  <a:ext cx="623" cy="3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lIns="90488" tIns="44450" rIns="90488" bIns="44450"/>
                <a:lstStyle/>
                <a:p>
                  <a:pPr marL="231775" indent="-231775" algn="ctr">
                    <a:spcBef>
                      <a:spcPct val="50000"/>
                    </a:spcBef>
                  </a:pPr>
                  <a:r>
                    <a:rPr lang="en-US" sz="1600">
                      <a:latin typeface="Tahoma" pitchFamily="34" charset="0"/>
                    </a:rPr>
                    <a:t>Engine</a:t>
                  </a: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4" name="Line 17"/>
                <p:cNvSpPr>
                  <a:spLocks noChangeShapeType="1"/>
                </p:cNvSpPr>
                <p:nvPr/>
              </p:nvSpPr>
              <p:spPr bwMode="auto">
                <a:xfrm>
                  <a:off x="4253" y="393"/>
                  <a:ext cx="63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7" name="Group 26"/>
          <p:cNvGrpSpPr>
            <a:grpSpLocks/>
          </p:cNvGrpSpPr>
          <p:nvPr/>
        </p:nvGrpSpPr>
        <p:grpSpPr bwMode="auto">
          <a:xfrm>
            <a:off x="6172200" y="2895600"/>
            <a:ext cx="2701925" cy="2389188"/>
            <a:chOff x="3962" y="1576"/>
            <a:chExt cx="1702" cy="1505"/>
          </a:xfrm>
        </p:grpSpPr>
        <p:grpSp>
          <p:nvGrpSpPr>
            <p:cNvPr id="38" name="Group 27"/>
            <p:cNvGrpSpPr>
              <a:grpSpLocks/>
            </p:cNvGrpSpPr>
            <p:nvPr/>
          </p:nvGrpSpPr>
          <p:grpSpPr bwMode="auto">
            <a:xfrm>
              <a:off x="4975" y="1576"/>
              <a:ext cx="689" cy="1505"/>
              <a:chOff x="1680" y="2143"/>
              <a:chExt cx="816" cy="1757"/>
            </a:xfrm>
          </p:grpSpPr>
          <p:grpSp>
            <p:nvGrpSpPr>
              <p:cNvPr id="43" name="Group 28"/>
              <p:cNvGrpSpPr>
                <a:grpSpLocks/>
              </p:cNvGrpSpPr>
              <p:nvPr/>
            </p:nvGrpSpPr>
            <p:grpSpPr bwMode="auto">
              <a:xfrm>
                <a:off x="1680" y="3313"/>
                <a:ext cx="816" cy="587"/>
                <a:chOff x="1680" y="3313"/>
                <a:chExt cx="816" cy="587"/>
              </a:xfrm>
            </p:grpSpPr>
            <p:sp>
              <p:nvSpPr>
                <p:cNvPr id="5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680" y="3313"/>
                  <a:ext cx="816" cy="58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dirty="0"/>
                    <a:t>Page</a:t>
                  </a:r>
                </a:p>
                <a:p>
                  <a:pPr algn="ctr" eaLnBrk="0" hangingPunct="0">
                    <a:spcBef>
                      <a:spcPct val="50000"/>
                    </a:spcBef>
                  </a:pPr>
                  <a:endParaRPr lang="en-US" dirty="0"/>
                </a:p>
              </p:txBody>
            </p:sp>
            <p:sp>
              <p:nvSpPr>
                <p:cNvPr id="52" name="Line 30"/>
                <p:cNvSpPr>
                  <a:spLocks noChangeShapeType="1"/>
                </p:cNvSpPr>
                <p:nvPr/>
              </p:nvSpPr>
              <p:spPr bwMode="auto">
                <a:xfrm>
                  <a:off x="1680" y="3552"/>
                  <a:ext cx="816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31"/>
                <p:cNvSpPr>
                  <a:spLocks noChangeShapeType="1"/>
                </p:cNvSpPr>
                <p:nvPr/>
              </p:nvSpPr>
              <p:spPr bwMode="auto">
                <a:xfrm>
                  <a:off x="1680" y="3716"/>
                  <a:ext cx="816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" name="Group 32"/>
              <p:cNvGrpSpPr>
                <a:grpSpLocks/>
              </p:cNvGrpSpPr>
              <p:nvPr/>
            </p:nvGrpSpPr>
            <p:grpSpPr bwMode="auto">
              <a:xfrm>
                <a:off x="1680" y="2143"/>
                <a:ext cx="770" cy="473"/>
                <a:chOff x="1680" y="2143"/>
                <a:chExt cx="770" cy="473"/>
              </a:xfrm>
            </p:grpSpPr>
            <p:sp>
              <p:nvSpPr>
                <p:cNvPr id="4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695" y="2143"/>
                  <a:ext cx="755" cy="473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lIns="90488" tIns="44450" rIns="90488" bIns="44450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400">
                      <a:latin typeface="Tahoma" pitchFamily="34" charset="0"/>
                    </a:rPr>
                    <a:t>Book</a:t>
                  </a:r>
                </a:p>
              </p:txBody>
            </p:sp>
            <p:sp>
              <p:nvSpPr>
                <p:cNvPr id="49" name="Line 34"/>
                <p:cNvSpPr>
                  <a:spLocks noChangeShapeType="1"/>
                </p:cNvSpPr>
                <p:nvPr/>
              </p:nvSpPr>
              <p:spPr bwMode="auto">
                <a:xfrm>
                  <a:off x="1680" y="2448"/>
                  <a:ext cx="768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5"/>
                <p:cNvSpPr>
                  <a:spLocks noChangeShapeType="1"/>
                </p:cNvSpPr>
                <p:nvPr/>
              </p:nvSpPr>
              <p:spPr bwMode="auto">
                <a:xfrm>
                  <a:off x="1680" y="2592"/>
                  <a:ext cx="768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5" name="Group 36"/>
              <p:cNvGrpSpPr>
                <a:grpSpLocks/>
              </p:cNvGrpSpPr>
              <p:nvPr/>
            </p:nvGrpSpPr>
            <p:grpSpPr bwMode="auto">
              <a:xfrm>
                <a:off x="1968" y="2736"/>
                <a:ext cx="192" cy="558"/>
                <a:chOff x="1968" y="2732"/>
                <a:chExt cx="192" cy="558"/>
              </a:xfrm>
            </p:grpSpPr>
            <p:sp>
              <p:nvSpPr>
                <p:cNvPr id="46" name="Line 37"/>
                <p:cNvSpPr>
                  <a:spLocks noChangeShapeType="1"/>
                </p:cNvSpPr>
                <p:nvPr/>
              </p:nvSpPr>
              <p:spPr bwMode="auto">
                <a:xfrm>
                  <a:off x="2064" y="2928"/>
                  <a:ext cx="1" cy="36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AutoShape 38"/>
                <p:cNvSpPr>
                  <a:spLocks noChangeArrowheads="1"/>
                </p:cNvSpPr>
                <p:nvPr/>
              </p:nvSpPr>
              <p:spPr bwMode="auto">
                <a:xfrm>
                  <a:off x="1968" y="2732"/>
                  <a:ext cx="192" cy="196"/>
                </a:xfrm>
                <a:prstGeom prst="diamond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3962" y="1838"/>
              <a:ext cx="891" cy="2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dirty="0"/>
                <a:t>composition</a:t>
              </a:r>
              <a:endParaRPr lang="en-US" sz="2000" dirty="0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4367" y="2043"/>
              <a:ext cx="625" cy="1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41"/>
            <p:cNvSpPr txBox="1">
              <a:spLocks noChangeArrowheads="1"/>
            </p:cNvSpPr>
            <p:nvPr/>
          </p:nvSpPr>
          <p:spPr bwMode="auto">
            <a:xfrm>
              <a:off x="4752" y="2304"/>
              <a:ext cx="51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2000"/>
                <a:t>       *</a:t>
              </a:r>
              <a:endParaRPr lang="en-US" sz="2400"/>
            </a:p>
          </p:txBody>
        </p:sp>
        <p:sp>
          <p:nvSpPr>
            <p:cNvPr id="42" name="Text Box 42"/>
            <p:cNvSpPr txBox="1">
              <a:spLocks noChangeArrowheads="1"/>
            </p:cNvSpPr>
            <p:nvPr/>
          </p:nvSpPr>
          <p:spPr bwMode="auto">
            <a:xfrm>
              <a:off x="4752" y="2064"/>
              <a:ext cx="51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2000"/>
                <a:t>       1</a:t>
              </a:r>
              <a:endParaRPr lang="en-US" sz="2400"/>
            </a:p>
          </p:txBody>
        </p:sp>
      </p:grpSp>
      <p:grpSp>
        <p:nvGrpSpPr>
          <p:cNvPr id="54" name="Group 18"/>
          <p:cNvGrpSpPr>
            <a:grpSpLocks/>
          </p:cNvGrpSpPr>
          <p:nvPr/>
        </p:nvGrpSpPr>
        <p:grpSpPr bwMode="auto">
          <a:xfrm>
            <a:off x="5257800" y="5410200"/>
            <a:ext cx="3886440" cy="1219200"/>
            <a:chOff x="2592" y="3312"/>
            <a:chExt cx="2648" cy="912"/>
          </a:xfrm>
        </p:grpSpPr>
        <p:sp>
          <p:nvSpPr>
            <p:cNvPr id="55" name="Rectangle 19"/>
            <p:cNvSpPr>
              <a:spLocks noChangeArrowheads="1"/>
            </p:cNvSpPr>
            <p:nvPr/>
          </p:nvSpPr>
          <p:spPr bwMode="auto">
            <a:xfrm>
              <a:off x="2592" y="3600"/>
              <a:ext cx="705" cy="624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20"/>
            <p:cNvSpPr>
              <a:spLocks noChangeArrowheads="1"/>
            </p:cNvSpPr>
            <p:nvPr/>
          </p:nvSpPr>
          <p:spPr bwMode="auto">
            <a:xfrm>
              <a:off x="4335" y="3600"/>
              <a:ext cx="905" cy="624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21"/>
            <p:cNvSpPr>
              <a:spLocks noChangeShapeType="1"/>
            </p:cNvSpPr>
            <p:nvPr/>
          </p:nvSpPr>
          <p:spPr bwMode="auto">
            <a:xfrm>
              <a:off x="3297" y="3894"/>
              <a:ext cx="103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22"/>
            <p:cNvSpPr txBox="1">
              <a:spLocks noChangeArrowheads="1"/>
            </p:cNvSpPr>
            <p:nvPr/>
          </p:nvSpPr>
          <p:spPr bwMode="auto">
            <a:xfrm>
              <a:off x="2594" y="3711"/>
              <a:ext cx="725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2000" b="1" dirty="0"/>
                <a:t>Lottery</a:t>
              </a:r>
              <a:br>
                <a:rPr lang="en-US" sz="2000" b="1" dirty="0"/>
              </a:br>
              <a:r>
                <a:rPr lang="en-US" sz="2000" b="1" dirty="0"/>
                <a:t>Ticket</a:t>
              </a:r>
            </a:p>
          </p:txBody>
        </p:sp>
        <p:sp>
          <p:nvSpPr>
            <p:cNvPr id="59" name="Text Box 23"/>
            <p:cNvSpPr txBox="1">
              <a:spLocks noChangeArrowheads="1"/>
            </p:cNvSpPr>
            <p:nvPr/>
          </p:nvSpPr>
          <p:spPr bwMode="auto">
            <a:xfrm>
              <a:off x="4320" y="3744"/>
              <a:ext cx="920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2000" b="1" dirty="0"/>
                <a:t>Random</a:t>
              </a:r>
            </a:p>
          </p:txBody>
        </p:sp>
        <p:sp>
          <p:nvSpPr>
            <p:cNvPr id="60" name="Text Box 24"/>
            <p:cNvSpPr txBox="1">
              <a:spLocks noChangeArrowheads="1"/>
            </p:cNvSpPr>
            <p:nvPr/>
          </p:nvSpPr>
          <p:spPr bwMode="auto">
            <a:xfrm>
              <a:off x="3456" y="3312"/>
              <a:ext cx="100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/>
                <a:t>dependency</a:t>
              </a:r>
              <a:endParaRPr lang="en-US" sz="2000"/>
            </a:p>
          </p:txBody>
        </p:sp>
        <p:sp>
          <p:nvSpPr>
            <p:cNvPr id="61" name="Line 25"/>
            <p:cNvSpPr>
              <a:spLocks noChangeShapeType="1"/>
            </p:cNvSpPr>
            <p:nvPr/>
          </p:nvSpPr>
          <p:spPr bwMode="auto">
            <a:xfrm>
              <a:off x="3888" y="3504"/>
              <a:ext cx="4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UML Sequence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sequence diagram: </a:t>
            </a:r>
            <a:r>
              <a:rPr lang="en-US" sz="2400" dirty="0" smtClean="0"/>
              <a:t>an “interaction diagram” that models a single scenario executing in the system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UML representation of a use case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Sequence diagram key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participant:</a:t>
            </a:r>
            <a:r>
              <a:rPr lang="en-US" sz="2400" dirty="0" smtClean="0"/>
              <a:t> object or entity that acts in the diagram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b="1" dirty="0" smtClean="0"/>
              <a:t>message:</a:t>
            </a:r>
            <a:r>
              <a:rPr lang="en-US" sz="2400" dirty="0" smtClean="0"/>
              <a:t> communication between participants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axes in a sequence diagrams</a:t>
            </a:r>
          </a:p>
          <a:p>
            <a:pPr lvl="1"/>
            <a:r>
              <a:rPr lang="en-US" sz="2200" dirty="0" smtClean="0"/>
              <a:t>horizontal: which participant/object is acting</a:t>
            </a:r>
          </a:p>
          <a:p>
            <a:pPr lvl="1"/>
            <a:r>
              <a:rPr lang="en-US" sz="2200" dirty="0" smtClean="0"/>
              <a:t>vertical: time (down = forward in time)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Representing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Rectangles with object type, optionally preceded by “name : ”</a:t>
            </a:r>
          </a:p>
          <a:p>
            <a:pPr lvl="1"/>
            <a:r>
              <a:rPr lang="en-US" sz="2200" dirty="0" smtClean="0"/>
              <a:t>Write object’s name if it clarifies the diagram</a:t>
            </a:r>
          </a:p>
          <a:p>
            <a:pPr lvl="1"/>
            <a:r>
              <a:rPr lang="en-US" sz="2200" dirty="0" smtClean="0"/>
              <a:t>Object’s “life line” represented by dashed vertical line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uml-sequence diagr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971800"/>
            <a:ext cx="7005006" cy="3633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Messages between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</a:t>
            </a:r>
            <a:r>
              <a:rPr lang="en-US" sz="2400" dirty="0" smtClean="0"/>
              <a:t>essages </a:t>
            </a:r>
            <a:r>
              <a:rPr lang="en-US" sz="2400" dirty="0" smtClean="0"/>
              <a:t>(methods calls) represented by arrow to other object</a:t>
            </a:r>
          </a:p>
          <a:p>
            <a:pPr lvl="1"/>
            <a:r>
              <a:rPr lang="en-US" sz="2200" dirty="0" smtClean="0"/>
              <a:t>m</a:t>
            </a:r>
            <a:r>
              <a:rPr lang="en-US" sz="2200" dirty="0" smtClean="0"/>
              <a:t>ethod </a:t>
            </a:r>
            <a:r>
              <a:rPr lang="en-US" sz="2200" dirty="0" smtClean="0"/>
              <a:t>name and arguments written above the arrow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uml-sequence-mess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3429000"/>
            <a:ext cx="6006332" cy="2719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Messages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sz="2400" dirty="0" smtClean="0"/>
              <a:t>m</a:t>
            </a:r>
            <a:r>
              <a:rPr lang="en-US" sz="2400" dirty="0" smtClean="0"/>
              <a:t>essages </a:t>
            </a:r>
            <a:r>
              <a:rPr lang="en-US" sz="2400" dirty="0" smtClean="0"/>
              <a:t>(methods calls) represented by arrow to other object</a:t>
            </a:r>
          </a:p>
          <a:p>
            <a:pPr lvl="1"/>
            <a:r>
              <a:rPr lang="en-US" sz="2200" dirty="0" smtClean="0"/>
              <a:t>d</a:t>
            </a:r>
            <a:r>
              <a:rPr lang="en-US" sz="2200" dirty="0" smtClean="0"/>
              <a:t>ashed </a:t>
            </a:r>
            <a:r>
              <a:rPr lang="en-US" sz="2200" dirty="0" smtClean="0"/>
              <a:t>arrow back indicates return</a:t>
            </a:r>
          </a:p>
          <a:p>
            <a:pPr lvl="1"/>
            <a:r>
              <a:rPr lang="en-US" sz="2200" dirty="0" smtClean="0"/>
              <a:t>d</a:t>
            </a:r>
            <a:r>
              <a:rPr lang="en-US" sz="2200" dirty="0" smtClean="0"/>
              <a:t>ifferent </a:t>
            </a:r>
            <a:r>
              <a:rPr lang="en-US" sz="2200" dirty="0" smtClean="0"/>
              <a:t>arrows for normal and concurrent/asynchronous calls</a:t>
            </a:r>
          </a:p>
          <a:p>
            <a:pPr lvl="1"/>
            <a:endParaRPr lang="en-US" sz="22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276600"/>
            <a:ext cx="5867400" cy="3300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Object lifetime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572000" cy="4525963"/>
          </a:xfrm>
        </p:spPr>
        <p:txBody>
          <a:bodyPr>
            <a:normAutofit/>
          </a:bodyPr>
          <a:lstStyle/>
          <a:p>
            <a:r>
              <a:rPr lang="en-US" sz="2400" i="1" dirty="0"/>
              <a:t>c</a:t>
            </a:r>
            <a:r>
              <a:rPr lang="en-US" sz="2400" i="1" dirty="0" smtClean="0"/>
              <a:t>reation:</a:t>
            </a:r>
            <a:r>
              <a:rPr lang="en-US" sz="2400" dirty="0" smtClean="0"/>
              <a:t> arrow with “new” written above it</a:t>
            </a:r>
          </a:p>
          <a:p>
            <a:pPr lvl="1"/>
            <a:r>
              <a:rPr lang="en-US" sz="2000" dirty="0" smtClean="0"/>
              <a:t>o</a:t>
            </a:r>
            <a:r>
              <a:rPr lang="en-US" sz="2000" dirty="0" smtClean="0"/>
              <a:t>bject </a:t>
            </a:r>
            <a:r>
              <a:rPr lang="en-US" sz="2000" dirty="0" smtClean="0"/>
              <a:t>created after start of scenario appears lower than the others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i="1" dirty="0"/>
              <a:t>d</a:t>
            </a:r>
            <a:r>
              <a:rPr lang="en-US" sz="2400" i="1" dirty="0" smtClean="0"/>
              <a:t>eletion:</a:t>
            </a:r>
            <a:r>
              <a:rPr lang="en-US" sz="2400" dirty="0" smtClean="0"/>
              <a:t> an X at bottom of object’s lifeline</a:t>
            </a:r>
          </a:p>
          <a:p>
            <a:pPr lvl="1"/>
            <a:r>
              <a:rPr lang="en-US" sz="2000" dirty="0" smtClean="0"/>
              <a:t>m</a:t>
            </a:r>
            <a:r>
              <a:rPr lang="en-US" sz="2000" dirty="0" smtClean="0"/>
              <a:t>ore </a:t>
            </a:r>
            <a:r>
              <a:rPr lang="en-US" sz="2000" dirty="0" smtClean="0"/>
              <a:t>applicable to languages with manual memory management (C, C++)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295400"/>
            <a:ext cx="4419600" cy="51562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Method </a:t>
            </a:r>
            <a:r>
              <a:rPr lang="en-US" dirty="0" err="1" smtClean="0"/>
              <a:t>activiation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839200" cy="2057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activation:</a:t>
            </a:r>
            <a:r>
              <a:rPr lang="en-US" sz="2400" dirty="0" smtClean="0"/>
              <a:t> thick box over object's life line; drawn when object's method is on the stack</a:t>
            </a:r>
            <a:endParaRPr lang="en-US" dirty="0" smtClean="0"/>
          </a:p>
          <a:p>
            <a:pPr lvl="1"/>
            <a:r>
              <a:rPr lang="en-US" sz="2200" dirty="0" smtClean="0"/>
              <a:t>either that object is running its code,</a:t>
            </a:r>
            <a:br>
              <a:rPr lang="en-US" sz="2200" dirty="0" smtClean="0"/>
            </a:br>
            <a:r>
              <a:rPr lang="en-US" sz="2200" dirty="0" smtClean="0"/>
              <a:t>or it is on the stack waiting for another object's method to finish</a:t>
            </a:r>
          </a:p>
          <a:p>
            <a:pPr lvl="1"/>
            <a:r>
              <a:rPr lang="en-US" sz="2200" dirty="0" smtClean="0"/>
              <a:t>nest activations to indicate recursion</a:t>
            </a:r>
          </a:p>
          <a:p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t="12719" r="48980" b="5883"/>
          <a:stretch>
            <a:fillRect/>
          </a:stretch>
        </p:blipFill>
        <p:spPr bwMode="auto">
          <a:xfrm>
            <a:off x="533400" y="3736848"/>
            <a:ext cx="2438400" cy="3121152"/>
          </a:xfrm>
          <a:prstGeom prst="rect">
            <a:avLst/>
          </a:prstGeom>
          <a:noFill/>
        </p:spPr>
      </p:pic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4419600" y="3505200"/>
            <a:ext cx="3724275" cy="3048000"/>
            <a:chOff x="2880" y="37"/>
            <a:chExt cx="2778" cy="2638"/>
          </a:xfrm>
        </p:grpSpPr>
        <p:graphicFrame>
          <p:nvGraphicFramePr>
            <p:cNvPr id="11" name="Object 6"/>
            <p:cNvGraphicFramePr>
              <a:graphicFrameLocks noChangeAspect="1"/>
            </p:cNvGraphicFramePr>
            <p:nvPr/>
          </p:nvGraphicFramePr>
          <p:xfrm>
            <a:off x="4109" y="37"/>
            <a:ext cx="1549" cy="2638"/>
          </p:xfrm>
          <a:graphic>
            <a:graphicData uri="http://schemas.openxmlformats.org/presentationml/2006/ole">
              <p:oleObj spid="_x0000_s2053" name="Visio" r:id="rId4" imgW="1288923" imgH="2317699" progId="">
                <p:embed/>
              </p:oleObj>
            </a:graphicData>
          </a:graphic>
        </p:graphicFrame>
        <p:sp>
          <p:nvSpPr>
            <p:cNvPr id="12" name="AutoShape 7"/>
            <p:cNvSpPr>
              <a:spLocks/>
            </p:cNvSpPr>
            <p:nvPr/>
          </p:nvSpPr>
          <p:spPr bwMode="auto">
            <a:xfrm>
              <a:off x="2880" y="672"/>
              <a:ext cx="864" cy="192"/>
            </a:xfrm>
            <a:prstGeom prst="borderCallout2">
              <a:avLst>
                <a:gd name="adj1" fmla="val 37500"/>
                <a:gd name="adj2" fmla="val 105556"/>
                <a:gd name="adj3" fmla="val 37500"/>
                <a:gd name="adj4" fmla="val 126505"/>
                <a:gd name="adj5" fmla="val 79167"/>
                <a:gd name="adj6" fmla="val 212384"/>
              </a:avLst>
            </a:prstGeom>
            <a:noFill/>
            <a:ln w="12700">
              <a:solidFill>
                <a:srgbClr val="CC33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pPr algn="ctr" eaLnBrk="0" hangingPunct="0"/>
              <a:r>
                <a:rPr lang="en-US" sz="1200" b="1"/>
                <a:t>Activation</a:t>
              </a:r>
            </a:p>
          </p:txBody>
        </p:sp>
        <p:sp>
          <p:nvSpPr>
            <p:cNvPr id="13" name="AutoShape 8"/>
            <p:cNvSpPr>
              <a:spLocks/>
            </p:cNvSpPr>
            <p:nvPr/>
          </p:nvSpPr>
          <p:spPr bwMode="auto">
            <a:xfrm>
              <a:off x="3648" y="1872"/>
              <a:ext cx="672" cy="192"/>
            </a:xfrm>
            <a:prstGeom prst="borderCallout2">
              <a:avLst>
                <a:gd name="adj1" fmla="val 37500"/>
                <a:gd name="adj2" fmla="val 107144"/>
                <a:gd name="adj3" fmla="val 37500"/>
                <a:gd name="adj4" fmla="val 120833"/>
                <a:gd name="adj5" fmla="val 95833"/>
                <a:gd name="adj6" fmla="val 176639"/>
              </a:avLst>
            </a:prstGeom>
            <a:noFill/>
            <a:ln w="12700">
              <a:solidFill>
                <a:srgbClr val="CC33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pPr algn="ctr" eaLnBrk="0" hangingPunct="0"/>
              <a:r>
                <a:rPr lang="en-US" sz="1200" b="1"/>
                <a:t>Nesting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If statements and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sz="2400" b="1" dirty="0" smtClean="0"/>
              <a:t>frame</a:t>
            </a:r>
            <a:r>
              <a:rPr lang="en-US" sz="2400" dirty="0" smtClean="0"/>
              <a:t>: box around part of diagram to indicate </a:t>
            </a:r>
            <a:r>
              <a:rPr lang="en-US" sz="2400" dirty="0" smtClean="0">
                <a:latin typeface="Courier New" pitchFamily="49" charset="0"/>
              </a:rPr>
              <a:t>if</a:t>
            </a:r>
            <a:r>
              <a:rPr lang="en-US" sz="2400" dirty="0" smtClean="0"/>
              <a:t> or loop</a:t>
            </a:r>
          </a:p>
          <a:p>
            <a:pPr lvl="1">
              <a:tabLst>
                <a:tab pos="1828800" algn="l"/>
              </a:tabLst>
            </a:pPr>
            <a:r>
              <a:rPr lang="en-US" sz="2000" dirty="0" smtClean="0">
                <a:latin typeface="Courier New" pitchFamily="49" charset="0"/>
              </a:rPr>
              <a:t>if</a:t>
            </a:r>
            <a:r>
              <a:rPr lang="en-US" sz="2000" dirty="0" smtClean="0"/>
              <a:t>	-&gt; (opt) [condition]</a:t>
            </a:r>
          </a:p>
          <a:p>
            <a:pPr lvl="1">
              <a:tabLst>
                <a:tab pos="1828800" algn="l"/>
              </a:tabLst>
            </a:pPr>
            <a:r>
              <a:rPr lang="en-US" sz="2000" dirty="0" smtClean="0">
                <a:latin typeface="Courier New" pitchFamily="49" charset="0"/>
              </a:rPr>
              <a:t>if/else</a:t>
            </a:r>
            <a:r>
              <a:rPr lang="en-US" sz="2000" dirty="0" smtClean="0"/>
              <a:t>	-&gt; (alt)  [condition], separated by horizontal dashed line</a:t>
            </a:r>
          </a:p>
          <a:p>
            <a:pPr lvl="1">
              <a:tabLst>
                <a:tab pos="1828800" algn="l"/>
              </a:tabLst>
            </a:pPr>
            <a:r>
              <a:rPr lang="en-US" sz="2000" dirty="0" smtClean="0"/>
              <a:t>loop	-&gt; (loop) [condition or items to loop over]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599" y="3200400"/>
            <a:ext cx="4368757" cy="36576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Design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design</a:t>
            </a:r>
            <a:r>
              <a:rPr lang="en-US" sz="2400" dirty="0" smtClean="0"/>
              <a:t>: Specifying the structure of how a software system will be written and function (without actually writing the code).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2400" dirty="0" smtClean="0"/>
              <a:t>a transition from "what" the system must do, to "how" the system will do it</a:t>
            </a:r>
          </a:p>
          <a:p>
            <a:pPr lvl="1"/>
            <a:r>
              <a:rPr lang="en-US" sz="2000" dirty="0" smtClean="0"/>
              <a:t>What classes will we need in order to implement a system that meets our requirements?</a:t>
            </a:r>
          </a:p>
          <a:p>
            <a:pPr lvl="1"/>
            <a:r>
              <a:rPr lang="en-US" sz="2000" dirty="0" smtClean="0"/>
              <a:t>What fields and methods will each class have?</a:t>
            </a:r>
          </a:p>
          <a:p>
            <a:pPr lvl="1"/>
            <a:r>
              <a:rPr lang="en-US" sz="2000" dirty="0" smtClean="0"/>
              <a:t>How will the classes interact with each other?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Linking sequence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one diagram is too large or refers to another, indicate with</a:t>
            </a:r>
            <a:r>
              <a:rPr lang="en-US" sz="2400" dirty="0" smtClean="0"/>
              <a:t>:</a:t>
            </a:r>
          </a:p>
          <a:p>
            <a:pPr lvl="1"/>
            <a:r>
              <a:rPr lang="en-US" sz="2200" dirty="0" smtClean="0"/>
              <a:t>a "ref" frame that names the other diagram</a:t>
            </a:r>
            <a:endParaRPr lang="en-US" sz="2200" dirty="0" smtClean="0"/>
          </a:p>
          <a:p>
            <a:pPr lvl="1"/>
            <a:r>
              <a:rPr lang="en-US" sz="2200" dirty="0" smtClean="0"/>
              <a:t>Or an </a:t>
            </a:r>
            <a:r>
              <a:rPr lang="en-US" sz="2200" dirty="0" smtClean="0"/>
              <a:t>unfinished arrow and comment,</a:t>
            </a:r>
          </a:p>
          <a:p>
            <a:pPr lvl="1"/>
            <a:endParaRPr lang="en-US" sz="2200" dirty="0" smtClean="0"/>
          </a:p>
          <a:p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52400" y="3733800"/>
          <a:ext cx="3657600" cy="2755900"/>
        </p:xfrm>
        <a:graphic>
          <a:graphicData uri="http://schemas.openxmlformats.org/presentationml/2006/ole">
            <p:oleObj spid="_x0000_s3074" name="Visio" r:id="rId3" imgW="2317763" imgH="1746209" progId="">
              <p:embed/>
            </p:oleObj>
          </a:graphicData>
        </a:graphic>
      </p:graphicFrame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08488" y="3603625"/>
            <a:ext cx="4659312" cy="264477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990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Violet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Tool for creating UML diagrams</a:t>
            </a:r>
          </a:p>
          <a:p>
            <a:r>
              <a:rPr lang="en-US" sz="2400" dirty="0" smtClean="0"/>
              <a:t>Free</a:t>
            </a:r>
          </a:p>
          <a:p>
            <a:r>
              <a:rPr lang="en-US" sz="2400" dirty="0" smtClean="0"/>
              <a:t>Easy to learn/use</a:t>
            </a:r>
          </a:p>
          <a:p>
            <a:r>
              <a:rPr lang="en-US" sz="2400" dirty="0" smtClean="0"/>
              <a:t>http://sourceforge.net/projects/violet/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Other software:</a:t>
            </a:r>
          </a:p>
          <a:p>
            <a:pPr lvl="1"/>
            <a:r>
              <a:rPr lang="en-US" sz="2200" dirty="0" smtClean="0"/>
              <a:t>Rational Rose</a:t>
            </a:r>
          </a:p>
          <a:p>
            <a:pPr lvl="1"/>
            <a:r>
              <a:rPr lang="en-US" sz="2200" dirty="0" smtClean="0"/>
              <a:t>Visual Paradigm UML Suite</a:t>
            </a:r>
          </a:p>
          <a:p>
            <a:pPr lvl="1"/>
            <a:r>
              <a:rPr lang="en-US" sz="2200" dirty="0" smtClean="0"/>
              <a:t>Microsoft Visio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Introduction to 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724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Unified Modeling Language (UML)</a:t>
            </a:r>
            <a:r>
              <a:rPr lang="en-US" sz="2400" dirty="0" smtClean="0"/>
              <a:t>: depicts an OO system</a:t>
            </a:r>
          </a:p>
          <a:p>
            <a:pPr lvl="1"/>
            <a:r>
              <a:rPr lang="en-US" sz="2000" dirty="0" smtClean="0"/>
              <a:t>programming languages are not abstract enough for OO design</a:t>
            </a:r>
          </a:p>
          <a:p>
            <a:pPr lvl="1"/>
            <a:r>
              <a:rPr lang="en-US" sz="2000" dirty="0" smtClean="0"/>
              <a:t>UML is an open standard; lots of companies use it</a:t>
            </a:r>
          </a:p>
          <a:p>
            <a:pPr lvl="2"/>
            <a:r>
              <a:rPr lang="en-US" sz="2000" dirty="0" smtClean="0"/>
              <a:t>many programmers either know UML or a "UML-like" variant</a:t>
            </a:r>
          </a:p>
          <a:p>
            <a:pPr lvl="1"/>
            <a:endParaRPr lang="en-US" sz="2000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UML Class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sz="2200" b="1" dirty="0" smtClean="0"/>
          </a:p>
          <a:p>
            <a:r>
              <a:rPr lang="en-US" sz="2400" b="1" dirty="0" smtClean="0"/>
              <a:t>UML class diagram</a:t>
            </a:r>
            <a:r>
              <a:rPr lang="en-US" sz="2400" dirty="0" smtClean="0"/>
              <a:t>: A picture of the classes in an OO system, their fields and methods, and connections between the classes that interact or inherit from each other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r>
              <a:rPr lang="en-US" sz="2600" dirty="0" smtClean="0"/>
              <a:t>What are some things </a:t>
            </a:r>
            <a:r>
              <a:rPr lang="en-US" sz="2600" u="sng" dirty="0" smtClean="0"/>
              <a:t>not</a:t>
            </a:r>
            <a:r>
              <a:rPr lang="en-US" sz="2600" dirty="0" smtClean="0"/>
              <a:t> represented in a class diagram?</a:t>
            </a:r>
          </a:p>
          <a:p>
            <a:pPr lvl="1"/>
            <a:r>
              <a:rPr lang="en-US" sz="2200" dirty="0" smtClean="0"/>
              <a:t>details of how the classes interact</a:t>
            </a:r>
          </a:p>
          <a:p>
            <a:pPr lvl="1"/>
            <a:r>
              <a:rPr lang="en-US" sz="2200" dirty="0" smtClean="0"/>
              <a:t>algorithmic details; how particular behavior is implemented</a:t>
            </a:r>
          </a:p>
          <a:p>
            <a:pPr lvl="1"/>
            <a:r>
              <a:rPr lang="en-US" sz="2200" dirty="0" smtClean="0"/>
              <a:t>trivial methods (</a:t>
            </a:r>
            <a:r>
              <a:rPr lang="en-US" sz="2200" dirty="0" smtClean="0">
                <a:latin typeface="Courier New" pitchFamily="49" charset="0"/>
              </a:rPr>
              <a:t>get</a:t>
            </a:r>
            <a:r>
              <a:rPr lang="en-US" sz="2200" dirty="0" smtClean="0"/>
              <a:t>/</a:t>
            </a:r>
            <a:r>
              <a:rPr lang="en-US" sz="2200" dirty="0" smtClean="0">
                <a:latin typeface="Courier New" pitchFamily="49" charset="0"/>
              </a:rPr>
              <a:t>set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classes that come from libraries (</a:t>
            </a:r>
            <a:r>
              <a:rPr lang="en-US" sz="2200" dirty="0" err="1" smtClean="0">
                <a:latin typeface="Courier New" pitchFamily="49" charset="0"/>
              </a:rPr>
              <a:t>ArrayList</a:t>
            </a:r>
            <a:r>
              <a:rPr lang="en-US" sz="2200" dirty="0" smtClean="0"/>
              <a:t>, etc.)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Diagram of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c</a:t>
            </a:r>
            <a:r>
              <a:rPr lang="en-US" sz="2400" b="1" dirty="0" smtClean="0"/>
              <a:t>lass</a:t>
            </a:r>
            <a:r>
              <a:rPr lang="en-US" sz="2400" dirty="0" smtClean="0"/>
              <a:t> name in top of box</a:t>
            </a:r>
          </a:p>
          <a:p>
            <a:pPr lvl="1"/>
            <a:r>
              <a:rPr lang="en-US" sz="2000" dirty="0" smtClean="0"/>
              <a:t>w</a:t>
            </a:r>
            <a:r>
              <a:rPr lang="en-US" sz="2000" dirty="0" smtClean="0"/>
              <a:t>rite </a:t>
            </a:r>
            <a:r>
              <a:rPr lang="en-US" sz="2000" dirty="0" smtClean="0"/>
              <a:t>&lt;&lt;interface&gt;&gt; on top of interface’s names</a:t>
            </a:r>
          </a:p>
          <a:p>
            <a:pPr lvl="1"/>
            <a:r>
              <a:rPr lang="en-US" sz="2000" dirty="0" smtClean="0"/>
              <a:t>u</a:t>
            </a:r>
            <a:r>
              <a:rPr lang="en-US" sz="2000" dirty="0" smtClean="0"/>
              <a:t>se </a:t>
            </a:r>
            <a:r>
              <a:rPr lang="en-US" sz="2000" i="1" dirty="0" smtClean="0"/>
              <a:t>italics</a:t>
            </a:r>
            <a:r>
              <a:rPr lang="en-US" sz="2000" dirty="0" smtClean="0"/>
              <a:t> for an abstract class name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b="1" dirty="0"/>
              <a:t>a</a:t>
            </a:r>
            <a:r>
              <a:rPr lang="en-US" sz="2400" b="1" dirty="0" smtClean="0"/>
              <a:t>ttributes</a:t>
            </a:r>
          </a:p>
          <a:p>
            <a:pPr lvl="1"/>
            <a:r>
              <a:rPr lang="en-US" sz="2000" dirty="0" smtClean="0"/>
              <a:t>i</a:t>
            </a:r>
            <a:r>
              <a:rPr lang="en-US" sz="2000" dirty="0" smtClean="0"/>
              <a:t>nclude </a:t>
            </a:r>
            <a:r>
              <a:rPr lang="en-US" sz="2000" dirty="0" smtClean="0"/>
              <a:t>all fields of the object</a:t>
            </a:r>
          </a:p>
          <a:p>
            <a:pPr lvl="1"/>
            <a:r>
              <a:rPr lang="en-US" sz="2000" dirty="0" smtClean="0"/>
              <a:t>i</a:t>
            </a:r>
            <a:r>
              <a:rPr lang="en-US" sz="2000" dirty="0" smtClean="0"/>
              <a:t>nclude </a:t>
            </a:r>
            <a:r>
              <a:rPr lang="en-US" sz="2000" dirty="0" smtClean="0"/>
              <a:t>properties </a:t>
            </a:r>
            <a:r>
              <a:rPr lang="en-US" sz="2000" dirty="0" smtClean="0"/>
              <a:t>“derived” properties</a:t>
            </a:r>
            <a:endParaRPr lang="en-US" sz="20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r>
              <a:rPr lang="en-US" sz="2400" b="1" dirty="0" smtClean="0"/>
              <a:t>operations</a:t>
            </a:r>
            <a:r>
              <a:rPr lang="en-US" sz="2400" dirty="0" smtClean="0"/>
              <a:t> (constructors/methods)</a:t>
            </a:r>
          </a:p>
          <a:p>
            <a:pPr lvl="1"/>
            <a:r>
              <a:rPr lang="en-US" sz="2000" dirty="0" smtClean="0"/>
              <a:t>may omit trivial methods – get/set</a:t>
            </a:r>
          </a:p>
          <a:p>
            <a:pPr lvl="2"/>
            <a:r>
              <a:rPr lang="en-US" sz="2000" dirty="0" smtClean="0"/>
              <a:t>e</a:t>
            </a:r>
            <a:r>
              <a:rPr lang="en-US" sz="2000" dirty="0" smtClean="0"/>
              <a:t>xcept </a:t>
            </a:r>
            <a:r>
              <a:rPr lang="en-US" sz="2000" dirty="0" smtClean="0"/>
              <a:t>from an interface</a:t>
            </a:r>
          </a:p>
          <a:p>
            <a:pPr lvl="1"/>
            <a:r>
              <a:rPr lang="en-US" sz="2000" dirty="0" smtClean="0"/>
              <a:t>s</a:t>
            </a:r>
            <a:r>
              <a:rPr lang="en-US" sz="2000" dirty="0" smtClean="0"/>
              <a:t>hould </a:t>
            </a:r>
            <a:r>
              <a:rPr lang="en-US" sz="2000" dirty="0" smtClean="0"/>
              <a:t>not include inherited methods</a:t>
            </a:r>
          </a:p>
          <a:p>
            <a:pPr lvl="1"/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876800"/>
            <a:ext cx="297656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static-members"/>
          <p:cNvPicPr>
            <a:picLocks noChangeAspect="1" noChangeArrowheads="1"/>
          </p:cNvPicPr>
          <p:nvPr/>
        </p:nvPicPr>
        <p:blipFill>
          <a:blip r:embed="rId3" cstate="print"/>
          <a:srcRect l="1646" t="4167" r="64938" b="16280"/>
          <a:stretch>
            <a:fillRect/>
          </a:stretch>
        </p:blipFill>
        <p:spPr bwMode="auto">
          <a:xfrm>
            <a:off x="6445250" y="1524000"/>
            <a:ext cx="254635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990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Class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</a:t>
            </a:r>
            <a:r>
              <a:rPr lang="en-US" sz="2400" dirty="0" smtClean="0"/>
              <a:t>yntax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smtClean="0"/>
              <a:t>visibility name : type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[count] =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defaultValue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000" dirty="0" smtClean="0"/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r>
              <a:rPr lang="en-US" sz="2400" dirty="0" smtClean="0"/>
              <a:t>u</a:t>
            </a:r>
            <a:r>
              <a:rPr lang="en-US" sz="2400" dirty="0" smtClean="0"/>
              <a:t>nderline </a:t>
            </a:r>
            <a:r>
              <a:rPr lang="en-US" sz="2400" u="sng" dirty="0" smtClean="0"/>
              <a:t>static attributes</a:t>
            </a:r>
            <a:endParaRPr lang="en-US" sz="2400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514601"/>
          <a:ext cx="3733800" cy="2539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</a:tblGrid>
              <a:tr h="4368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Visibility</a:t>
                      </a:r>
                      <a:endParaRPr lang="en-US" dirty="0"/>
                    </a:p>
                  </a:txBody>
                  <a:tcPr/>
                </a:tc>
              </a:tr>
              <a:tr h="3083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public</a:t>
                      </a:r>
                      <a:endParaRPr lang="en-US" dirty="0"/>
                    </a:p>
                  </a:txBody>
                  <a:tcPr/>
                </a:tc>
              </a:tr>
              <a:tr h="3083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protected</a:t>
                      </a:r>
                      <a:endParaRPr lang="en-US" dirty="0"/>
                    </a:p>
                  </a:txBody>
                  <a:tcPr/>
                </a:tc>
              </a:tr>
              <a:tr h="3083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private</a:t>
                      </a:r>
                      <a:endParaRPr lang="en-US" dirty="0"/>
                    </a:p>
                  </a:txBody>
                  <a:tcPr/>
                </a:tc>
              </a:tr>
              <a:tr h="5396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package (default)</a:t>
                      </a:r>
                      <a:endParaRPr lang="en-US" dirty="0"/>
                    </a:p>
                  </a:txBody>
                  <a:tcPr/>
                </a:tc>
              </a:tr>
              <a:tr h="3083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derived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static-members"/>
          <p:cNvPicPr>
            <a:picLocks noChangeAspect="1" noChangeArrowheads="1"/>
          </p:cNvPicPr>
          <p:nvPr/>
        </p:nvPicPr>
        <p:blipFill>
          <a:blip r:embed="rId2" cstate="print"/>
          <a:srcRect l="1646" t="4167" r="64938" b="16280"/>
          <a:stretch>
            <a:fillRect/>
          </a:stretch>
        </p:blipFill>
        <p:spPr bwMode="auto">
          <a:xfrm>
            <a:off x="6324600" y="1524000"/>
            <a:ext cx="254635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876800"/>
            <a:ext cx="297656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990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Class operations/methods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</a:t>
            </a:r>
            <a:r>
              <a:rPr lang="en-US" sz="2400" dirty="0" smtClean="0"/>
              <a:t>yntax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visibility </a:t>
            </a:r>
            <a:r>
              <a:rPr lang="en-US" sz="2000" dirty="0" smtClean="0"/>
              <a:t>name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(parameters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):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returnType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lvl="1"/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2054225" algn="l"/>
                <a:tab pos="2511425" algn="l"/>
              </a:tabLst>
            </a:pPr>
            <a:r>
              <a:rPr lang="en-US" sz="2400" dirty="0" smtClean="0"/>
              <a:t>underline </a:t>
            </a:r>
            <a:r>
              <a:rPr lang="en-US" sz="2400" u="sng" dirty="0" smtClean="0"/>
              <a:t>static methods</a:t>
            </a:r>
            <a:endParaRPr lang="en-US" sz="2400" dirty="0" smtClean="0"/>
          </a:p>
          <a:p>
            <a:pPr>
              <a:tabLst>
                <a:tab pos="2054225" algn="l"/>
                <a:tab pos="2511425" algn="l"/>
              </a:tabLst>
            </a:pPr>
            <a:r>
              <a:rPr lang="en-US" sz="2400" dirty="0" smtClean="0"/>
              <a:t>parameter types listed as (name: type)</a:t>
            </a:r>
          </a:p>
          <a:p>
            <a:pPr>
              <a:tabLst>
                <a:tab pos="2054225" algn="l"/>
                <a:tab pos="2511425" algn="l"/>
              </a:tabLst>
            </a:pPr>
            <a:r>
              <a:rPr lang="en-US" sz="2400" dirty="0" smtClean="0"/>
              <a:t>omit </a:t>
            </a:r>
            <a:r>
              <a:rPr lang="en-US" sz="2400" i="1" dirty="0" err="1" smtClean="0"/>
              <a:t>returnType</a:t>
            </a:r>
            <a:r>
              <a:rPr lang="en-US" sz="2400" dirty="0" smtClean="0"/>
              <a:t> on constructors and</a:t>
            </a:r>
            <a:br>
              <a:rPr lang="en-US" sz="2400" dirty="0" smtClean="0"/>
            </a:br>
            <a:r>
              <a:rPr lang="en-US" sz="2400" dirty="0" smtClean="0"/>
              <a:t>when return is </a:t>
            </a:r>
            <a:r>
              <a:rPr lang="en-US" sz="2400" dirty="0" smtClean="0">
                <a:latin typeface="Courier New" pitchFamily="49" charset="0"/>
              </a:rPr>
              <a:t>void</a:t>
            </a:r>
          </a:p>
          <a:p>
            <a:pPr lvl="1"/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 descr="static-members"/>
          <p:cNvPicPr>
            <a:picLocks noChangeAspect="1" noChangeArrowheads="1"/>
          </p:cNvPicPr>
          <p:nvPr/>
        </p:nvPicPr>
        <p:blipFill>
          <a:blip r:embed="rId2" cstate="print"/>
          <a:srcRect l="1646" t="4167" r="64938" b="16280"/>
          <a:stretch>
            <a:fillRect/>
          </a:stretch>
        </p:blipFill>
        <p:spPr bwMode="auto">
          <a:xfrm>
            <a:off x="6324600" y="1524000"/>
            <a:ext cx="254635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876800"/>
            <a:ext cx="297656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990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Relationships between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generalization</a:t>
            </a:r>
            <a:r>
              <a:rPr lang="en-US" sz="2400" dirty="0" smtClean="0"/>
              <a:t>: an inheritance relationship</a:t>
            </a:r>
          </a:p>
          <a:p>
            <a:pPr lvl="1"/>
            <a:r>
              <a:rPr lang="en-US" sz="2000" dirty="0" smtClean="0"/>
              <a:t>inheritance between classes</a:t>
            </a:r>
          </a:p>
          <a:p>
            <a:pPr lvl="1"/>
            <a:r>
              <a:rPr lang="en-US" sz="2000" dirty="0" smtClean="0"/>
              <a:t>interface implementation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b="1" dirty="0" smtClean="0"/>
              <a:t>association</a:t>
            </a:r>
            <a:r>
              <a:rPr lang="en-US" sz="2400" dirty="0" smtClean="0"/>
              <a:t>: a usage relationship</a:t>
            </a:r>
          </a:p>
          <a:p>
            <a:pPr lvl="1"/>
            <a:r>
              <a:rPr lang="en-US" sz="2000" dirty="0" smtClean="0"/>
              <a:t>dependency</a:t>
            </a:r>
          </a:p>
          <a:p>
            <a:pPr lvl="1"/>
            <a:r>
              <a:rPr lang="en-US" sz="2000" dirty="0" smtClean="0"/>
              <a:t>aggregation</a:t>
            </a:r>
          </a:p>
          <a:p>
            <a:pPr lvl="1"/>
            <a:r>
              <a:rPr lang="en-US" sz="2000" dirty="0" smtClean="0"/>
              <a:t>composition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</a:t>
            </a:r>
            <a:r>
              <a:rPr lang="en-US" sz="2400" dirty="0" smtClean="0"/>
              <a:t>ierarchies </a:t>
            </a:r>
            <a:r>
              <a:rPr lang="en-US" sz="2400" dirty="0" smtClean="0"/>
              <a:t>are drawn top down</a:t>
            </a:r>
          </a:p>
          <a:p>
            <a:pPr lvl="1"/>
            <a:r>
              <a:rPr lang="en-US" sz="1800" dirty="0" smtClean="0"/>
              <a:t>a</a:t>
            </a:r>
            <a:r>
              <a:rPr lang="en-US" sz="1800" dirty="0" smtClean="0"/>
              <a:t>rrow </a:t>
            </a:r>
            <a:r>
              <a:rPr lang="en-US" sz="1800" dirty="0" smtClean="0"/>
              <a:t>from child to parent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400" dirty="0" smtClean="0"/>
              <a:t>t</a:t>
            </a:r>
            <a:r>
              <a:rPr lang="en-US" sz="2400" dirty="0" smtClean="0"/>
              <a:t>rivial/obvious </a:t>
            </a:r>
            <a:r>
              <a:rPr lang="en-US" sz="2400" dirty="0" smtClean="0"/>
              <a:t>relationships often not drawn</a:t>
            </a:r>
          </a:p>
          <a:p>
            <a:pPr lvl="1"/>
            <a:r>
              <a:rPr lang="en-US" sz="1800" dirty="0" smtClean="0"/>
              <a:t>Java: Object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2819400"/>
          <a:ext cx="48768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5055"/>
                <a:gridCol w="2881745"/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Line/Arrow Style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solid, black arrow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abstract</a:t>
                      </a:r>
                      <a:r>
                        <a:rPr lang="en-US" baseline="0" dirty="0" smtClean="0"/>
                        <a:t>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solid, white arrow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interface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dashed, white arrow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219200"/>
            <a:ext cx="32766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2093</TotalTime>
  <Words>788</Words>
  <Application>Microsoft Office PowerPoint</Application>
  <PresentationFormat>On-screen Show (4:3)</PresentationFormat>
  <Paragraphs>216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Visio</vt:lpstr>
      <vt:lpstr>UML</vt:lpstr>
      <vt:lpstr>Design Phase</vt:lpstr>
      <vt:lpstr>Introduction to UML</vt:lpstr>
      <vt:lpstr>UML Class Diagrams</vt:lpstr>
      <vt:lpstr>Diagram of a class</vt:lpstr>
      <vt:lpstr>Class attributes</vt:lpstr>
      <vt:lpstr>Class operations/methods</vt:lpstr>
      <vt:lpstr>Relationships between classes</vt:lpstr>
      <vt:lpstr>Generalization</vt:lpstr>
      <vt:lpstr>Association</vt:lpstr>
      <vt:lpstr>Association types</vt:lpstr>
      <vt:lpstr>UML Sequence Diagrams</vt:lpstr>
      <vt:lpstr>Sequence diagram key parts</vt:lpstr>
      <vt:lpstr>Representing objects</vt:lpstr>
      <vt:lpstr>Messages between objects</vt:lpstr>
      <vt:lpstr>Messages continued</vt:lpstr>
      <vt:lpstr>Object lifetime</vt:lpstr>
      <vt:lpstr>Method activiation</vt:lpstr>
      <vt:lpstr>If statements and loops</vt:lpstr>
      <vt:lpstr>Linking sequence diagrams</vt:lpstr>
      <vt:lpstr>Violet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UML</dc:title>
  <dc:creator>admin</dc:creator>
  <cp:lastModifiedBy>admin</cp:lastModifiedBy>
  <cp:revision>66</cp:revision>
  <dcterms:created xsi:type="dcterms:W3CDTF">2012-04-11T04:32:02Z</dcterms:created>
  <dcterms:modified xsi:type="dcterms:W3CDTF">2012-04-12T17:05:24Z</dcterms:modified>
</cp:coreProperties>
</file>