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1" r:id="rId4"/>
    <p:sldId id="258" r:id="rId5"/>
    <p:sldId id="259" r:id="rId6"/>
    <p:sldId id="260" r:id="rId7"/>
    <p:sldId id="262"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0" d="100"/>
          <a:sy n="140" d="100"/>
        </p:scale>
        <p:origin x="-152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F77C3B-E523-8747-9448-28F153511A1A}" type="datetimeFigureOut">
              <a:rPr lang="en-US" smtClean="0"/>
              <a:t>2012.04.19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AF6A8-16A8-BB43-B786-A6A1466F6BF5}" type="slidenum">
              <a:rPr lang="en-US" smtClean="0"/>
              <a:t>‹#›</a:t>
            </a:fld>
            <a:endParaRPr lang="en-US"/>
          </a:p>
        </p:txBody>
      </p:sp>
    </p:spTree>
    <p:extLst>
      <p:ext uri="{BB962C8B-B14F-4D97-AF65-F5344CB8AC3E}">
        <p14:creationId xmlns:p14="http://schemas.microsoft.com/office/powerpoint/2010/main" val="8626842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CAF6A8-16A8-BB43-B786-A6A1466F6BF5}" type="slidenum">
              <a:rPr lang="en-US" smtClean="0"/>
              <a:t>5</a:t>
            </a:fld>
            <a:endParaRPr lang="en-US"/>
          </a:p>
        </p:txBody>
      </p:sp>
    </p:spTree>
    <p:extLst>
      <p:ext uri="{BB962C8B-B14F-4D97-AF65-F5344CB8AC3E}">
        <p14:creationId xmlns:p14="http://schemas.microsoft.com/office/powerpoint/2010/main" val="4076789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CAF6A8-16A8-BB43-B786-A6A1466F6BF5}" type="slidenum">
              <a:rPr lang="en-US" smtClean="0"/>
              <a:t>7</a:t>
            </a:fld>
            <a:endParaRPr lang="en-US"/>
          </a:p>
        </p:txBody>
      </p:sp>
    </p:spTree>
    <p:extLst>
      <p:ext uri="{BB962C8B-B14F-4D97-AF65-F5344CB8AC3E}">
        <p14:creationId xmlns:p14="http://schemas.microsoft.com/office/powerpoint/2010/main" val="2650342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Edit subtitle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2012.04.19</a:t>
            </a:fld>
            <a:endParaRPr lang="en-US"/>
          </a:p>
        </p:txBody>
      </p:sp>
      <p:sp>
        <p:nvSpPr>
          <p:cNvPr id="4" name="Footer Placeholder 3"/>
          <p:cNvSpPr>
            <a:spLocks noGrp="1"/>
          </p:cNvSpPr>
          <p:nvPr>
            <p:ph type="ftr" sz="quarter" idx="11"/>
          </p:nvPr>
        </p:nvSpPr>
        <p:spPr>
          <a:xfrm>
            <a:off x="3124200" y="6356350"/>
            <a:ext cx="3429000" cy="365125"/>
          </a:xfrm>
          <a:prstGeom prst="rect">
            <a:avLst/>
          </a:prstGeom>
        </p:spPr>
        <p:txBody>
          <a:bodyPr/>
          <a:lstStyle/>
          <a:p>
            <a:r>
              <a:rPr lang="tr-TR" dirty="0" smtClean="0"/>
              <a:t>© Kıvanç Muşlu,  University of Washington, 2011</a:t>
            </a:r>
            <a:endParaRPr lang="en-US" dirty="0"/>
          </a:p>
        </p:txBody>
      </p:sp>
      <p:sp>
        <p:nvSpPr>
          <p:cNvPr id="5" name="Slide Number Placeholder 4"/>
          <p:cNvSpPr>
            <a:spLocks noGrp="1"/>
          </p:cNvSpPr>
          <p:nvPr>
            <p:ph type="sldNum" sz="quarter" idx="12"/>
          </p:nvPr>
        </p:nvSpPr>
        <p:spPr>
          <a:xfrm>
            <a:off x="7315200" y="6356350"/>
            <a:ext cx="1371600" cy="365125"/>
          </a:xfrm>
          <a:prstGeom prst="rect">
            <a:avLst/>
          </a:prstGeom>
        </p:spPr>
        <p:txBody>
          <a:bodyPr/>
          <a:lstStyle/>
          <a:p>
            <a:fld id="{B6F15528-21DE-4FAA-801E-634DDDAF4B2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2012.04.19</a:t>
            </a:fld>
            <a:endParaRPr lang="en-US"/>
          </a:p>
        </p:txBody>
      </p:sp>
      <p:sp>
        <p:nvSpPr>
          <p:cNvPr id="3" name="Footer Placeholder 2"/>
          <p:cNvSpPr>
            <a:spLocks noGrp="1"/>
          </p:cNvSpPr>
          <p:nvPr>
            <p:ph type="ftr" sz="quarter" idx="11"/>
          </p:nvPr>
        </p:nvSpPr>
        <p:spPr>
          <a:xfrm>
            <a:off x="3124200" y="6356350"/>
            <a:ext cx="3429000" cy="365125"/>
          </a:xfrm>
          <a:prstGeom prst="rect">
            <a:avLst/>
          </a:prstGeom>
        </p:spPr>
        <p:txBody>
          <a:bodyPr/>
          <a:lstStyle/>
          <a:p>
            <a:r>
              <a:rPr lang="tr-TR" dirty="0" smtClean="0"/>
              <a:t>© Kıvanç Muşlu,  University of Washington, 2011</a:t>
            </a:r>
            <a:endParaRPr lang="en-US" dirty="0"/>
          </a:p>
        </p:txBody>
      </p:sp>
      <p:sp>
        <p:nvSpPr>
          <p:cNvPr id="4" name="Slide Number Placeholder 3"/>
          <p:cNvSpPr>
            <a:spLocks noGrp="1"/>
          </p:cNvSpPr>
          <p:nvPr>
            <p:ph type="sldNum" sz="quarter" idx="12"/>
          </p:nvPr>
        </p:nvSpPr>
        <p:spPr>
          <a:xfrm>
            <a:off x="7315200" y="6356350"/>
            <a:ext cx="1371600" cy="365125"/>
          </a:xfrm>
          <a:prstGeom prst="rect">
            <a:avLst/>
          </a:prstGeom>
        </p:spPr>
        <p:txBody>
          <a:bodyPr/>
          <a:lstStyle/>
          <a:p>
            <a:fld id="{B6F15528-21DE-4FAA-801E-634DDDAF4B2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2012.04.19</a:t>
            </a:fld>
            <a:endParaRPr lang="en-US"/>
          </a:p>
        </p:txBody>
      </p:sp>
      <p:sp>
        <p:nvSpPr>
          <p:cNvPr id="6" name="Footer Placeholder 5"/>
          <p:cNvSpPr>
            <a:spLocks noGrp="1"/>
          </p:cNvSpPr>
          <p:nvPr>
            <p:ph type="ftr" sz="quarter" idx="11"/>
          </p:nvPr>
        </p:nvSpPr>
        <p:spPr>
          <a:xfrm>
            <a:off x="3124200" y="6356350"/>
            <a:ext cx="3429000" cy="365125"/>
          </a:xfrm>
          <a:prstGeom prst="rect">
            <a:avLst/>
          </a:prstGeom>
        </p:spPr>
        <p:txBody>
          <a:bodyPr/>
          <a:lstStyle/>
          <a:p>
            <a:r>
              <a:rPr lang="tr-TR" dirty="0" smtClean="0"/>
              <a:t>© Kıvanç Muşlu,  University of Washington, 2011</a:t>
            </a:r>
            <a:endParaRPr lang="en-US" dirty="0"/>
          </a:p>
        </p:txBody>
      </p:sp>
      <p:sp>
        <p:nvSpPr>
          <p:cNvPr id="7" name="Slide Number Placeholder 6"/>
          <p:cNvSpPr>
            <a:spLocks noGrp="1"/>
          </p:cNvSpPr>
          <p:nvPr>
            <p:ph type="sldNum" sz="quarter" idx="12"/>
          </p:nvPr>
        </p:nvSpPr>
        <p:spPr>
          <a:xfrm>
            <a:off x="7315200" y="6356350"/>
            <a:ext cx="1371600" cy="365125"/>
          </a:xfrm>
          <a:prstGeom prst="rect">
            <a:avLst/>
          </a:prstGeom>
        </p:spPr>
        <p:txBody>
          <a:bodyPr/>
          <a:lstStyle/>
          <a:p>
            <a:fld id="{B6F15528-21DE-4FAA-801E-634DDDAF4B2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Rectangle 9"/>
          <p:cNvSpPr/>
          <p:nvPr/>
        </p:nvSpPr>
        <p:spPr>
          <a:xfrm>
            <a:off x="0" y="6477000"/>
            <a:ext cx="9144000" cy="371104"/>
          </a:xfrm>
          <a:prstGeom prst="rect">
            <a:avLst/>
          </a:prstGeom>
          <a:solidFill>
            <a:srgbClr val="532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Box 6"/>
          <p:cNvSpPr txBox="1"/>
          <p:nvPr/>
        </p:nvSpPr>
        <p:spPr>
          <a:xfrm>
            <a:off x="465242" y="6478772"/>
            <a:ext cx="912104" cy="369332"/>
          </a:xfrm>
          <a:prstGeom prst="rect">
            <a:avLst/>
          </a:prstGeom>
          <a:noFill/>
        </p:spPr>
        <p:txBody>
          <a:bodyPr wrap="none" rtlCol="0">
            <a:spAutoFit/>
          </a:bodyPr>
          <a:lstStyle/>
          <a:p>
            <a:r>
              <a:rPr lang="tr-TR" dirty="0" smtClean="0">
                <a:solidFill>
                  <a:schemeClr val="bg1"/>
                </a:solidFill>
              </a:rPr>
              <a:t>19</a:t>
            </a:r>
            <a:r>
              <a:rPr lang="tr-TR" baseline="0" dirty="0" smtClean="0">
                <a:solidFill>
                  <a:schemeClr val="bg1"/>
                </a:solidFill>
              </a:rPr>
              <a:t> April</a:t>
            </a:r>
            <a:endParaRPr lang="en-US" dirty="0">
              <a:solidFill>
                <a:schemeClr val="bg1"/>
              </a:solidFill>
            </a:endParaRPr>
          </a:p>
        </p:txBody>
      </p:sp>
      <p:sp>
        <p:nvSpPr>
          <p:cNvPr id="8" name="TextBox 7"/>
          <p:cNvSpPr txBox="1"/>
          <p:nvPr/>
        </p:nvSpPr>
        <p:spPr>
          <a:xfrm>
            <a:off x="2249184" y="6488930"/>
            <a:ext cx="4711867" cy="369332"/>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rPr>
              <a:t>© Kıvanç Muşlu,</a:t>
            </a:r>
            <a:r>
              <a:rPr lang="tr-TR" baseline="0" dirty="0" smtClean="0">
                <a:solidFill>
                  <a:schemeClr val="bg1"/>
                </a:solidFill>
              </a:rPr>
              <a:t> University of Washington</a:t>
            </a:r>
            <a:r>
              <a:rPr lang="tr-TR" dirty="0" smtClean="0">
                <a:solidFill>
                  <a:schemeClr val="bg1"/>
                </a:solidFill>
              </a:rPr>
              <a:t>, 2012</a:t>
            </a:r>
            <a:endParaRPr lang="en-US" dirty="0" smtClean="0">
              <a:solidFill>
                <a:schemeClr val="bg1"/>
              </a:solidFill>
            </a:endParaRPr>
          </a:p>
        </p:txBody>
      </p:sp>
      <p:sp>
        <p:nvSpPr>
          <p:cNvPr id="9" name="TextBox 8"/>
          <p:cNvSpPr txBox="1"/>
          <p:nvPr/>
        </p:nvSpPr>
        <p:spPr>
          <a:xfrm>
            <a:off x="7615052" y="6478772"/>
            <a:ext cx="1066800"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fld id="{B6F15528-21DE-4FAA-801E-634DDDAF4B2B}" type="slidenum">
              <a:rPr lang="en-US" smtClean="0">
                <a:solidFill>
                  <a:schemeClr val="bg1"/>
                </a:solidFill>
              </a:rPr>
              <a:pPr marL="0" marR="0" indent="0" algn="l" defTabSz="914400" rtl="0" eaLnBrk="1" fontAlgn="auto" latinLnBrk="0" hangingPunct="1">
                <a:lnSpc>
                  <a:spcPct val="100000"/>
                </a:lnSpc>
                <a:spcBef>
                  <a:spcPts val="0"/>
                </a:spcBef>
                <a:spcAft>
                  <a:spcPts val="0"/>
                </a:spcAft>
                <a:buClrTx/>
                <a:buSzTx/>
                <a:buFontTx/>
                <a:buNone/>
                <a:tabLst/>
                <a:defRPr/>
              </a:pPr>
              <a:t>‹#›</a:t>
            </a:fld>
            <a:r>
              <a:rPr lang="tr-TR" baseline="0" dirty="0" smtClean="0">
                <a:solidFill>
                  <a:schemeClr val="bg1"/>
                </a:solidFill>
              </a:rPr>
              <a:t> </a:t>
            </a:r>
            <a:r>
              <a:rPr lang="tr-TR" dirty="0" smtClean="0">
                <a:solidFill>
                  <a:schemeClr val="bg1"/>
                </a:solidFill>
              </a:rPr>
              <a:t>of 11</a:t>
            </a:r>
            <a:endParaRPr lang="en-US"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Design Patterns</a:t>
            </a:r>
            <a:endParaRPr lang="en-US" dirty="0"/>
          </a:p>
        </p:txBody>
      </p:sp>
      <p:sp>
        <p:nvSpPr>
          <p:cNvPr id="3" name="Subtitle 2"/>
          <p:cNvSpPr>
            <a:spLocks noGrp="1"/>
          </p:cNvSpPr>
          <p:nvPr>
            <p:ph type="subTitle" idx="1"/>
          </p:nvPr>
        </p:nvSpPr>
        <p:spPr/>
        <p:txBody>
          <a:bodyPr/>
          <a:lstStyle/>
          <a:p>
            <a:r>
              <a:rPr lang="en-US" dirty="0" smtClean="0"/>
              <a:t>with an Emphasis on </a:t>
            </a:r>
          </a:p>
          <a:p>
            <a:r>
              <a:rPr lang="en-US" dirty="0" smtClean="0"/>
              <a:t>Gang of Four</a:t>
            </a:r>
            <a:endParaRPr lang="en-US" dirty="0"/>
          </a:p>
        </p:txBody>
      </p:sp>
    </p:spTree>
    <p:extLst>
      <p:ext uri="{BB962C8B-B14F-4D97-AF65-F5344CB8AC3E}">
        <p14:creationId xmlns:p14="http://schemas.microsoft.com/office/powerpoint/2010/main" val="1534028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Git Lecture</a:t>
            </a:r>
            <a:endParaRPr lang="en-US" dirty="0"/>
          </a:p>
        </p:txBody>
      </p:sp>
      <p:sp>
        <p:nvSpPr>
          <p:cNvPr id="3" name="Content Placeholder 2"/>
          <p:cNvSpPr>
            <a:spLocks noGrp="1"/>
          </p:cNvSpPr>
          <p:nvPr>
            <p:ph idx="1"/>
          </p:nvPr>
        </p:nvSpPr>
        <p:spPr/>
        <p:txBody>
          <a:bodyPr/>
          <a:lstStyle/>
          <a:p>
            <a:r>
              <a:rPr lang="en-US" dirty="0" smtClean="0"/>
              <a:t>Any questions about Git?</a:t>
            </a:r>
          </a:p>
        </p:txBody>
      </p:sp>
    </p:spTree>
    <p:extLst>
      <p:ext uri="{BB962C8B-B14F-4D97-AF65-F5344CB8AC3E}">
        <p14:creationId xmlns:p14="http://schemas.microsoft.com/office/powerpoint/2010/main" val="1669750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a:t>
            </a:r>
            <a:endParaRPr lang="en-US" dirty="0"/>
          </a:p>
        </p:txBody>
      </p:sp>
      <p:sp>
        <p:nvSpPr>
          <p:cNvPr id="3" name="Content Placeholder 2"/>
          <p:cNvSpPr>
            <a:spLocks noGrp="1"/>
          </p:cNvSpPr>
          <p:nvPr>
            <p:ph idx="1"/>
          </p:nvPr>
        </p:nvSpPr>
        <p:spPr/>
        <p:txBody>
          <a:bodyPr/>
          <a:lstStyle/>
          <a:p>
            <a:r>
              <a:rPr lang="en-US" dirty="0" smtClean="0"/>
              <a:t>SDS is due today @11 PM</a:t>
            </a:r>
          </a:p>
          <a:p>
            <a:r>
              <a:rPr lang="en-US" dirty="0" smtClean="0"/>
              <a:t>You should start coding soon! (If you have not already)</a:t>
            </a:r>
          </a:p>
          <a:p>
            <a:pPr lvl="1"/>
            <a:r>
              <a:rPr lang="en-US" dirty="0" smtClean="0"/>
              <a:t>Your next assignment is ZFR</a:t>
            </a:r>
          </a:p>
          <a:p>
            <a:r>
              <a:rPr lang="en-US" dirty="0" smtClean="0"/>
              <a:t>Progress report due Friday @11 PM (as usual)</a:t>
            </a:r>
          </a:p>
        </p:txBody>
      </p:sp>
    </p:spTree>
    <p:extLst>
      <p:ext uri="{BB962C8B-B14F-4D97-AF65-F5344CB8AC3E}">
        <p14:creationId xmlns:p14="http://schemas.microsoft.com/office/powerpoint/2010/main" val="830661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Patterns – WHY?</a:t>
            </a:r>
            <a:endParaRPr lang="en-US" dirty="0"/>
          </a:p>
        </p:txBody>
      </p:sp>
      <p:sp>
        <p:nvSpPr>
          <p:cNvPr id="3" name="Content Placeholder 2"/>
          <p:cNvSpPr>
            <a:spLocks noGrp="1"/>
          </p:cNvSpPr>
          <p:nvPr>
            <p:ph idx="1"/>
          </p:nvPr>
        </p:nvSpPr>
        <p:spPr/>
        <p:txBody>
          <a:bodyPr/>
          <a:lstStyle/>
          <a:p>
            <a:r>
              <a:rPr lang="en-US" dirty="0" smtClean="0"/>
              <a:t>Good programming practice</a:t>
            </a:r>
          </a:p>
          <a:p>
            <a:r>
              <a:rPr lang="en-US" dirty="0" smtClean="0"/>
              <a:t>They solve common problems</a:t>
            </a:r>
          </a:p>
          <a:p>
            <a:r>
              <a:rPr lang="en-US" dirty="0" smtClean="0"/>
              <a:t>If you can recognize that you need them, they will make your life and coding easier</a:t>
            </a:r>
          </a:p>
          <a:p>
            <a:r>
              <a:rPr lang="en-US" dirty="0" smtClean="0"/>
              <a:t>Resulting code is easy to manage &amp; maintain</a:t>
            </a:r>
          </a:p>
          <a:p>
            <a:endParaRPr lang="en-US" dirty="0" smtClean="0"/>
          </a:p>
          <a:p>
            <a:r>
              <a:rPr lang="en-US" dirty="0" smtClean="0"/>
              <a:t>Any other reasons why you use them?</a:t>
            </a:r>
            <a:endParaRPr lang="en-US" dirty="0"/>
          </a:p>
        </p:txBody>
      </p:sp>
    </p:spTree>
    <p:extLst>
      <p:ext uri="{BB962C8B-B14F-4D97-AF65-F5344CB8AC3E}">
        <p14:creationId xmlns:p14="http://schemas.microsoft.com/office/powerpoint/2010/main" val="2807700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Patterns</a:t>
            </a:r>
            <a:endParaRPr lang="en-US" dirty="0"/>
          </a:p>
        </p:txBody>
      </p:sp>
      <p:sp>
        <p:nvSpPr>
          <p:cNvPr id="3" name="Content Placeholder 2"/>
          <p:cNvSpPr>
            <a:spLocks noGrp="1"/>
          </p:cNvSpPr>
          <p:nvPr>
            <p:ph idx="1"/>
          </p:nvPr>
        </p:nvSpPr>
        <p:spPr/>
        <p:txBody>
          <a:bodyPr>
            <a:normAutofit/>
          </a:bodyPr>
          <a:lstStyle/>
          <a:p>
            <a:r>
              <a:rPr lang="en-US" dirty="0" smtClean="0"/>
              <a:t>Ones you have seen on Monday</a:t>
            </a:r>
          </a:p>
          <a:p>
            <a:pPr lvl="1"/>
            <a:r>
              <a:rPr lang="en-US" dirty="0" smtClean="0"/>
              <a:t>Singleton</a:t>
            </a:r>
          </a:p>
          <a:p>
            <a:pPr lvl="1"/>
            <a:r>
              <a:rPr lang="en-US" dirty="0" smtClean="0"/>
              <a:t>(Abstract)Factory</a:t>
            </a:r>
          </a:p>
          <a:p>
            <a:r>
              <a:rPr lang="en-US" dirty="0" smtClean="0"/>
              <a:t>Ones we will focus today</a:t>
            </a:r>
          </a:p>
          <a:p>
            <a:pPr lvl="1"/>
            <a:r>
              <a:rPr lang="en-US" dirty="0" smtClean="0"/>
              <a:t>Adapter</a:t>
            </a:r>
          </a:p>
          <a:p>
            <a:pPr lvl="1"/>
            <a:r>
              <a:rPr lang="en-US" dirty="0" smtClean="0"/>
              <a:t>Observer</a:t>
            </a:r>
          </a:p>
          <a:p>
            <a:r>
              <a:rPr lang="en-US" dirty="0" smtClean="0"/>
              <a:t>Tons of </a:t>
            </a:r>
            <a:r>
              <a:rPr lang="en-US" smtClean="0"/>
              <a:t>others available at:</a:t>
            </a:r>
            <a:endParaRPr lang="en-US" dirty="0" smtClean="0"/>
          </a:p>
          <a:p>
            <a:pPr marL="457200" lvl="1" indent="0" algn="r">
              <a:buNone/>
            </a:pPr>
            <a:r>
              <a:rPr lang="en-US" dirty="0"/>
              <a:t>http://</a:t>
            </a:r>
            <a:r>
              <a:rPr lang="en-US" dirty="0" err="1"/>
              <a:t>sourcemaking.com</a:t>
            </a:r>
            <a:r>
              <a:rPr lang="en-US" dirty="0"/>
              <a:t>/</a:t>
            </a:r>
            <a:r>
              <a:rPr lang="en-US" dirty="0" err="1"/>
              <a:t>design_patterns</a:t>
            </a:r>
            <a:endParaRPr lang="en-US" dirty="0"/>
          </a:p>
        </p:txBody>
      </p:sp>
    </p:spTree>
    <p:extLst>
      <p:ext uri="{BB962C8B-B14F-4D97-AF65-F5344CB8AC3E}">
        <p14:creationId xmlns:p14="http://schemas.microsoft.com/office/powerpoint/2010/main" val="3319337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Adapter Pattern</a:t>
            </a:r>
            <a:endParaRPr lang="en-US" dirty="0"/>
          </a:p>
        </p:txBody>
      </p:sp>
      <p:sp>
        <p:nvSpPr>
          <p:cNvPr id="3" name="Content Placeholder 2"/>
          <p:cNvSpPr>
            <a:spLocks noGrp="1"/>
          </p:cNvSpPr>
          <p:nvPr>
            <p:ph idx="1"/>
          </p:nvPr>
        </p:nvSpPr>
        <p:spPr/>
        <p:txBody>
          <a:bodyPr/>
          <a:lstStyle/>
          <a:p>
            <a:pPr marL="0" indent="0" algn="just">
              <a:buNone/>
            </a:pPr>
            <a:r>
              <a:rPr lang="en-US" dirty="0" smtClean="0"/>
              <a:t>“</a:t>
            </a:r>
            <a:r>
              <a:rPr lang="en-US" dirty="0"/>
              <a:t>An “off the shelf” component offers compelling functionality that you would like to reuse, but its “view of the world” is not compatible with the philosophy and architecture of the system currently being developed.</a:t>
            </a:r>
            <a:r>
              <a:rPr lang="en-US" dirty="0" smtClean="0"/>
              <a:t>”</a:t>
            </a:r>
          </a:p>
          <a:p>
            <a:pPr marL="0" indent="0">
              <a:buNone/>
            </a:pPr>
            <a:endParaRPr lang="en-US" dirty="0"/>
          </a:p>
          <a:p>
            <a:pPr marL="0" indent="0" algn="r">
              <a:buNone/>
            </a:pPr>
            <a:r>
              <a:rPr lang="en-US" sz="2800" dirty="0"/>
              <a:t>http://</a:t>
            </a:r>
            <a:r>
              <a:rPr lang="en-US" sz="2800" dirty="0" err="1"/>
              <a:t>sourcemaking.com</a:t>
            </a:r>
            <a:r>
              <a:rPr lang="en-US" sz="2800" dirty="0"/>
              <a:t>/</a:t>
            </a:r>
            <a:r>
              <a:rPr lang="en-US" sz="2800" dirty="0" err="1"/>
              <a:t>design_patterns</a:t>
            </a:r>
            <a:r>
              <a:rPr lang="en-US" sz="2800" dirty="0"/>
              <a:t>/adapter</a:t>
            </a:r>
          </a:p>
        </p:txBody>
      </p:sp>
    </p:spTree>
    <p:extLst>
      <p:ext uri="{BB962C8B-B14F-4D97-AF65-F5344CB8AC3E}">
        <p14:creationId xmlns:p14="http://schemas.microsoft.com/office/powerpoint/2010/main" val="3721070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Adapter Example</a:t>
            </a:r>
            <a:endParaRPr lang="en-US" dirty="0"/>
          </a:p>
        </p:txBody>
      </p:sp>
      <p:pic>
        <p:nvPicPr>
          <p:cNvPr id="4" name="Content Placeholder 3" descr="adapter.gif"/>
          <p:cNvPicPr>
            <a:picLocks noGrp="1" noChangeAspect="1"/>
          </p:cNvPicPr>
          <p:nvPr>
            <p:ph idx="1"/>
          </p:nvPr>
        </p:nvPicPr>
        <p:blipFill>
          <a:blip r:embed="rId3">
            <a:extLst>
              <a:ext uri="{28A0092B-C50C-407E-A947-70E740481C1C}">
                <a14:useLocalDpi xmlns:a14="http://schemas.microsoft.com/office/drawing/2010/main" val="0"/>
              </a:ext>
            </a:extLst>
          </a:blip>
          <a:srcRect t="-3418" b="-3418"/>
          <a:stretch>
            <a:fillRect/>
          </a:stretch>
        </p:blipFill>
        <p:spPr>
          <a:xfrm>
            <a:off x="457200" y="1600200"/>
            <a:ext cx="8229600" cy="4525963"/>
          </a:xfrm>
        </p:spPr>
      </p:pic>
    </p:spTree>
    <p:extLst>
      <p:ext uri="{BB962C8B-B14F-4D97-AF65-F5344CB8AC3E}">
        <p14:creationId xmlns:p14="http://schemas.microsoft.com/office/powerpoint/2010/main" val="3264757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Adapter (High Level)</a:t>
            </a:r>
            <a:endParaRPr lang="en-US" dirty="0"/>
          </a:p>
        </p:txBody>
      </p:sp>
      <p:pic>
        <p:nvPicPr>
          <p:cNvPr id="4" name="Content Placeholder 3" descr="adapter2.gif"/>
          <p:cNvPicPr>
            <a:picLocks noGrp="1" noChangeAspect="1"/>
          </p:cNvPicPr>
          <p:nvPr>
            <p:ph idx="1"/>
          </p:nvPr>
        </p:nvPicPr>
        <p:blipFill>
          <a:blip r:embed="rId2">
            <a:extLst>
              <a:ext uri="{28A0092B-C50C-407E-A947-70E740481C1C}">
                <a14:useLocalDpi xmlns:a14="http://schemas.microsoft.com/office/drawing/2010/main" val="0"/>
              </a:ext>
            </a:extLst>
          </a:blip>
          <a:srcRect t="-35284" b="-35284"/>
          <a:stretch>
            <a:fillRect/>
          </a:stretch>
        </p:blipFill>
        <p:spPr/>
      </p:pic>
    </p:spTree>
    <p:extLst>
      <p:ext uri="{BB962C8B-B14F-4D97-AF65-F5344CB8AC3E}">
        <p14:creationId xmlns:p14="http://schemas.microsoft.com/office/powerpoint/2010/main" val="1017925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Observer Pattern</a:t>
            </a:r>
            <a:endParaRPr lang="en-US" dirty="0"/>
          </a:p>
        </p:txBody>
      </p:sp>
      <p:sp>
        <p:nvSpPr>
          <p:cNvPr id="3" name="Content Placeholder 2"/>
          <p:cNvSpPr>
            <a:spLocks noGrp="1"/>
          </p:cNvSpPr>
          <p:nvPr>
            <p:ph idx="1"/>
          </p:nvPr>
        </p:nvSpPr>
        <p:spPr/>
        <p:txBody>
          <a:bodyPr/>
          <a:lstStyle/>
          <a:p>
            <a:r>
              <a:rPr lang="en-US" dirty="0" smtClean="0"/>
              <a:t>A type ‘A’ produces (keeps) events/data</a:t>
            </a:r>
          </a:p>
          <a:p>
            <a:r>
              <a:rPr lang="en-US" dirty="0" smtClean="0"/>
              <a:t>Type ‘B’ is interested in these events/data</a:t>
            </a:r>
          </a:p>
          <a:p>
            <a:pPr lvl="1"/>
            <a:r>
              <a:rPr lang="en-US" dirty="0" smtClean="0"/>
              <a:t>Wants to observe ‘A’</a:t>
            </a:r>
          </a:p>
          <a:p>
            <a:r>
              <a:rPr lang="en-US" dirty="0" smtClean="0"/>
              <a:t>‘A’ lets a special type ‘C’ to register itself and get notified as these events/data is being generated</a:t>
            </a:r>
          </a:p>
          <a:p>
            <a:r>
              <a:rPr lang="en-US" dirty="0" smtClean="0"/>
              <a:t>‘B’ implements ‘C’ and registers itself to ‘A’ during creation</a:t>
            </a:r>
            <a:endParaRPr lang="en-US" dirty="0"/>
          </a:p>
        </p:txBody>
      </p:sp>
    </p:spTree>
    <p:extLst>
      <p:ext uri="{BB962C8B-B14F-4D97-AF65-F5344CB8AC3E}">
        <p14:creationId xmlns:p14="http://schemas.microsoft.com/office/powerpoint/2010/main" val="2142942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Observer Example</a:t>
            </a:r>
            <a:endParaRPr lang="en-US" dirty="0"/>
          </a:p>
        </p:txBody>
      </p:sp>
      <p:pic>
        <p:nvPicPr>
          <p:cNvPr id="4" name="Content Placeholder 3" descr="observer.gif"/>
          <p:cNvPicPr>
            <a:picLocks noGrp="1" noChangeAspect="1"/>
          </p:cNvPicPr>
          <p:nvPr>
            <p:ph idx="1"/>
          </p:nvPr>
        </p:nvPicPr>
        <p:blipFill>
          <a:blip r:embed="rId2">
            <a:extLst>
              <a:ext uri="{28A0092B-C50C-407E-A947-70E740481C1C}">
                <a14:useLocalDpi xmlns:a14="http://schemas.microsoft.com/office/drawing/2010/main" val="0"/>
              </a:ext>
            </a:extLst>
          </a:blip>
          <a:srcRect l="-18187" r="-18187"/>
          <a:stretch>
            <a:fillRect/>
          </a:stretch>
        </p:blipFill>
        <p:spPr/>
      </p:pic>
    </p:spTree>
    <p:extLst>
      <p:ext uri="{BB962C8B-B14F-4D97-AF65-F5344CB8AC3E}">
        <p14:creationId xmlns:p14="http://schemas.microsoft.com/office/powerpoint/2010/main" val="2626047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Observer (High Level)</a:t>
            </a:r>
            <a:endParaRPr lang="en-US" dirty="0"/>
          </a:p>
        </p:txBody>
      </p:sp>
      <p:pic>
        <p:nvPicPr>
          <p:cNvPr id="4" name="Content Placeholder 3" descr="observer2.gif"/>
          <p:cNvPicPr>
            <a:picLocks noGrp="1" noChangeAspect="1"/>
          </p:cNvPicPr>
          <p:nvPr>
            <p:ph idx="1"/>
          </p:nvPr>
        </p:nvPicPr>
        <p:blipFill>
          <a:blip r:embed="rId2">
            <a:extLst>
              <a:ext uri="{28A0092B-C50C-407E-A947-70E740481C1C}">
                <a14:useLocalDpi xmlns:a14="http://schemas.microsoft.com/office/drawing/2010/main" val="0"/>
              </a:ext>
            </a:extLst>
          </a:blip>
          <a:srcRect l="-5262" r="-5262"/>
          <a:stretch>
            <a:fillRect/>
          </a:stretch>
        </p:blipFill>
        <p:spPr/>
      </p:pic>
    </p:spTree>
    <p:extLst>
      <p:ext uri="{BB962C8B-B14F-4D97-AF65-F5344CB8AC3E}">
        <p14:creationId xmlns:p14="http://schemas.microsoft.com/office/powerpoint/2010/main" val="2768084251"/>
      </p:ext>
    </p:extLst>
  </p:cSld>
  <p:clrMapOvr>
    <a:masterClrMapping/>
  </p:clrMapOvr>
</p:sld>
</file>

<file path=ppt/theme/theme1.xml><?xml version="1.0" encoding="utf-8"?>
<a:theme xmlns:a="http://schemas.openxmlformats.org/drawingml/2006/main" name="Kivanc Muslu - University of Washingt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Kivanc Muslu - University of Washington.thmx</Template>
  <TotalTime>168</TotalTime>
  <Words>259</Words>
  <Application>Microsoft Macintosh PowerPoint</Application>
  <PresentationFormat>On-screen Show (4:3)</PresentationFormat>
  <Paragraphs>42</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Kivanc Muslu - University of Washington</vt:lpstr>
      <vt:lpstr>Design Patterns</vt:lpstr>
      <vt:lpstr>Design Patterns – WHY?</vt:lpstr>
      <vt:lpstr>Design Patterns</vt:lpstr>
      <vt:lpstr>Adapter Pattern</vt:lpstr>
      <vt:lpstr>Adapter Example</vt:lpstr>
      <vt:lpstr>Adapter (High Level)</vt:lpstr>
      <vt:lpstr>Observer Pattern</vt:lpstr>
      <vt:lpstr>Observer Example</vt:lpstr>
      <vt:lpstr>Observer (High Level)</vt:lpstr>
      <vt:lpstr>Git Lecture</vt:lpstr>
      <vt:lpstr>Reminders</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Kivanc Muslu</dc:creator>
  <cp:lastModifiedBy>Kivanc Muslu</cp:lastModifiedBy>
  <cp:revision>25</cp:revision>
  <dcterms:created xsi:type="dcterms:W3CDTF">2012-04-17T05:05:59Z</dcterms:created>
  <dcterms:modified xsi:type="dcterms:W3CDTF">2012-04-19T17:20:09Z</dcterms:modified>
</cp:coreProperties>
</file>