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0" d="100"/>
          <a:sy n="140" d="100"/>
        </p:scale>
        <p:origin x="-1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8FEB2-C5BB-5D40-ACEC-AFF82FD9F495}" type="datetimeFigureOut">
              <a:rPr lang="en-US" smtClean="0"/>
              <a:t>2012.05.03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130C8-B885-9A4E-A8E0-FD75FC6D4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265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After this</a:t>
            </a:r>
            <a:r>
              <a:rPr lang="en-US" baseline="0" dirty="0" smtClean="0"/>
              <a:t> slide, I will demo my example where 100% path coverage does not guarantee correctness of a very simple program. I will use Eclipse, </a:t>
            </a:r>
            <a:r>
              <a:rPr lang="en-US" baseline="0" dirty="0" err="1" smtClean="0"/>
              <a:t>JUnit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ECLEmma</a:t>
            </a:r>
            <a:r>
              <a:rPr lang="en-US" baseline="0" dirty="0" smtClean="0"/>
              <a:t>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After the example is over, I will show the students also some advanced structures of </a:t>
            </a:r>
            <a:r>
              <a:rPr lang="en-US" baseline="0" dirty="0" err="1" smtClean="0"/>
              <a:t>JUnit</a:t>
            </a:r>
            <a:r>
              <a:rPr lang="en-US" baseline="0" dirty="0" smtClean="0"/>
              <a:t> such as @After and @Before for setting up global variables and tearing them down after </a:t>
            </a:r>
            <a:r>
              <a:rPr lang="en-US" baseline="0" smtClean="0"/>
              <a:t>the execution.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130C8-B885-9A4E-A8E0-FD75FC6D4A8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799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 smtClean="0"/>
              <a:t>Edit subtitle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2012.05.03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29000" cy="365125"/>
          </a:xfrm>
          <a:prstGeom prst="rect">
            <a:avLst/>
          </a:prstGeom>
        </p:spPr>
        <p:txBody>
          <a:bodyPr/>
          <a:lstStyle/>
          <a:p>
            <a:r>
              <a:rPr lang="tr-TR" dirty="0" smtClean="0"/>
              <a:t>© Kıvanç Muşlu,  University of Washington,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315200" y="6356350"/>
            <a:ext cx="1371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2012.05.03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29000" cy="365125"/>
          </a:xfrm>
          <a:prstGeom prst="rect">
            <a:avLst/>
          </a:prstGeom>
        </p:spPr>
        <p:txBody>
          <a:bodyPr/>
          <a:lstStyle/>
          <a:p>
            <a:r>
              <a:rPr lang="tr-TR" dirty="0" smtClean="0"/>
              <a:t>© Kıvanç Muşlu,  University of Washington,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15200" y="6356350"/>
            <a:ext cx="1371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2012.05.03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29000" cy="365125"/>
          </a:xfrm>
          <a:prstGeom prst="rect">
            <a:avLst/>
          </a:prstGeom>
        </p:spPr>
        <p:txBody>
          <a:bodyPr/>
          <a:lstStyle/>
          <a:p>
            <a:r>
              <a:rPr lang="tr-TR" dirty="0" smtClean="0"/>
              <a:t>© Kıvanç Muşlu,  University of Washington,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15200" y="6356350"/>
            <a:ext cx="1371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477000"/>
            <a:ext cx="9144000" cy="371104"/>
          </a:xfrm>
          <a:prstGeom prst="rect">
            <a:avLst/>
          </a:prstGeom>
          <a:solidFill>
            <a:srgbClr val="5324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5242" y="6478772"/>
            <a:ext cx="766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mtClean="0">
                <a:solidFill>
                  <a:schemeClr val="bg1"/>
                </a:solidFill>
              </a:rPr>
              <a:t>May</a:t>
            </a:r>
            <a:r>
              <a:rPr lang="tr-TR" baseline="0" smtClean="0">
                <a:solidFill>
                  <a:schemeClr val="bg1"/>
                </a:solidFill>
              </a:rPr>
              <a:t> 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49184" y="6488930"/>
            <a:ext cx="4711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>
                <a:solidFill>
                  <a:schemeClr val="bg1"/>
                </a:solidFill>
              </a:rPr>
              <a:t>© Kıvanç Muşlu,</a:t>
            </a:r>
            <a:r>
              <a:rPr lang="tr-TR" baseline="0" dirty="0" smtClean="0">
                <a:solidFill>
                  <a:schemeClr val="bg1"/>
                </a:solidFill>
              </a:rPr>
              <a:t> University of Washington</a:t>
            </a:r>
            <a:r>
              <a:rPr lang="tr-TR" dirty="0" smtClean="0">
                <a:solidFill>
                  <a:schemeClr val="bg1"/>
                </a:solidFill>
              </a:rPr>
              <a:t>, 2012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15052" y="6478772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lang="en-US" smtClean="0">
                <a:solidFill>
                  <a:schemeClr val="bg1"/>
                </a:solidFill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tr-TR" baseline="0" dirty="0" smtClean="0">
                <a:solidFill>
                  <a:schemeClr val="bg1"/>
                </a:solidFill>
              </a:rPr>
              <a:t> </a:t>
            </a:r>
            <a:r>
              <a:rPr lang="tr-TR" dirty="0" smtClean="0">
                <a:solidFill>
                  <a:schemeClr val="bg1"/>
                </a:solidFill>
              </a:rPr>
              <a:t>of 8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Testing &amp; Testing Tools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Emphasis on </a:t>
            </a:r>
            <a:r>
              <a:rPr lang="en-US" dirty="0" err="1" smtClean="0"/>
              <a:t>JUnit</a:t>
            </a:r>
            <a:r>
              <a:rPr lang="en-US" dirty="0" smtClean="0"/>
              <a:t> &amp; </a:t>
            </a:r>
            <a:r>
              <a:rPr lang="en-US" dirty="0" err="1" smtClean="0"/>
              <a:t>ECLEmma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512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Finding obvious bugs</a:t>
            </a:r>
          </a:p>
          <a:p>
            <a:r>
              <a:rPr lang="en-US" dirty="0" smtClean="0"/>
              <a:t>Finding non-obvious bugs (?)</a:t>
            </a:r>
          </a:p>
          <a:p>
            <a:r>
              <a:rPr lang="en-US" dirty="0" smtClean="0"/>
              <a:t>Increasing confidence for the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820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Consists of three parts</a:t>
            </a:r>
          </a:p>
          <a:p>
            <a:pPr lvl="1"/>
            <a:r>
              <a:rPr lang="en-US" dirty="0" smtClean="0"/>
              <a:t>Input(s)</a:t>
            </a:r>
          </a:p>
          <a:p>
            <a:pPr lvl="1"/>
            <a:r>
              <a:rPr lang="en-US" dirty="0" smtClean="0"/>
              <a:t>Test program</a:t>
            </a:r>
          </a:p>
          <a:p>
            <a:pPr lvl="1"/>
            <a:r>
              <a:rPr lang="en-US" dirty="0" smtClean="0"/>
              <a:t>Oracle (i.e., expected output)</a:t>
            </a:r>
          </a:p>
          <a:p>
            <a:r>
              <a:rPr lang="en-US" dirty="0" smtClean="0"/>
              <a:t>Run test program on input(s) to generate an output</a:t>
            </a:r>
          </a:p>
          <a:p>
            <a:r>
              <a:rPr lang="en-US" dirty="0" smtClean="0"/>
              <a:t>Assert output == oracle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030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Frameworks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JUnit</a:t>
            </a:r>
            <a:r>
              <a:rPr lang="en-US" dirty="0" smtClean="0"/>
              <a:t> for Java</a:t>
            </a:r>
          </a:p>
          <a:p>
            <a:pPr lvl="1"/>
            <a:r>
              <a:rPr lang="en-US" dirty="0" smtClean="0"/>
              <a:t>Comes default with Eclipse</a:t>
            </a:r>
          </a:p>
          <a:p>
            <a:r>
              <a:rPr lang="en-US" dirty="0" err="1" smtClean="0"/>
              <a:t>PHPUnit</a:t>
            </a:r>
            <a:r>
              <a:rPr lang="en-US" dirty="0" smtClean="0"/>
              <a:t> for PHP</a:t>
            </a:r>
          </a:p>
          <a:p>
            <a:pPr lvl="1"/>
            <a:r>
              <a:rPr lang="en-US" dirty="0" smtClean="0"/>
              <a:t>Comes with PEAR</a:t>
            </a:r>
          </a:p>
          <a:p>
            <a:endParaRPr lang="en-US" dirty="0"/>
          </a:p>
          <a:p>
            <a:r>
              <a:rPr lang="en-US" dirty="0" smtClean="0"/>
              <a:t>Easily runs your tests</a:t>
            </a:r>
          </a:p>
          <a:p>
            <a:r>
              <a:rPr lang="en-US" dirty="0" smtClean="0"/>
              <a:t>Contains commonly used assertions</a:t>
            </a:r>
          </a:p>
          <a:p>
            <a:r>
              <a:rPr lang="en-US" dirty="0" smtClean="0"/>
              <a:t>Contains constructs to setup and clean common test code</a:t>
            </a:r>
          </a:p>
        </p:txBody>
      </p:sp>
    </p:spTree>
    <p:extLst>
      <p:ext uri="{BB962C8B-B14F-4D97-AF65-F5344CB8AC3E}">
        <p14:creationId xmlns:p14="http://schemas.microsoft.com/office/powerpoint/2010/main" val="1604903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 Criterion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Function</a:t>
            </a:r>
          </a:p>
          <a:p>
            <a:r>
              <a:rPr lang="en-US" dirty="0" smtClean="0"/>
              <a:t>Line (Statement)</a:t>
            </a:r>
          </a:p>
          <a:p>
            <a:r>
              <a:rPr lang="en-US" dirty="0" smtClean="0"/>
              <a:t>Decision (Edge)</a:t>
            </a:r>
          </a:p>
          <a:p>
            <a:r>
              <a:rPr lang="en-US" dirty="0" smtClean="0"/>
              <a:t>Condition</a:t>
            </a:r>
          </a:p>
          <a:p>
            <a:r>
              <a:rPr lang="en-US" dirty="0" smtClean="0"/>
              <a:t>Decision &amp; Condition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Path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Loop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Does 100% &lt;X&gt; coverage imply correctness?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911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for User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How?</a:t>
            </a:r>
          </a:p>
          <a:p>
            <a:pPr lvl="1"/>
            <a:r>
              <a:rPr lang="en-US" dirty="0" smtClean="0"/>
              <a:t>You don’t really (with minor subtlety)</a:t>
            </a:r>
          </a:p>
          <a:p>
            <a:r>
              <a:rPr lang="en-US" dirty="0" smtClean="0"/>
              <a:t>Build your system so that logic is in the backend (do NOT do computation in the UI)</a:t>
            </a:r>
          </a:p>
          <a:p>
            <a:pPr lvl="1"/>
            <a:r>
              <a:rPr lang="en-US" dirty="0" smtClean="0"/>
              <a:t>UI transmits data (input) from the user to your backend</a:t>
            </a:r>
          </a:p>
          <a:p>
            <a:pPr lvl="1"/>
            <a:r>
              <a:rPr lang="en-US" dirty="0" smtClean="0"/>
              <a:t>Backend does the computation and transmits data (output) back to UI for visualization)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938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for User Interaction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Shouldn’t we test user interaction at all, then?</a:t>
            </a:r>
          </a:p>
          <a:p>
            <a:pPr lvl="1"/>
            <a:r>
              <a:rPr lang="en-US" dirty="0" smtClean="0"/>
              <a:t>No, but most of UI test will be mostly manual</a:t>
            </a:r>
          </a:p>
          <a:p>
            <a:pPr lvl="1"/>
            <a:r>
              <a:rPr lang="en-US" dirty="0" smtClean="0"/>
              <a:t>Try to have as few as these possible</a:t>
            </a:r>
          </a:p>
          <a:p>
            <a:r>
              <a:rPr lang="en-US" dirty="0"/>
              <a:t>V</a:t>
            </a:r>
            <a:r>
              <a:rPr lang="en-US" dirty="0" smtClean="0"/>
              <a:t>alidate user input with UI tests</a:t>
            </a:r>
          </a:p>
          <a:p>
            <a:pPr lvl="1"/>
            <a:r>
              <a:rPr lang="en-US" dirty="0" smtClean="0"/>
              <a:t>Make sure that user cannot enter input that would crash the system</a:t>
            </a:r>
          </a:p>
          <a:p>
            <a:pPr lvl="2"/>
            <a:r>
              <a:rPr lang="en-US" dirty="0" smtClean="0"/>
              <a:t>e.g., can user enter string to a text box that should only get integers?</a:t>
            </a:r>
          </a:p>
          <a:p>
            <a:r>
              <a:rPr lang="en-US" dirty="0" smtClean="0"/>
              <a:t>Test UI transitions and different visualizations important for your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30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ZFR due today @11 pm</a:t>
            </a:r>
          </a:p>
          <a:p>
            <a:r>
              <a:rPr lang="en-US" dirty="0" smtClean="0"/>
              <a:t>ZFR demos due tomorrow during class</a:t>
            </a:r>
          </a:p>
          <a:p>
            <a:pPr lvl="1"/>
            <a:r>
              <a:rPr lang="en-US" dirty="0" smtClean="0"/>
              <a:t>I have to skip class tomorrow, so my teams should set up meeting with me so that I can see their UI</a:t>
            </a:r>
          </a:p>
          <a:p>
            <a:r>
              <a:rPr lang="en-US" dirty="0" smtClean="0"/>
              <a:t>Beta release due on May 15</a:t>
            </a:r>
            <a:r>
              <a:rPr lang="en-US" baseline="30000" dirty="0" smtClean="0"/>
              <a:t>th</a:t>
            </a:r>
          </a:p>
          <a:p>
            <a:endParaRPr lang="en-US" baseline="30000" dirty="0"/>
          </a:p>
          <a:p>
            <a:r>
              <a:rPr lang="en-US" dirty="0" smtClean="0"/>
              <a:t>Any </a:t>
            </a:r>
            <a:r>
              <a:rPr lang="en-US" smtClean="0"/>
              <a:t>questions on ZFR?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434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ivanc Muslu - University of Washingt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Kivanc Muslu - University of Washington.thmx</Template>
  <TotalTime>486</TotalTime>
  <Words>383</Words>
  <Application>Microsoft Macintosh PowerPoint</Application>
  <PresentationFormat>On-screen Show (4:3)</PresentationFormat>
  <Paragraphs>56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Kivanc Muslu - University of Washington</vt:lpstr>
      <vt:lpstr>Testing &amp; Testing Tools</vt:lpstr>
      <vt:lpstr>Why Testing</vt:lpstr>
      <vt:lpstr>What is a Test?</vt:lpstr>
      <vt:lpstr>Testing Frameworks</vt:lpstr>
      <vt:lpstr>Coverage Criterion</vt:lpstr>
      <vt:lpstr>Testing for User Interaction</vt:lpstr>
      <vt:lpstr>Testing for User Interaction II</vt:lpstr>
      <vt:lpstr>Reminders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&amp; Testing Tools</dc:title>
  <dc:creator>Kivanc Muslu</dc:creator>
  <cp:lastModifiedBy>Kivanc Muslu</cp:lastModifiedBy>
  <cp:revision>13</cp:revision>
  <dcterms:created xsi:type="dcterms:W3CDTF">2012-04-30T08:18:48Z</dcterms:created>
  <dcterms:modified xsi:type="dcterms:W3CDTF">2012-05-03T18:20:12Z</dcterms:modified>
</cp:coreProperties>
</file>