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2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  <p:sldMasterId id="2147483875" r:id="rId3"/>
    <p:sldMasterId id="2147483892" r:id="rId4"/>
  </p:sldMasterIdLst>
  <p:notesMasterIdLst>
    <p:notesMasterId r:id="rId65"/>
  </p:notesMasterIdLst>
  <p:handoutMasterIdLst>
    <p:handoutMasterId r:id="rId66"/>
  </p:handoutMasterIdLst>
  <p:sldIdLst>
    <p:sldId id="613" r:id="rId5"/>
    <p:sldId id="547" r:id="rId6"/>
    <p:sldId id="548" r:id="rId7"/>
    <p:sldId id="549" r:id="rId8"/>
    <p:sldId id="550" r:id="rId9"/>
    <p:sldId id="551" r:id="rId10"/>
    <p:sldId id="552" r:id="rId11"/>
    <p:sldId id="553" r:id="rId12"/>
    <p:sldId id="554" r:id="rId13"/>
    <p:sldId id="555" r:id="rId14"/>
    <p:sldId id="556" r:id="rId15"/>
    <p:sldId id="621" r:id="rId16"/>
    <p:sldId id="622" r:id="rId17"/>
    <p:sldId id="623" r:id="rId18"/>
    <p:sldId id="624" r:id="rId19"/>
    <p:sldId id="625" r:id="rId20"/>
    <p:sldId id="626" r:id="rId21"/>
    <p:sldId id="558" r:id="rId22"/>
    <p:sldId id="559" r:id="rId23"/>
    <p:sldId id="560" r:id="rId24"/>
    <p:sldId id="627" r:id="rId25"/>
    <p:sldId id="561" r:id="rId26"/>
    <p:sldId id="562" r:id="rId27"/>
    <p:sldId id="515" r:id="rId28"/>
    <p:sldId id="516" r:id="rId29"/>
    <p:sldId id="476" r:id="rId30"/>
    <p:sldId id="446" r:id="rId31"/>
    <p:sldId id="496" r:id="rId32"/>
    <p:sldId id="616" r:id="rId33"/>
    <p:sldId id="497" r:id="rId34"/>
    <p:sldId id="529" r:id="rId35"/>
    <p:sldId id="530" r:id="rId36"/>
    <p:sldId id="478" r:id="rId37"/>
    <p:sldId id="563" r:id="rId38"/>
    <p:sldId id="564" r:id="rId39"/>
    <p:sldId id="565" r:id="rId40"/>
    <p:sldId id="527" r:id="rId41"/>
    <p:sldId id="617" r:id="rId42"/>
    <p:sldId id="532" r:id="rId43"/>
    <p:sldId id="533" r:id="rId44"/>
    <p:sldId id="534" r:id="rId45"/>
    <p:sldId id="535" r:id="rId46"/>
    <p:sldId id="536" r:id="rId47"/>
    <p:sldId id="537" r:id="rId48"/>
    <p:sldId id="538" r:id="rId49"/>
    <p:sldId id="539" r:id="rId50"/>
    <p:sldId id="540" r:id="rId51"/>
    <p:sldId id="451" r:id="rId52"/>
    <p:sldId id="452" r:id="rId53"/>
    <p:sldId id="453" r:id="rId54"/>
    <p:sldId id="488" r:id="rId55"/>
    <p:sldId id="504" r:id="rId56"/>
    <p:sldId id="509" r:id="rId57"/>
    <p:sldId id="611" r:id="rId58"/>
    <p:sldId id="615" r:id="rId59"/>
    <p:sldId id="614" r:id="rId60"/>
    <p:sldId id="525" r:id="rId61"/>
    <p:sldId id="619" r:id="rId62"/>
    <p:sldId id="620" r:id="rId63"/>
    <p:sldId id="524" r:id="rId64"/>
  </p:sldIdLst>
  <p:sldSz cx="9144000" cy="6858000" type="screen4x3"/>
  <p:notesSz cx="7315200" cy="9601200"/>
  <p:custDataLst>
    <p:tags r:id="rId6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009900"/>
    <a:srgbClr val="FF0000"/>
    <a:srgbClr val="FFFF00"/>
    <a:srgbClr val="33CC33"/>
    <a:srgbClr val="FF9900"/>
    <a:srgbClr val="0066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0" autoAdjust="0"/>
    <p:restoredTop sz="90940" autoAdjust="0"/>
  </p:normalViewPr>
  <p:slideViewPr>
    <p:cSldViewPr>
      <p:cViewPr varScale="1">
        <p:scale>
          <a:sx n="167" d="100"/>
          <a:sy n="167" d="100"/>
        </p:scale>
        <p:origin x="-104" y="-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tags" Target="tags/tag1.xml"/><Relationship Id="rId69" Type="http://schemas.openxmlformats.org/officeDocument/2006/relationships/presProps" Target="presProp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52DAF9-3392-4CBD-B3A4-0DB0F924E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20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2538" y="717550"/>
            <a:ext cx="4779962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5" y="4540250"/>
            <a:ext cx="53848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9586CB6-BCE0-4BF3-81E0-5BAB7ED4B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892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8E48B-0C04-4B68-9EB5-51B0C034EF33}" type="slidenum">
              <a:rPr lang="en-GB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1EF914-F25A-4C3D-B02A-D53B5666A648}" type="slidenum">
              <a:rPr lang="en-GB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E0038-0E4B-479F-96FB-076CC9393F0F}" type="slidenum">
              <a:rPr lang="en-GB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AC984-7E60-4E94-A08B-9DA9C2CC4166}" type="slidenum">
              <a:rPr lang="en-GB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3F499-0F0F-4514-A233-C5D656EBE467}" type="slidenum">
              <a:rPr lang="en-GB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9AD3-72B2-459F-A055-57371C6C710A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B9568-F711-48C3-AB4E-9801A519BB01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003D1A-2914-445C-AE08-E76C39CD5181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A6BC2-35DA-47B6-B292-6D2A0F09AB64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C164F-F28E-4C43-8BD9-FA11EBCE3785}" type="slidenum">
              <a:rPr lang="en-US"/>
              <a:pPr/>
              <a:t>29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396CD-D24A-40F7-90D7-528C8ED7FD52}" type="slidenum">
              <a:rPr lang="en-GB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6E640-A3A3-42BB-88D8-986CC438D9F3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CC1D5E5-073B-7D40-BA0C-2EF5D0EA4751}" type="slidenum">
              <a:rPr lang="en-US" sz="1300"/>
              <a:pPr/>
              <a:t>32</a:t>
            </a:fld>
            <a:endParaRPr lang="en-US" sz="13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774353-C2BD-4067-A260-A74B9792FE27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EE493-F194-47CE-BFEA-76433316F3CC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28FB3-5AFD-4850-A9C2-D515CF4756BA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CCD0B-304E-4D71-B73C-EE265D8BB34F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2FDF82-B602-45D6-A92B-4429837C9471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FF47D8-63BD-4131-8D66-4738D9F674CD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D8D4-9C3E-48BD-9A7B-0110AAF4E35E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6D6867-7014-4887-8EDE-D62A348257B6}" type="slidenum">
              <a:rPr lang="en-US"/>
              <a:pPr/>
              <a:t>55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2AC53-D684-4F12-A19E-DD045AE9064B}" type="slidenum">
              <a:rPr lang="en-GB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8BE248-7812-4A85-865E-E28F9178AC55}" type="slidenum">
              <a:rPr lang="en-GB">
                <a:solidFill>
                  <a:prstClr val="black"/>
                </a:solidFill>
                <a:latin typeface="Calibri"/>
              </a:rPr>
              <a:pPr/>
              <a:t>56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" y="318648"/>
            <a:ext cx="1729" cy="1548"/>
          </a:xfrm>
          <a:solidFill>
            <a:srgbClr val="FFFFFF"/>
          </a:solidFill>
          <a:ln/>
        </p:spPr>
      </p:sp>
      <p:sp>
        <p:nvSpPr>
          <p:cNvPr id="50278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36536" y="4531790"/>
            <a:ext cx="6247037" cy="4263725"/>
          </a:xfrm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1DD5EC-AFED-4940-A9D2-2FCF318DC799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612B46-759C-4690-B9AA-63C9EA9F7DE0}" type="slidenum">
              <a:rPr lang="en-US"/>
              <a:pPr/>
              <a:t>60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8375" cy="3582988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814" y="723918"/>
            <a:ext cx="5358487" cy="3597936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814" y="723918"/>
            <a:ext cx="5358487" cy="3597936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814" y="723918"/>
            <a:ext cx="5358487" cy="3597936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81684-F474-4E39-B4C0-40D7F029510D}" type="slidenum">
              <a:rPr lang="en-GB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5365353" cy="4320317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D3E11-B5D8-4EB1-BCF3-9F9E364DAEF0}" type="slidenum">
              <a:rPr lang="en-GB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6630" y="720825"/>
            <a:ext cx="5361945" cy="3599484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1E127-D03A-472C-BE8E-EFD7DB3BCA0D}" type="slidenum">
              <a:rPr lang="en-GB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0DECC-C209-4800-AB0C-DB2A87811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46551-3C9D-4EA0-A580-2D0EB1A41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681E-646E-4E12-AB2E-69BC5DB9F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0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E22E8-AA97-45BE-AEA4-5BE2991FE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528B6-1EF9-4723-8024-127F86C65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12165-2853-448C-923F-2AD7662E6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1E29F-2755-4AC4-BF8F-344E7934F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AE68E-E460-4C35-B7E2-12D3283E2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21FA8-52E6-4D94-9B1C-C90744C39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D1758-38F3-49BF-9CFC-777DD9A55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3AA3C-A4BB-42D5-B90D-584017FFE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E129A-E41D-479C-9971-1A57C1F71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5D77F-BB28-41C3-94D6-2B246E089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9A47E-62D4-4714-AE69-E147D340B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A51AC-AC57-4130-94D2-B1A5EC89D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2753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8760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154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257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91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441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49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F5919-B9DF-40AE-B055-444C1C5F3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460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096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663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1279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2331734"/>
      </p:ext>
    </p:extLst>
  </p:cSld>
  <p:clrMapOvr>
    <a:masterClrMapping/>
  </p:clrMapOvr>
  <p:transition xmlns:p14="http://schemas.microsoft.com/office/powerpoint/2010/main"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906098"/>
      </p:ext>
    </p:extLst>
  </p:cSld>
  <p:clrMapOvr>
    <a:masterClrMapping/>
  </p:clrMapOvr>
  <p:transition xmlns:p14="http://schemas.microsoft.com/office/powerpoint/2010/main"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510976"/>
      </p:ext>
    </p:extLst>
  </p:cSld>
  <p:clrMapOvr>
    <a:masterClrMapping/>
  </p:clrMapOvr>
  <p:transition xmlns:p14="http://schemas.microsoft.com/office/powerpoint/2010/main"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229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19538"/>
            <a:ext cx="8229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9932480"/>
      </p:ext>
    </p:extLst>
  </p:cSld>
  <p:clrMapOvr>
    <a:masterClrMapping/>
  </p:clrMapOvr>
  <p:transition xmlns:p14="http://schemas.microsoft.com/office/powerpoint/2010/main"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59104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77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D9DB3-E0F0-4037-8604-C20FF9505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717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5172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9974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2273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826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383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3484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34526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0496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3521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77C44-AEFC-4963-95A5-398EBC068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0206809"/>
      </p:ext>
    </p:extLst>
  </p:cSld>
  <p:clrMapOvr>
    <a:masterClrMapping/>
  </p:clrMapOvr>
  <p:transition xmlns:p14="http://schemas.microsoft.com/office/powerpoint/2010/main" advClick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1339838"/>
      </p:ext>
    </p:extLst>
  </p:cSld>
  <p:clrMapOvr>
    <a:masterClrMapping/>
  </p:clrMapOvr>
  <p:transition xmlns:p14="http://schemas.microsoft.com/office/powerpoint/2010/main" advClick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288001"/>
      </p:ext>
    </p:extLst>
  </p:cSld>
  <p:clrMapOvr>
    <a:masterClrMapping/>
  </p:clrMapOvr>
  <p:transition xmlns:p14="http://schemas.microsoft.com/office/powerpoint/2010/main" advClick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229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19538"/>
            <a:ext cx="8229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65343"/>
      </p:ext>
    </p:extLst>
  </p:cSld>
  <p:clrMapOvr>
    <a:masterClrMapping/>
  </p:clrMapOvr>
  <p:transition xmlns:p14="http://schemas.microsoft.com/office/powerpoint/2010/main" advClick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52820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E8EE9-95E5-448C-B6E5-10BB53234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068DC-28F9-4734-A638-4F85B8F3C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4320C-3B60-48EB-BDA7-30651CD15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DB7C-5A7F-491A-879B-F3A3C04F8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54.xml"/><Relationship Id="rId17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981CBE74-0004-4816-9D43-288298135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98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98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E0755782-99A4-4C75-A93F-3FFC3A3A3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59814" name="Line 6"/>
          <p:cNvSpPr>
            <a:spLocks noChangeShapeType="1"/>
          </p:cNvSpPr>
          <p:nvPr/>
        </p:nvSpPr>
        <p:spPr bwMode="auto">
          <a:xfrm>
            <a:off x="457200" y="990600"/>
            <a:ext cx="8229600" cy="0"/>
          </a:xfrm>
          <a:prstGeom prst="line">
            <a:avLst/>
          </a:prstGeom>
          <a:noFill/>
          <a:ln w="222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&gt;"/>
        <a:defRPr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713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09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  <p:sldLayoutId id="2147483908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shington.edu/newsroom/news/images/David.jpg" TargetMode="External"/><Relationship Id="rId4" Type="http://schemas.openxmlformats.org/officeDocument/2006/relationships/image" Target="../media/image45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4.png"/><Relationship Id="rId7" Type="http://schemas.openxmlformats.org/officeDocument/2006/relationships/hyperlink" Target="http://graphics.stanford.edu/projects/mich/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2.png"/><Relationship Id="rId5" Type="http://schemas.openxmlformats.org/officeDocument/2006/relationships/image" Target="../media/image55.png"/><Relationship Id="rId6" Type="http://schemas.openxmlformats.org/officeDocument/2006/relationships/image" Target="../media/image56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image" Target="../media/image5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1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4" Type="http://schemas.openxmlformats.org/officeDocument/2006/relationships/image" Target="../media/image62.wmf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7" Type="http://schemas.openxmlformats.org/officeDocument/2006/relationships/hyperlink" Target="http://www.ri.cmu.edu/pub_files/pub2/okutomi_m_1993_1/okutomi_m_1993_1.pdf" TargetMode="External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ri.cmu.edu/pub_files/pub1/collins_robert_1996_1/collins_robert_1996_1.pdf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oleObject" Target="../embeddings/Microsoft_Word_97_-_2004_Document1.doc"/><Relationship Id="rId9" Type="http://schemas.openxmlformats.org/officeDocument/2006/relationships/image" Target="../media/image68.wmf"/><Relationship Id="rId10" Type="http://schemas.openxmlformats.org/officeDocument/2006/relationships/image" Target="../media/image73.png"/><Relationship Id="rId11" Type="http://schemas.openxmlformats.org/officeDocument/2006/relationships/image" Target="../media/image7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cs.washington.edu/homes/seitz/papers/kutu-ijcv00.pdf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www-cvr.ai.uiuc.edu/~yfurukaw/papers/eccv06b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hyperlink" Target="http://www-cvr.ai.uiuc.edu/~yfurukaw/papers/eccv06b.pdf" TargetMode="External"/><Relationship Id="rId5" Type="http://schemas.openxmlformats.org/officeDocument/2006/relationships/oleObject" Target="../embeddings/oleObject2.bin"/><Relationship Id="rId6" Type="http://schemas.openxmlformats.org/officeDocument/2006/relationships/image" Target="../media/image9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hyperlink" Target="http://grail.cs.washington.edu/projects/mvscpc/download/Goesele-2007-MVS.pdf" TargetMode="External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bbzippo.wordpress.com/2010/11/28/kinect-in-infrared/" TargetMode="External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6.png"/><Relationship Id="rId1" Type="http://schemas.microsoft.com/office/2007/relationships/media" Target="file:///D:\talks\cvpr2010_tutorial\face_long_uncomp-1.wmv" TargetMode="External"/><Relationship Id="rId2" Type="http://schemas.openxmlformats.org/officeDocument/2006/relationships/video" Target="file:///D:\talks\cvpr2010_tutorial\face_long_uncomp-1.wm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-533400" y="4114800"/>
            <a:ext cx="1028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CSE 576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Ali Farhadi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400" dirty="0" smtClean="0">
                <a:solidFill>
                  <a:srgbClr val="A6A6A6"/>
                </a:solidFill>
              </a:rPr>
              <a:t>Several slides from Steve Seitz, Larry </a:t>
            </a:r>
            <a:r>
              <a:rPr lang="en-US" sz="1400" dirty="0" err="1" smtClean="0">
                <a:solidFill>
                  <a:srgbClr val="A6A6A6"/>
                </a:solidFill>
              </a:rPr>
              <a:t>Zitnick</a:t>
            </a:r>
            <a:r>
              <a:rPr lang="en-US" sz="1400" dirty="0" smtClean="0">
                <a:solidFill>
                  <a:srgbClr val="A6A6A6"/>
                </a:solidFill>
              </a:rPr>
              <a:t>, Lana </a:t>
            </a:r>
            <a:r>
              <a:rPr lang="en-US" sz="1400" dirty="0" err="1" smtClean="0">
                <a:solidFill>
                  <a:srgbClr val="A6A6A6"/>
                </a:solidFill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</a:rPr>
              <a:t>, </a:t>
            </a:r>
            <a:r>
              <a:rPr lang="en-GB" sz="1400" dirty="0" smtClean="0">
                <a:solidFill>
                  <a:srgbClr val="A6A6A6"/>
                </a:solidFill>
              </a:rPr>
              <a:t>Carlos Hernández, George </a:t>
            </a:r>
            <a:r>
              <a:rPr lang="en-GB" sz="1400" dirty="0" err="1" smtClean="0">
                <a:solidFill>
                  <a:srgbClr val="A6A6A6"/>
                </a:solidFill>
              </a:rPr>
              <a:t>Vogiatzis,Yasutaka</a:t>
            </a:r>
            <a:r>
              <a:rPr lang="en-GB" sz="1400" dirty="0" smtClean="0">
                <a:solidFill>
                  <a:srgbClr val="A6A6A6"/>
                </a:solidFill>
              </a:rPr>
              <a:t> Furukawa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15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</a:t>
            </a:r>
            <a:r>
              <a:rPr lang="en-GB" dirty="0" smtClean="0"/>
              <a:t>large scale modelling</a:t>
            </a:r>
            <a:endParaRPr lang="en-GB" dirty="0"/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19"/>
        </p:xfrm>
        <a:graphic>
          <a:graphicData uri="http://schemas.openxmlformats.org/drawingml/2006/table">
            <a:tbl>
              <a:tblPr/>
              <a:tblGrid>
                <a:gridCol w="1706562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8521" y="2418557"/>
            <a:ext cx="4787167" cy="17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internetmv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090" y="2329657"/>
            <a:ext cx="2376510" cy="1592262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12607" y="3988977"/>
            <a:ext cx="135515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[Pollefeys08]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678721" y="3962978"/>
            <a:ext cx="142408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[Furukawa10]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NotreDameFac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7" y="4404662"/>
            <a:ext cx="1598626" cy="2076138"/>
          </a:xfrm>
          <a:prstGeom prst="rect">
            <a:avLst/>
          </a:prstGeom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539957" y="6480800"/>
            <a:ext cx="1287830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[Goesele07]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3967" y="6415655"/>
            <a:ext cx="1277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[Cornelis08]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210" y="4437049"/>
            <a:ext cx="2940882" cy="19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8628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Scanning technologies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</p:spPr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Laser scanner, coordinate measuring machine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accurate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Expensive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Complicated to use</a:t>
            </a:r>
          </a:p>
        </p:txBody>
      </p:sp>
      <p:pic>
        <p:nvPicPr>
          <p:cNvPr id="505861" name="Picture 5"/>
          <p:cNvPicPr>
            <a:picLocks noChangeAspect="1" noChangeArrowheads="1"/>
          </p:cNvPicPr>
          <p:nvPr/>
        </p:nvPicPr>
        <p:blipFill>
          <a:blip r:embed="rId3"/>
          <a:srcRect l="3435" t="1219" r="3435" b="2438"/>
          <a:stretch>
            <a:fillRect/>
          </a:stretch>
        </p:blipFill>
        <p:spPr bwMode="auto">
          <a:xfrm>
            <a:off x="5005388" y="2122488"/>
            <a:ext cx="1906587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5862" name="Picture 6" descr="scanner-head-and-david-head-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3494088"/>
            <a:ext cx="4503738" cy="281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5067300" y="4965700"/>
            <a:ext cx="1795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Minolta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7137400" y="6162675"/>
            <a:ext cx="17954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/>
                </a:solidFill>
                <a:latin typeface="Calibri"/>
              </a:rPr>
              <a:t>Contura</a:t>
            </a:r>
            <a:r>
              <a:rPr lang="en-GB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800" dirty="0" smtClean="0">
                <a:solidFill>
                  <a:prstClr val="black"/>
                </a:solidFill>
                <a:latin typeface="Calibri"/>
              </a:rPr>
              <a:t>CMM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1223963" y="6265863"/>
            <a:ext cx="27209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>
                <a:solidFill>
                  <a:prstClr val="white"/>
                </a:solidFill>
              </a:rPr>
              <a:t>“Michelangelo” project</a:t>
            </a:r>
          </a:p>
        </p:txBody>
      </p:sp>
      <p:pic>
        <p:nvPicPr>
          <p:cNvPr id="505866" name="Picture 10" descr="con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7400" y="3203575"/>
            <a:ext cx="177165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67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Applications:  3D Scanning</a:t>
            </a:r>
          </a:p>
        </p:txBody>
      </p:sp>
      <p:pic>
        <p:nvPicPr>
          <p:cNvPr id="335876" name="Picture 4" descr="David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5075238" cy="316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5882" name="Object 10"/>
          <p:cNvGraphicFramePr>
            <a:graphicFrameLocks noChangeAspect="1"/>
          </p:cNvGraphicFramePr>
          <p:nvPr/>
        </p:nvGraphicFramePr>
        <p:xfrm>
          <a:off x="6096000" y="1257300"/>
          <a:ext cx="281940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 Editor Photo" r:id="rId5" imgW="2819794" imgH="2857899" progId="MSPhotoEd.3">
                  <p:embed/>
                </p:oleObj>
              </mc:Choice>
              <mc:Fallback>
                <p:oleObj name="Photo Editor Photo" r:id="rId5" imgW="2819794" imgH="2857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257300"/>
                        <a:ext cx="281940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5884" name="AutoShape 12"/>
          <p:cNvSpPr>
            <a:spLocks noChangeArrowheads="1"/>
          </p:cNvSpPr>
          <p:nvPr/>
        </p:nvSpPr>
        <p:spPr bwMode="auto">
          <a:xfrm>
            <a:off x="5486400" y="25146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5885" name="Text Box 13"/>
          <p:cNvSpPr txBox="1">
            <a:spLocks noChangeArrowheads="1"/>
          </p:cNvSpPr>
          <p:nvPr/>
        </p:nvSpPr>
        <p:spPr bwMode="auto">
          <a:xfrm>
            <a:off x="1981200" y="4572000"/>
            <a:ext cx="5530815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</a:rPr>
              <a:t>Scanning Michelangelo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>
                <a:latin typeface="Arial" charset="0"/>
              </a:rPr>
              <a:t>s </a:t>
            </a:r>
            <a:r>
              <a:rPr lang="ja-JP" altLang="en-US" i="1" dirty="0">
                <a:latin typeface="Arial"/>
              </a:rPr>
              <a:t>“</a:t>
            </a:r>
            <a:r>
              <a:rPr lang="en-US" i="1" dirty="0">
                <a:latin typeface="Arial" charset="0"/>
              </a:rPr>
              <a:t>The David</a:t>
            </a:r>
            <a:r>
              <a:rPr lang="ja-JP" altLang="en-US" i="1" dirty="0">
                <a:latin typeface="Arial"/>
              </a:rPr>
              <a:t>”</a:t>
            </a:r>
            <a:endParaRPr lang="en-US" i="1" dirty="0">
              <a:latin typeface="Arial" charset="0"/>
            </a:endParaRPr>
          </a:p>
          <a:p>
            <a:pPr lvl="1">
              <a:buFontTx/>
              <a:buChar char="•"/>
            </a:pPr>
            <a:r>
              <a:rPr lang="en-US" sz="2000" dirty="0">
                <a:latin typeface="Arial" charset="0"/>
              </a:rPr>
              <a:t>  </a:t>
            </a:r>
            <a:r>
              <a:rPr lang="en-US" sz="2000" dirty="0">
                <a:latin typeface="Arial" charset="0"/>
                <a:hlinkClick r:id="rId7"/>
              </a:rPr>
              <a:t>The Digital Michelangelo Project</a:t>
            </a:r>
            <a:endParaRPr lang="en-US" sz="2000" dirty="0">
              <a:latin typeface="Arial" charset="0"/>
            </a:endParaRPr>
          </a:p>
          <a:p>
            <a:pPr marL="1200150" lvl="2" indent="-285750">
              <a:buFontTx/>
              <a:buChar char="-"/>
            </a:pPr>
            <a:r>
              <a:rPr lang="en-US" sz="1400" dirty="0" smtClean="0">
                <a:latin typeface="Arial" charset="0"/>
                <a:hlinkClick r:id="rId7"/>
              </a:rPr>
              <a:t>http</a:t>
            </a:r>
            <a:r>
              <a:rPr lang="en-US" sz="1400" dirty="0">
                <a:latin typeface="Arial" charset="0"/>
                <a:hlinkClick r:id="rId7"/>
              </a:rPr>
              <a:t>://graphics.stanford.edu/projects/mich/</a:t>
            </a:r>
            <a:endParaRPr lang="en-US" sz="1400" dirty="0">
              <a:latin typeface="Arial" charset="0"/>
            </a:endParaRPr>
          </a:p>
          <a:p>
            <a:pPr marL="800100" lvl="1" indent="-342900">
              <a:buFontTx/>
              <a:buChar char="-"/>
            </a:pPr>
            <a:r>
              <a:rPr lang="en-US" sz="2000" dirty="0" smtClean="0">
                <a:latin typeface="Arial" charset="0"/>
              </a:rPr>
              <a:t>2 </a:t>
            </a:r>
            <a:r>
              <a:rPr lang="en-US" sz="2000" dirty="0">
                <a:latin typeface="Arial" charset="0"/>
              </a:rPr>
              <a:t>BILLION polygons, accuracy to .29mm</a:t>
            </a:r>
          </a:p>
        </p:txBody>
      </p:sp>
    </p:spTree>
    <p:extLst>
      <p:ext uri="{BB962C8B-B14F-4D97-AF65-F5344CB8AC3E}">
        <p14:creationId xmlns:p14="http://schemas.microsoft.com/office/powerpoint/2010/main" val="302775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 descr="fd35h-csh-s-and-bfd41h-csh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023938"/>
            <a:ext cx="4802187" cy="499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6595" name="Rectangle 3"/>
          <p:cNvSpPr>
            <a:spLocks noChangeArrowheads="1"/>
          </p:cNvSpPr>
          <p:nvPr/>
        </p:nvSpPr>
        <p:spPr bwMode="auto">
          <a:xfrm>
            <a:off x="533400" y="60198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>
                <a:latin typeface="Arial" charset="0"/>
              </a:rPr>
              <a:t>The Digital Michelangelo Project</a:t>
            </a:r>
            <a:r>
              <a:rPr lang="en-US" sz="1600">
                <a:latin typeface="Arial" charset="0"/>
              </a:rPr>
              <a:t>, Levoy et al.</a:t>
            </a:r>
          </a:p>
        </p:txBody>
      </p:sp>
    </p:spTree>
    <p:extLst>
      <p:ext uri="{BB962C8B-B14F-4D97-AF65-F5344CB8AC3E}">
        <p14:creationId xmlns:p14="http://schemas.microsoft.com/office/powerpoint/2010/main" val="2016065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7619" name="Picture 3" descr="david-classic-leftlight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762000"/>
            <a:ext cx="537210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44" name="Picture 4" descr="david-righteye-and-hair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"/>
            <a:ext cx="73152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67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9668" name="Picture 4" descr="david-eye-qtrmm-ss-annot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657350"/>
            <a:ext cx="7472362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77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0692" name="Picture 4" descr="david-eye-vrip-wireframe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671513"/>
            <a:ext cx="6667500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679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743075"/>
            <a:ext cx="6781800" cy="1373188"/>
          </a:xfrm>
          <a:noFill/>
          <a:ln/>
        </p:spPr>
        <p:txBody>
          <a:bodyPr/>
          <a:lstStyle/>
          <a:p>
            <a:pPr indent="20638" algn="ctr">
              <a:lnSpc>
                <a:spcPct val="80000"/>
              </a:lnSpc>
              <a:buFontTx/>
              <a:buNone/>
            </a:pPr>
            <a:r>
              <a:rPr lang="en-GB" sz="2400" i="1" dirty="0"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</a:p>
        </p:txBody>
      </p:sp>
      <p:sp>
        <p:nvSpPr>
          <p:cNvPr id="866313" name="AutoShape 9"/>
          <p:cNvSpPr>
            <a:spLocks noChangeArrowheads="1"/>
          </p:cNvSpPr>
          <p:nvPr/>
        </p:nvSpPr>
        <p:spPr bwMode="auto">
          <a:xfrm flipH="1">
            <a:off x="4346575" y="4329113"/>
            <a:ext cx="674688" cy="6762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4" name="AutoShape 10"/>
          <p:cNvSpPr>
            <a:spLocks noChangeArrowheads="1"/>
          </p:cNvSpPr>
          <p:nvPr/>
        </p:nvSpPr>
        <p:spPr bwMode="auto">
          <a:xfrm flipH="1">
            <a:off x="3538538" y="4419600"/>
            <a:ext cx="584200" cy="404813"/>
          </a:xfrm>
          <a:prstGeom prst="leftArrow">
            <a:avLst>
              <a:gd name="adj1" fmla="val 50000"/>
              <a:gd name="adj2" fmla="val 3607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8" name="AutoShape 14"/>
          <p:cNvSpPr>
            <a:spLocks noChangeArrowheads="1"/>
          </p:cNvSpPr>
          <p:nvPr/>
        </p:nvSpPr>
        <p:spPr bwMode="auto">
          <a:xfrm>
            <a:off x="5157788" y="4419600"/>
            <a:ext cx="854075" cy="4508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162300" y="5049838"/>
            <a:ext cx="1319213" cy="1038225"/>
            <a:chOff x="1992" y="3181"/>
            <a:chExt cx="831" cy="654"/>
          </a:xfrm>
        </p:grpSpPr>
        <p:sp>
          <p:nvSpPr>
            <p:cNvPr id="866316" name="AutoShape 12"/>
            <p:cNvSpPr>
              <a:spLocks noChangeArrowheads="1"/>
            </p:cNvSpPr>
            <p:nvPr/>
          </p:nvSpPr>
          <p:spPr bwMode="auto">
            <a:xfrm rot="17998004" flipH="1">
              <a:off x="2512" y="3237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19" name="Text Box 15"/>
            <p:cNvSpPr txBox="1">
              <a:spLocks noChangeArrowheads="1"/>
            </p:cNvSpPr>
            <p:nvPr/>
          </p:nvSpPr>
          <p:spPr bwMode="auto">
            <a:xfrm flipH="1">
              <a:off x="1992" y="3602"/>
              <a:ext cx="63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material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48215" y="5094288"/>
            <a:ext cx="1338263" cy="993775"/>
            <a:chOff x="2991" y="3209"/>
            <a:chExt cx="843" cy="626"/>
          </a:xfrm>
        </p:grpSpPr>
        <p:sp>
          <p:nvSpPr>
            <p:cNvPr id="866317" name="AutoShape 13"/>
            <p:cNvSpPr>
              <a:spLocks noChangeArrowheads="1"/>
            </p:cNvSpPr>
            <p:nvPr/>
          </p:nvSpPr>
          <p:spPr bwMode="auto">
            <a:xfrm rot="14348698" flipH="1">
              <a:off x="2994" y="3265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0" name="Text Box 16"/>
            <p:cNvSpPr txBox="1">
              <a:spLocks noChangeArrowheads="1"/>
            </p:cNvSpPr>
            <p:nvPr/>
          </p:nvSpPr>
          <p:spPr bwMode="auto">
            <a:xfrm flipH="1">
              <a:off x="2991" y="3602"/>
              <a:ext cx="84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illumination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105275" y="3203575"/>
            <a:ext cx="1187450" cy="1035050"/>
            <a:chOff x="2586" y="2018"/>
            <a:chExt cx="748" cy="652"/>
          </a:xfrm>
        </p:grpSpPr>
        <p:sp>
          <p:nvSpPr>
            <p:cNvPr id="866315" name="AutoShape 11"/>
            <p:cNvSpPr>
              <a:spLocks noChangeArrowheads="1"/>
            </p:cNvSpPr>
            <p:nvPr/>
          </p:nvSpPr>
          <p:spPr bwMode="auto">
            <a:xfrm rot="5400000" flipH="1">
              <a:off x="2768" y="2358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1" name="Text Box 17"/>
            <p:cNvSpPr txBox="1">
              <a:spLocks noChangeArrowheads="1"/>
            </p:cNvSpPr>
            <p:nvPr/>
          </p:nvSpPr>
          <p:spPr bwMode="auto">
            <a:xfrm flipH="1">
              <a:off x="2586" y="2018"/>
              <a:ext cx="7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viewpoint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09600" y="3471863"/>
            <a:ext cx="2522538" cy="2522537"/>
            <a:chOff x="556" y="2187"/>
            <a:chExt cx="1589" cy="1589"/>
          </a:xfrm>
        </p:grpSpPr>
        <p:pic>
          <p:nvPicPr>
            <p:cNvPr id="866312" name="Picture 8" descr="house_new_A_rec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" y="2187"/>
              <a:ext cx="1589" cy="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6322" name="Text Box 18"/>
            <p:cNvSpPr txBox="1">
              <a:spLocks noChangeArrowheads="1"/>
            </p:cNvSpPr>
            <p:nvPr/>
          </p:nvSpPr>
          <p:spPr bwMode="auto">
            <a:xfrm flipH="1">
              <a:off x="909" y="3545"/>
              <a:ext cx="72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geometry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1738" y="3563938"/>
            <a:ext cx="2339975" cy="2436812"/>
            <a:chOff x="3957" y="2245"/>
            <a:chExt cx="1474" cy="1535"/>
          </a:xfrm>
        </p:grpSpPr>
        <p:pic>
          <p:nvPicPr>
            <p:cNvPr id="866308" name="Picture 4" descr="house_new_A_input"/>
            <p:cNvPicPr>
              <a:picLocks noChangeAspect="1" noChangeArrowheads="1"/>
            </p:cNvPicPr>
            <p:nvPr/>
          </p:nvPicPr>
          <p:blipFill>
            <a:blip r:embed="rId4"/>
            <a:srcRect r="4430" b="17717"/>
            <a:stretch>
              <a:fillRect/>
            </a:stretch>
          </p:blipFill>
          <p:spPr bwMode="auto">
            <a:xfrm>
              <a:off x="3957" y="2245"/>
              <a:ext cx="1474" cy="1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6323" name="Text Box 19"/>
            <p:cNvSpPr txBox="1">
              <a:spLocks noChangeArrowheads="1"/>
            </p:cNvSpPr>
            <p:nvPr/>
          </p:nvSpPr>
          <p:spPr bwMode="auto">
            <a:xfrm flipH="1">
              <a:off x="4299" y="3549"/>
              <a:ext cx="63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   image</a:t>
              </a:r>
            </a:p>
          </p:txBody>
        </p:sp>
      </p:grpSp>
      <p:sp>
        <p:nvSpPr>
          <p:cNvPr id="866325" name="AutoShape 21"/>
          <p:cNvSpPr>
            <a:spLocks noChangeArrowheads="1"/>
          </p:cNvSpPr>
          <p:nvPr/>
        </p:nvSpPr>
        <p:spPr bwMode="auto">
          <a:xfrm flipH="1">
            <a:off x="2681288" y="6084888"/>
            <a:ext cx="4310062" cy="536575"/>
          </a:xfrm>
          <a:prstGeom prst="rightArrow">
            <a:avLst>
              <a:gd name="adj1" fmla="val 49704"/>
              <a:gd name="adj2" fmla="val 76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32" name="Text Box 28"/>
          <p:cNvSpPr txBox="1">
            <a:spLocks noChangeArrowheads="1"/>
          </p:cNvSpPr>
          <p:nvPr/>
        </p:nvSpPr>
        <p:spPr bwMode="auto">
          <a:xfrm>
            <a:off x="1482725" y="3405188"/>
            <a:ext cx="1187450" cy="2255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2861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200" dirty="0">
                <a:solidFill>
                  <a:srgbClr val="CC0000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22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6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25" grpId="0" animBg="1"/>
      <p:bldP spid="8663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4" name="Picture 4" descr="IMG_0021"/>
          <p:cNvPicPr>
            <a:picLocks noChangeAspect="1" noChangeArrowheads="1"/>
          </p:cNvPicPr>
          <p:nvPr/>
        </p:nvPicPr>
        <p:blipFill>
          <a:blip r:embed="rId3" cstate="print"/>
          <a:srcRect t="17224"/>
          <a:stretch>
            <a:fillRect/>
          </a:stretch>
        </p:blipFill>
        <p:spPr bwMode="auto">
          <a:xfrm>
            <a:off x="1257300" y="3060700"/>
            <a:ext cx="6534150" cy="36052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2103438" y="4279900"/>
            <a:ext cx="7969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>
                <a:solidFill>
                  <a:prstClr val="white"/>
                </a:solidFill>
                <a:latin typeface="Calibri"/>
              </a:rPr>
              <a:t>Real</a:t>
            </a:r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5946775" y="4279900"/>
            <a:ext cx="122078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>
                <a:solidFill>
                  <a:prstClr val="white"/>
                </a:solidFill>
                <a:latin typeface="Calibri"/>
              </a:rPr>
              <a:t>Replica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GB" dirty="0" smtClean="0"/>
              <a:t>3D </a:t>
            </a:r>
            <a:r>
              <a:rPr lang="en-GB" dirty="0"/>
              <a:t>shape from photographs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000125" y="1743075"/>
            <a:ext cx="6781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20638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i="1" kern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  <a:endParaRPr lang="en-GB" i="1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76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758950"/>
            <a:ext cx="8229600" cy="4924425"/>
          </a:xfrm>
        </p:spPr>
        <p:txBody>
          <a:bodyPr/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“Digital copy” of real object</a:t>
            </a: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Allows us to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Inspect details of object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Measure properties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Reproduce in different material</a:t>
            </a:r>
            <a:endParaRPr lang="en-GB" sz="700" dirty="0">
              <a:latin typeface="Arial" pitchFamily="34" charset="0"/>
              <a:cs typeface="Arial" pitchFamily="34" charset="0"/>
            </a:endParaRP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Many applications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Cultural heritage preservation 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Computer games and movies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City modelling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E-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commerce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1640" name="Picture 8" descr="capture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75" y="2362616"/>
            <a:ext cx="1016715" cy="1507097"/>
          </a:xfrm>
          <a:prstGeom prst="rect">
            <a:avLst/>
          </a:prstGeom>
          <a:noFill/>
        </p:spPr>
      </p:pic>
      <p:pic>
        <p:nvPicPr>
          <p:cNvPr id="1221641" name="Picture 9" descr="capture0009"/>
          <p:cNvPicPr>
            <a:picLocks noChangeAspect="1" noChangeArrowheads="1"/>
          </p:cNvPicPr>
          <p:nvPr/>
        </p:nvPicPr>
        <p:blipFill>
          <a:blip r:embed="rId4" cstate="print"/>
          <a:srcRect b="5236"/>
          <a:stretch>
            <a:fillRect/>
          </a:stretch>
        </p:blipFill>
        <p:spPr bwMode="auto">
          <a:xfrm>
            <a:off x="7920999" y="2246313"/>
            <a:ext cx="1118116" cy="1571625"/>
          </a:xfrm>
          <a:prstGeom prst="rect">
            <a:avLst/>
          </a:prstGeom>
          <a:noFill/>
        </p:spPr>
      </p:pic>
      <p:sp>
        <p:nvSpPr>
          <p:cNvPr id="122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model</a:t>
            </a:r>
          </a:p>
        </p:txBody>
      </p:sp>
      <p:pic>
        <p:nvPicPr>
          <p:cNvPr id="1221637" name="Picture 5" descr="capture00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 l="9854" r="14157"/>
          <a:stretch>
            <a:fillRect/>
          </a:stretch>
        </p:blipFill>
        <p:spPr bwMode="auto">
          <a:xfrm>
            <a:off x="7191375" y="3817938"/>
            <a:ext cx="1847740" cy="1837201"/>
          </a:xfrm>
          <a:prstGeom prst="rect">
            <a:avLst/>
          </a:prstGeom>
          <a:noFill/>
        </p:spPr>
      </p:pic>
      <p:pic>
        <p:nvPicPr>
          <p:cNvPr id="1221638" name="Picture 6" descr="house_black_v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4575" y="1247775"/>
            <a:ext cx="2530475" cy="233680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6140450" y="5592763"/>
            <a:ext cx="2552700" cy="1041400"/>
            <a:chOff x="365" y="3025"/>
            <a:chExt cx="2562" cy="1148"/>
          </a:xfrm>
        </p:grpSpPr>
        <p:pic>
          <p:nvPicPr>
            <p:cNvPr id="122164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" y="3025"/>
              <a:ext cx="2562" cy="5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21646" name="Picture 14" descr="hand_one_3d_004"/>
            <p:cNvPicPr>
              <a:picLocks noChangeAspect="1" noChangeArrowheads="1"/>
            </p:cNvPicPr>
            <p:nvPr/>
          </p:nvPicPr>
          <p:blipFill>
            <a:blip r:embed="rId8" cstate="print"/>
            <a:srcRect r="490"/>
            <a:stretch>
              <a:fillRect/>
            </a:stretch>
          </p:blipFill>
          <p:spPr bwMode="auto">
            <a:xfrm>
              <a:off x="2081" y="3606"/>
              <a:ext cx="846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7" name="Picture 15" descr="hand_one_3d_008"/>
            <p:cNvPicPr>
              <a:picLocks noChangeAspect="1" noChangeArrowheads="1"/>
            </p:cNvPicPr>
            <p:nvPr/>
          </p:nvPicPr>
          <p:blipFill>
            <a:blip r:embed="rId9" cstate="print"/>
            <a:srcRect r="874"/>
            <a:stretch>
              <a:fillRect/>
            </a:stretch>
          </p:blipFill>
          <p:spPr bwMode="auto">
            <a:xfrm>
              <a:off x="1224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8" name="Picture 16" descr="hand_one_3d_014"/>
            <p:cNvPicPr>
              <a:picLocks noChangeAspect="1" noChangeArrowheads="1"/>
            </p:cNvPicPr>
            <p:nvPr/>
          </p:nvPicPr>
          <p:blipFill>
            <a:blip r:embed="rId10" cstate="print"/>
            <a:srcRect r="874"/>
            <a:stretch>
              <a:fillRect/>
            </a:stretch>
          </p:blipFill>
          <p:spPr bwMode="auto">
            <a:xfrm>
              <a:off x="366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 noChangeAspect="1"/>
          </p:cNvGrpSpPr>
          <p:nvPr/>
        </p:nvGrpSpPr>
        <p:grpSpPr bwMode="auto">
          <a:xfrm>
            <a:off x="5257800" y="3794125"/>
            <a:ext cx="2190750" cy="1368425"/>
            <a:chOff x="3920" y="1124"/>
            <a:chExt cx="1840" cy="1149"/>
          </a:xfrm>
        </p:grpSpPr>
        <p:pic>
          <p:nvPicPr>
            <p:cNvPr id="1221652" name="Picture 20" descr="image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20" y="1124"/>
              <a:ext cx="1258" cy="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1653" name="Picture 21" descr="parth_reco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2" y="1442"/>
              <a:ext cx="1438" cy="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431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shape from photographs</a:t>
            </a:r>
          </a:p>
        </p:txBody>
      </p:sp>
      <p:sp>
        <p:nvSpPr>
          <p:cNvPr id="1167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600200"/>
            <a:ext cx="8953500" cy="582613"/>
          </a:xfrm>
        </p:spPr>
        <p:txBody>
          <a:bodyPr/>
          <a:lstStyle/>
          <a:p>
            <a:pPr indent="20638">
              <a:lnSpc>
                <a:spcPct val="80000"/>
              </a:lnSpc>
              <a:buFontTx/>
              <a:buNone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Appearance strongly depends on the material and lighting</a:t>
            </a:r>
            <a:endParaRPr lang="en-GB" sz="24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167364" name="AutoShape 354"/>
          <p:cNvSpPr>
            <a:spLocks noChangeAspect="1" noChangeArrowheads="1"/>
          </p:cNvSpPr>
          <p:nvPr/>
        </p:nvSpPr>
        <p:spPr bwMode="auto">
          <a:xfrm>
            <a:off x="5484813" y="4930775"/>
            <a:ext cx="1649412" cy="1647825"/>
          </a:xfrm>
          <a:prstGeom prst="roundRect">
            <a:avLst>
              <a:gd name="adj" fmla="val 0"/>
            </a:avLst>
          </a:prstGeom>
          <a:blipFill dpi="0" rotWithShape="1">
            <a:blip r:embed="rId3">
              <a:grayscl/>
            </a:blip>
            <a:srcRect/>
            <a:stretch>
              <a:fillRect b="-96"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4081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07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167365" name="Picture 5" descr="house_new_A_input"/>
          <p:cNvPicPr>
            <a:picLocks noChangeAspect="1" noChangeArrowheads="1"/>
          </p:cNvPicPr>
          <p:nvPr/>
        </p:nvPicPr>
        <p:blipFill>
          <a:blip r:embed="rId4"/>
          <a:srcRect r="4430" b="17717"/>
          <a:stretch>
            <a:fillRect/>
          </a:stretch>
        </p:blipFill>
        <p:spPr bwMode="auto">
          <a:xfrm>
            <a:off x="1552575" y="2916238"/>
            <a:ext cx="1711325" cy="147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67366" name="Picture 6" descr="capture0000"/>
          <p:cNvPicPr>
            <a:picLocks noChangeAspect="1" noChangeArrowheads="1"/>
          </p:cNvPicPr>
          <p:nvPr/>
        </p:nvPicPr>
        <p:blipFill>
          <a:blip r:embed="rId5"/>
          <a:srcRect t="2953" b="739"/>
          <a:stretch>
            <a:fillRect/>
          </a:stretch>
        </p:blipFill>
        <p:spPr bwMode="auto">
          <a:xfrm>
            <a:off x="1938338" y="4913313"/>
            <a:ext cx="1327150" cy="160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67367" name="Picture 7"/>
          <p:cNvPicPr>
            <a:picLocks noChangeAspect="1" noChangeArrowheads="1"/>
          </p:cNvPicPr>
          <p:nvPr/>
        </p:nvPicPr>
        <p:blipFill>
          <a:blip r:embed="rId6"/>
          <a:srcRect l="1918" t="1007" b="8061"/>
          <a:stretch>
            <a:fillRect/>
          </a:stretch>
        </p:blipFill>
        <p:spPr bwMode="auto">
          <a:xfrm>
            <a:off x="5513388" y="2819400"/>
            <a:ext cx="923925" cy="16335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67368" name="Rectangle 8"/>
          <p:cNvSpPr>
            <a:spLocks noChangeArrowheads="1"/>
          </p:cNvSpPr>
          <p:nvPr/>
        </p:nvSpPr>
        <p:spPr bwMode="auto">
          <a:xfrm>
            <a:off x="1779588" y="4373563"/>
            <a:ext cx="1484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2063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GB" sz="2800">
                <a:solidFill>
                  <a:prstClr val="black"/>
                </a:solidFill>
                <a:latin typeface="Calibri"/>
                <a:cs typeface="Arial" pitchFamily="34" charset="0"/>
              </a:rPr>
              <a:t>rigid</a:t>
            </a:r>
          </a:p>
        </p:txBody>
      </p:sp>
      <p:sp>
        <p:nvSpPr>
          <p:cNvPr id="1167369" name="Text Box 9"/>
          <p:cNvSpPr txBox="1">
            <a:spLocks noChangeArrowheads="1"/>
          </p:cNvSpPr>
          <p:nvPr/>
        </p:nvSpPr>
        <p:spPr bwMode="auto">
          <a:xfrm>
            <a:off x="5378450" y="4418013"/>
            <a:ext cx="22066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prstClr val="black"/>
                </a:solidFill>
                <a:latin typeface="Calibri"/>
                <a:cs typeface="Arial" pitchFamily="34" charset="0"/>
              </a:rPr>
              <a:t>deforming</a:t>
            </a:r>
          </a:p>
        </p:txBody>
      </p:sp>
      <p:sp>
        <p:nvSpPr>
          <p:cNvPr id="1167370" name="Text Box 10"/>
          <p:cNvSpPr txBox="1">
            <a:spLocks noChangeArrowheads="1"/>
          </p:cNvSpPr>
          <p:nvPr/>
        </p:nvSpPr>
        <p:spPr bwMode="auto">
          <a:xfrm>
            <a:off x="3306763" y="3113088"/>
            <a:ext cx="22066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prstClr val="black"/>
                </a:solidFill>
                <a:latin typeface="Calibri"/>
                <a:cs typeface="Arial" pitchFamily="34" charset="0"/>
              </a:rPr>
              <a:t>textured</a:t>
            </a:r>
          </a:p>
        </p:txBody>
      </p:sp>
      <p:sp>
        <p:nvSpPr>
          <p:cNvPr id="1167371" name="Text Box 11"/>
          <p:cNvSpPr txBox="1">
            <a:spLocks noChangeArrowheads="1"/>
          </p:cNvSpPr>
          <p:nvPr/>
        </p:nvSpPr>
        <p:spPr bwMode="auto">
          <a:xfrm>
            <a:off x="3216275" y="5768975"/>
            <a:ext cx="234156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prstClr val="black"/>
                </a:solidFill>
                <a:latin typeface="Calibri"/>
                <a:cs typeface="Arial" pitchFamily="34" charset="0"/>
              </a:rPr>
              <a:t>textureless</a:t>
            </a:r>
          </a:p>
        </p:txBody>
      </p:sp>
      <p:sp>
        <p:nvSpPr>
          <p:cNvPr id="1167372" name="AutoShape 12"/>
          <p:cNvSpPr>
            <a:spLocks noChangeArrowheads="1"/>
          </p:cNvSpPr>
          <p:nvPr/>
        </p:nvSpPr>
        <p:spPr bwMode="auto">
          <a:xfrm>
            <a:off x="3579813" y="3878263"/>
            <a:ext cx="1619250" cy="1619250"/>
          </a:xfrm>
          <a:custGeom>
            <a:avLst/>
            <a:gdLst>
              <a:gd name="G0" fmla="+- 7009 0 0"/>
              <a:gd name="G1" fmla="+- 10144 0 0"/>
              <a:gd name="G2" fmla="+- 2774 0 0"/>
              <a:gd name="G3" fmla="+- 21600 0 7009"/>
              <a:gd name="G4" fmla="+- 21600 0 10144"/>
              <a:gd name="G5" fmla="+- 21600 0 2774"/>
              <a:gd name="G6" fmla="+- 7009 0 10800"/>
              <a:gd name="G7" fmla="+- 10144 0 10800"/>
              <a:gd name="G8" fmla="*/ G7 2774 G6"/>
              <a:gd name="G9" fmla="+- 21600 0 G8"/>
              <a:gd name="T0" fmla="*/ G8 w 21600"/>
              <a:gd name="T1" fmla="*/ G1 h 21600"/>
              <a:gd name="T2" fmla="*/ G9 w 21600"/>
              <a:gd name="T3" fmla="*/ G4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10800" y="0"/>
                </a:moveTo>
                <a:lnTo>
                  <a:pt x="7009" y="2774"/>
                </a:lnTo>
                <a:lnTo>
                  <a:pt x="10144" y="2774"/>
                </a:lnTo>
                <a:lnTo>
                  <a:pt x="10144" y="10144"/>
                </a:lnTo>
                <a:lnTo>
                  <a:pt x="2774" y="10144"/>
                </a:lnTo>
                <a:lnTo>
                  <a:pt x="2774" y="7009"/>
                </a:lnTo>
                <a:lnTo>
                  <a:pt x="0" y="10800"/>
                </a:lnTo>
                <a:lnTo>
                  <a:pt x="2774" y="14591"/>
                </a:lnTo>
                <a:lnTo>
                  <a:pt x="2774" y="11456"/>
                </a:lnTo>
                <a:lnTo>
                  <a:pt x="10144" y="11456"/>
                </a:lnTo>
                <a:lnTo>
                  <a:pt x="10144" y="18826"/>
                </a:lnTo>
                <a:lnTo>
                  <a:pt x="7009" y="18826"/>
                </a:lnTo>
                <a:lnTo>
                  <a:pt x="10800" y="21600"/>
                </a:lnTo>
                <a:lnTo>
                  <a:pt x="14591" y="18826"/>
                </a:lnTo>
                <a:lnTo>
                  <a:pt x="11456" y="18826"/>
                </a:lnTo>
                <a:lnTo>
                  <a:pt x="11456" y="11456"/>
                </a:lnTo>
                <a:lnTo>
                  <a:pt x="18826" y="11456"/>
                </a:lnTo>
                <a:lnTo>
                  <a:pt x="18826" y="14591"/>
                </a:lnTo>
                <a:lnTo>
                  <a:pt x="21600" y="10800"/>
                </a:lnTo>
                <a:lnTo>
                  <a:pt x="18826" y="7009"/>
                </a:lnTo>
                <a:lnTo>
                  <a:pt x="18826" y="10144"/>
                </a:lnTo>
                <a:lnTo>
                  <a:pt x="11456" y="10144"/>
                </a:lnTo>
                <a:lnTo>
                  <a:pt x="11456" y="2774"/>
                </a:lnTo>
                <a:lnTo>
                  <a:pt x="14591" y="2774"/>
                </a:lnTo>
                <a:close/>
              </a:path>
            </a:pathLst>
          </a:cu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5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apturing and Animating Cloth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219200"/>
            <a:ext cx="6789737" cy="4525963"/>
          </a:xfrm>
        </p:spPr>
      </p:pic>
    </p:spTree>
    <p:extLst>
      <p:ext uri="{BB962C8B-B14F-4D97-AF65-F5344CB8AC3E}">
        <p14:creationId xmlns:p14="http://schemas.microsoft.com/office/powerpoint/2010/main" val="11497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1169413" name="Rectangle 5"/>
          <p:cNvSpPr>
            <a:spLocks noChangeArrowheads="1"/>
          </p:cNvSpPr>
          <p:nvPr/>
        </p:nvSpPr>
        <p:spPr bwMode="auto">
          <a:xfrm>
            <a:off x="3829050" y="1989138"/>
            <a:ext cx="100012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2063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GB" b="1">
                <a:solidFill>
                  <a:prstClr val="black"/>
                </a:solidFill>
                <a:latin typeface="Trebuchet MS" pitchFamily="34" charset="0"/>
                <a:sym typeface="Symbol" pitchFamily="18" charset="2"/>
              </a:rPr>
              <a:t></a:t>
            </a:r>
          </a:p>
        </p:txBody>
      </p:sp>
      <p:pic>
        <p:nvPicPr>
          <p:cNvPr id="1169414" name="Picture 6" descr="trans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3225" y="4929188"/>
            <a:ext cx="1649413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9415" name="Picture 7" descr="house_new_A_reco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0988" y="2914650"/>
            <a:ext cx="1792287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9416" name="Picture 8" descr="capture0001"/>
          <p:cNvPicPr>
            <a:picLocks noChangeAspect="1" noChangeArrowheads="1"/>
          </p:cNvPicPr>
          <p:nvPr/>
        </p:nvPicPr>
        <p:blipFill>
          <a:blip r:embed="rId5"/>
          <a:srcRect t="2216" b="554"/>
          <a:stretch>
            <a:fillRect/>
          </a:stretch>
        </p:blipFill>
        <p:spPr bwMode="auto">
          <a:xfrm>
            <a:off x="1938338" y="4911725"/>
            <a:ext cx="1312862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9417" name="Picture 9" descr="pants"/>
          <p:cNvPicPr>
            <a:picLocks noChangeAspect="1" noChangeArrowheads="1"/>
          </p:cNvPicPr>
          <p:nvPr/>
        </p:nvPicPr>
        <p:blipFill>
          <a:blip r:embed="rId6">
            <a:lum bright="12000" contrast="24000"/>
          </a:blip>
          <a:srcRect/>
          <a:stretch>
            <a:fillRect/>
          </a:stretch>
        </p:blipFill>
        <p:spPr bwMode="auto">
          <a:xfrm>
            <a:off x="5581650" y="2838450"/>
            <a:ext cx="965200" cy="1647825"/>
          </a:xfrm>
          <a:prstGeom prst="rect">
            <a:avLst/>
          </a:prstGeom>
          <a:noFill/>
        </p:spPr>
      </p:pic>
      <p:sp>
        <p:nvSpPr>
          <p:cNvPr id="1169418" name="Text Box 10"/>
          <p:cNvSpPr txBox="1">
            <a:spLocks noChangeArrowheads="1"/>
          </p:cNvSpPr>
          <p:nvPr/>
        </p:nvSpPr>
        <p:spPr bwMode="auto">
          <a:xfrm>
            <a:off x="3216275" y="5768975"/>
            <a:ext cx="234156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textureless</a:t>
            </a:r>
            <a:endParaRPr lang="en-GB" sz="28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169419" name="AutoShape 11"/>
          <p:cNvSpPr>
            <a:spLocks noChangeArrowheads="1"/>
          </p:cNvSpPr>
          <p:nvPr/>
        </p:nvSpPr>
        <p:spPr bwMode="auto">
          <a:xfrm>
            <a:off x="3579813" y="3878263"/>
            <a:ext cx="1619250" cy="1619250"/>
          </a:xfrm>
          <a:custGeom>
            <a:avLst/>
            <a:gdLst>
              <a:gd name="G0" fmla="+- 7009 0 0"/>
              <a:gd name="G1" fmla="+- 10144 0 0"/>
              <a:gd name="G2" fmla="+- 2774 0 0"/>
              <a:gd name="G3" fmla="+- 21600 0 7009"/>
              <a:gd name="G4" fmla="+- 21600 0 10144"/>
              <a:gd name="G5" fmla="+- 21600 0 2774"/>
              <a:gd name="G6" fmla="+- 7009 0 10800"/>
              <a:gd name="G7" fmla="+- 10144 0 10800"/>
              <a:gd name="G8" fmla="*/ G7 2774 G6"/>
              <a:gd name="G9" fmla="+- 21600 0 G8"/>
              <a:gd name="T0" fmla="*/ G8 w 21600"/>
              <a:gd name="T1" fmla="*/ G1 h 21600"/>
              <a:gd name="T2" fmla="*/ G9 w 21600"/>
              <a:gd name="T3" fmla="*/ G4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10800" y="0"/>
                </a:moveTo>
                <a:lnTo>
                  <a:pt x="7009" y="2774"/>
                </a:lnTo>
                <a:lnTo>
                  <a:pt x="10144" y="2774"/>
                </a:lnTo>
                <a:lnTo>
                  <a:pt x="10144" y="10144"/>
                </a:lnTo>
                <a:lnTo>
                  <a:pt x="2774" y="10144"/>
                </a:lnTo>
                <a:lnTo>
                  <a:pt x="2774" y="7009"/>
                </a:lnTo>
                <a:lnTo>
                  <a:pt x="0" y="10800"/>
                </a:lnTo>
                <a:lnTo>
                  <a:pt x="2774" y="14591"/>
                </a:lnTo>
                <a:lnTo>
                  <a:pt x="2774" y="11456"/>
                </a:lnTo>
                <a:lnTo>
                  <a:pt x="10144" y="11456"/>
                </a:lnTo>
                <a:lnTo>
                  <a:pt x="10144" y="18826"/>
                </a:lnTo>
                <a:lnTo>
                  <a:pt x="7009" y="18826"/>
                </a:lnTo>
                <a:lnTo>
                  <a:pt x="10800" y="21600"/>
                </a:lnTo>
                <a:lnTo>
                  <a:pt x="14591" y="18826"/>
                </a:lnTo>
                <a:lnTo>
                  <a:pt x="11456" y="18826"/>
                </a:lnTo>
                <a:lnTo>
                  <a:pt x="11456" y="11456"/>
                </a:lnTo>
                <a:lnTo>
                  <a:pt x="18826" y="11456"/>
                </a:lnTo>
                <a:lnTo>
                  <a:pt x="18826" y="14591"/>
                </a:lnTo>
                <a:lnTo>
                  <a:pt x="21600" y="10800"/>
                </a:lnTo>
                <a:lnTo>
                  <a:pt x="18826" y="7009"/>
                </a:lnTo>
                <a:lnTo>
                  <a:pt x="18826" y="10144"/>
                </a:lnTo>
                <a:lnTo>
                  <a:pt x="11456" y="10144"/>
                </a:lnTo>
                <a:lnTo>
                  <a:pt x="11456" y="2774"/>
                </a:lnTo>
                <a:lnTo>
                  <a:pt x="14591" y="2774"/>
                </a:lnTo>
                <a:close/>
              </a:path>
            </a:pathLst>
          </a:cu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9420" name="Text Box 12"/>
          <p:cNvSpPr txBox="1">
            <a:spLocks noChangeArrowheads="1"/>
          </p:cNvSpPr>
          <p:nvPr/>
        </p:nvSpPr>
        <p:spPr bwMode="auto">
          <a:xfrm>
            <a:off x="3306763" y="3113088"/>
            <a:ext cx="22066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prstClr val="black"/>
                </a:solidFill>
                <a:latin typeface="Calibri"/>
                <a:cs typeface="Arial" pitchFamily="34" charset="0"/>
              </a:rPr>
              <a:t>textured</a:t>
            </a:r>
          </a:p>
        </p:txBody>
      </p:sp>
      <p:sp>
        <p:nvSpPr>
          <p:cNvPr id="1169421" name="Rectangle 13"/>
          <p:cNvSpPr>
            <a:spLocks noChangeArrowheads="1"/>
          </p:cNvSpPr>
          <p:nvPr/>
        </p:nvSpPr>
        <p:spPr bwMode="auto">
          <a:xfrm>
            <a:off x="1779588" y="4373563"/>
            <a:ext cx="1484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20638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GB" sz="2800">
                <a:solidFill>
                  <a:prstClr val="black"/>
                </a:solidFill>
                <a:latin typeface="Calibri"/>
                <a:cs typeface="Arial" pitchFamily="34" charset="0"/>
              </a:rPr>
              <a:t>rigid</a:t>
            </a:r>
          </a:p>
        </p:txBody>
      </p:sp>
      <p:sp>
        <p:nvSpPr>
          <p:cNvPr id="1169422" name="Text Box 14"/>
          <p:cNvSpPr txBox="1">
            <a:spLocks noChangeArrowheads="1"/>
          </p:cNvSpPr>
          <p:nvPr/>
        </p:nvSpPr>
        <p:spPr bwMode="auto">
          <a:xfrm>
            <a:off x="5378450" y="4418013"/>
            <a:ext cx="220662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prstClr val="black"/>
                </a:solidFill>
                <a:latin typeface="Calibri"/>
                <a:cs typeface="Arial" pitchFamily="34" charset="0"/>
              </a:rPr>
              <a:t>deforming</a:t>
            </a:r>
          </a:p>
        </p:txBody>
      </p:sp>
      <p:sp>
        <p:nvSpPr>
          <p:cNvPr id="1169424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142875" y="1600200"/>
            <a:ext cx="8953500" cy="582613"/>
          </a:xfrm>
          <a:noFill/>
          <a:ln/>
        </p:spPr>
        <p:txBody>
          <a:bodyPr/>
          <a:lstStyle/>
          <a:p>
            <a:pPr indent="20638">
              <a:lnSpc>
                <a:spcPct val="80000"/>
              </a:lnSpc>
              <a:buFontTx/>
              <a:buNone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Appearance strongly depends on the material and lighting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49275" y="1989138"/>
            <a:ext cx="8004175" cy="727075"/>
            <a:chOff x="346" y="1253"/>
            <a:chExt cx="5042" cy="458"/>
          </a:xfrm>
        </p:grpSpPr>
        <p:sp>
          <p:nvSpPr>
            <p:cNvPr id="1169426" name="Rectangle 18"/>
            <p:cNvSpPr>
              <a:spLocks noChangeArrowheads="1"/>
            </p:cNvSpPr>
            <p:nvPr/>
          </p:nvSpPr>
          <p:spPr bwMode="auto">
            <a:xfrm>
              <a:off x="346" y="1423"/>
              <a:ext cx="5042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dirty="0">
                  <a:solidFill>
                    <a:srgbClr val="CC0000"/>
                  </a:solidFill>
                  <a:latin typeface="Calibri"/>
                  <a:cs typeface="Arial" pitchFamily="34" charset="0"/>
                </a:rPr>
                <a:t>No single algorithm exists dealing with </a:t>
              </a:r>
              <a:r>
                <a:rPr lang="en-GB" b="1" dirty="0">
                  <a:solidFill>
                    <a:srgbClr val="CC0000"/>
                  </a:solidFill>
                  <a:latin typeface="Calibri"/>
                  <a:cs typeface="Arial" pitchFamily="34" charset="0"/>
                </a:rPr>
                <a:t>any</a:t>
              </a:r>
              <a:r>
                <a:rPr lang="en-GB" dirty="0">
                  <a:solidFill>
                    <a:srgbClr val="CC0000"/>
                  </a:solidFill>
                  <a:latin typeface="Calibri"/>
                  <a:cs typeface="Arial" pitchFamily="34" charset="0"/>
                </a:rPr>
                <a:t> type of scene</a:t>
              </a:r>
              <a:endParaRPr lang="en-GB" dirty="0">
                <a:solidFill>
                  <a:srgbClr val="CC0000"/>
                </a:solidFill>
                <a:latin typeface="Calibri"/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1169427" name="Rectangle 19"/>
            <p:cNvSpPr>
              <a:spLocks noChangeArrowheads="1"/>
            </p:cNvSpPr>
            <p:nvPr/>
          </p:nvSpPr>
          <p:spPr bwMode="auto">
            <a:xfrm>
              <a:off x="2412" y="1253"/>
              <a:ext cx="630" cy="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20638" eaLnBrk="1" fontAlgn="auto" hangingPunct="1">
                <a:spcBef>
                  <a:spcPct val="20000"/>
                </a:spcBef>
                <a:spcAft>
                  <a:spcPts val="0"/>
                </a:spcAft>
              </a:pPr>
              <a:r>
                <a:rPr lang="en-GB" b="1">
                  <a:solidFill>
                    <a:prstClr val="black"/>
                  </a:solidFill>
                  <a:latin typeface="Calibri"/>
                  <a:cs typeface="Arial" pitchFamily="34" charset="0"/>
                  <a:sym typeface="Symbol" pitchFamily="18" charset="2"/>
                </a:rPr>
                <a:t>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273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694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116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694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1169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1694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116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694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" dur="indefinite"/>
                                        <p:tgtEl>
                                          <p:spTgt spid="116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694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" dur="indefinite"/>
                                        <p:tgtEl>
                                          <p:spTgt spid="116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1694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2" dur="indefinite"/>
                                        <p:tgtEl>
                                          <p:spTgt spid="116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9418" grpId="0"/>
      <p:bldP spid="1169419" grpId="0" animBg="1"/>
      <p:bldP spid="11694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Photograph based 3d reconstruction is: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practical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fast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non-intrusive</a:t>
            </a:r>
            <a:endParaRPr lang="en-GB" sz="36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low cost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latin typeface="Arial" pitchFamily="34" charset="0"/>
                <a:cs typeface="Arial" pitchFamily="34" charset="0"/>
              </a:rPr>
              <a:t> Easily deployable outdoors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“low” accuracy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Results depend on material properties</a:t>
            </a:r>
          </a:p>
        </p:txBody>
      </p:sp>
      <p:sp>
        <p:nvSpPr>
          <p:cNvPr id="116532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</p:spTree>
    <p:extLst>
      <p:ext uri="{BB962C8B-B14F-4D97-AF65-F5344CB8AC3E}">
        <p14:creationId xmlns:p14="http://schemas.microsoft.com/office/powerpoint/2010/main" val="20221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Generic problem formulation: given several images of the same object or scene, compute a representation of its 3D shape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850" y="2514600"/>
            <a:ext cx="2360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438400"/>
            <a:ext cx="24018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6613" y="2438400"/>
            <a:ext cx="2200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Generic problem formulation: 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 smtClean="0"/>
              <a:t>“Images of the same object or scene”</a:t>
            </a:r>
          </a:p>
          <a:p>
            <a:pPr lvl="1"/>
            <a:r>
              <a:rPr lang="en-US" dirty="0" smtClean="0"/>
              <a:t>Arbitrary number of images (from two to thousands)</a:t>
            </a:r>
          </a:p>
          <a:p>
            <a:pPr lvl="1"/>
            <a:r>
              <a:rPr lang="en-US" dirty="0" smtClean="0"/>
              <a:t>Arbitrary camera positions (camera network or video sequence)</a:t>
            </a:r>
          </a:p>
          <a:p>
            <a:pPr lvl="1"/>
            <a:r>
              <a:rPr lang="en-US" dirty="0" smtClean="0"/>
              <a:t>Calibration may be initially unknown </a:t>
            </a:r>
          </a:p>
          <a:p>
            <a:pPr>
              <a:buFontTx/>
              <a:buChar char="•"/>
            </a:pPr>
            <a:r>
              <a:rPr lang="en-US" dirty="0" smtClean="0"/>
              <a:t>“Representation of 3D shape”</a:t>
            </a:r>
          </a:p>
          <a:p>
            <a:pPr lvl="1"/>
            <a:r>
              <a:rPr lang="en-US" dirty="0" smtClean="0"/>
              <a:t>Depth maps</a:t>
            </a:r>
          </a:p>
          <a:p>
            <a:pPr lvl="1"/>
            <a:r>
              <a:rPr lang="en-US" dirty="0" smtClean="0"/>
              <a:t>Meshes</a:t>
            </a:r>
          </a:p>
          <a:p>
            <a:pPr lvl="1"/>
            <a:r>
              <a:rPr lang="en-US" dirty="0" smtClean="0"/>
              <a:t>Point clouds</a:t>
            </a:r>
          </a:p>
          <a:p>
            <a:pPr lvl="1"/>
            <a:r>
              <a:rPr lang="en-US" dirty="0" smtClean="0"/>
              <a:t>Patch clouds</a:t>
            </a:r>
          </a:p>
          <a:p>
            <a:pPr lvl="1"/>
            <a:r>
              <a:rPr lang="en-US" dirty="0" smtClean="0"/>
              <a:t>Volumetric models</a:t>
            </a:r>
          </a:p>
          <a:p>
            <a:pPr lvl="1"/>
            <a:r>
              <a:rPr lang="en-US" dirty="0" smtClean="0"/>
              <a:t>Layered models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3"/>
          <p:cNvGrpSpPr>
            <a:grpSpLocks/>
          </p:cNvGrpSpPr>
          <p:nvPr/>
        </p:nvGrpSpPr>
        <p:grpSpPr bwMode="auto">
          <a:xfrm>
            <a:off x="1066800" y="1143000"/>
            <a:ext cx="7010400" cy="4953000"/>
            <a:chOff x="134" y="192"/>
            <a:chExt cx="5482" cy="3887"/>
          </a:xfrm>
        </p:grpSpPr>
        <p:pic>
          <p:nvPicPr>
            <p:cNvPr id="28677" name="Picture 2" descr="mbase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4" y="1920"/>
              <a:ext cx="2126" cy="2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3" descr="town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4" descr="town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5" descr="town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AutoShape 6"/>
            <p:cNvSpPr>
              <a:spLocks noChangeArrowheads="1"/>
            </p:cNvSpPr>
            <p:nvPr/>
          </p:nvSpPr>
          <p:spPr bwMode="auto">
            <a:xfrm>
              <a:off x="3408" y="768"/>
              <a:ext cx="62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58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AutoShape 7"/>
            <p:cNvSpPr>
              <a:spLocks noChangeArrowheads="1"/>
            </p:cNvSpPr>
            <p:nvPr/>
          </p:nvSpPr>
          <p:spPr bwMode="auto">
            <a:xfrm rot="2347618">
              <a:off x="1008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AutoShape 8"/>
            <p:cNvSpPr>
              <a:spLocks noChangeArrowheads="1"/>
            </p:cNvSpPr>
            <p:nvPr/>
          </p:nvSpPr>
          <p:spPr bwMode="auto">
            <a:xfrm rot="19252382" flipH="1">
              <a:off x="4176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Text Box 9"/>
            <p:cNvSpPr txBox="1">
              <a:spLocks noChangeArrowheads="1"/>
            </p:cNvSpPr>
            <p:nvPr/>
          </p:nvSpPr>
          <p:spPr bwMode="auto">
            <a:xfrm>
              <a:off x="134" y="1631"/>
              <a:ext cx="343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1814" y="1631"/>
              <a:ext cx="34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6" name="Text Box 11"/>
            <p:cNvSpPr txBox="1">
              <a:spLocks noChangeArrowheads="1"/>
            </p:cNvSpPr>
            <p:nvPr/>
          </p:nvSpPr>
          <p:spPr bwMode="auto">
            <a:xfrm>
              <a:off x="4070" y="1631"/>
              <a:ext cx="46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I10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2867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Multiple-baseline stereo</a:t>
            </a: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228600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M. Okutomi and T. Kanade, </a:t>
            </a:r>
            <a:r>
              <a:rPr lang="en-US" sz="1800">
                <a:solidFill>
                  <a:schemeClr val="bg2"/>
                </a:solidFill>
                <a:hlinkClick r:id="rId7"/>
              </a:rPr>
              <a:t>“A Multiple-Baseline Stereo System,”</a:t>
            </a:r>
            <a:r>
              <a:rPr lang="en-US" sz="1800">
                <a:solidFill>
                  <a:schemeClr val="bg2"/>
                </a:solidFill>
              </a:rPr>
              <a:t>  IEEE Trans. on Pattern Analysis and Machine Intelligence,  15(4):353-363 (1993).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 noChangeAspect="1"/>
          </p:cNvGrpSpPr>
          <p:nvPr/>
        </p:nvGrpSpPr>
        <p:grpSpPr bwMode="auto">
          <a:xfrm>
            <a:off x="4267200" y="2705100"/>
            <a:ext cx="914400" cy="800100"/>
            <a:chOff x="2496" y="2640"/>
            <a:chExt cx="384" cy="336"/>
          </a:xfrm>
        </p:grpSpPr>
        <p:sp>
          <p:nvSpPr>
            <p:cNvPr id="30783" name="Oval 3"/>
            <p:cNvSpPr>
              <a:spLocks noChangeAspect="1" noChangeArrowheads="1"/>
            </p:cNvSpPr>
            <p:nvPr/>
          </p:nvSpPr>
          <p:spPr bwMode="auto">
            <a:xfrm>
              <a:off x="2736" y="2736"/>
              <a:ext cx="144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4" name="Rectangle 4"/>
            <p:cNvSpPr>
              <a:spLocks noChangeAspect="1" noChangeArrowheads="1"/>
            </p:cNvSpPr>
            <p:nvPr/>
          </p:nvSpPr>
          <p:spPr bwMode="auto">
            <a:xfrm>
              <a:off x="2496" y="2688"/>
              <a:ext cx="288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5" name="Oval 5"/>
            <p:cNvSpPr>
              <a:spLocks noChangeAspect="1" noChangeArrowheads="1"/>
            </p:cNvSpPr>
            <p:nvPr/>
          </p:nvSpPr>
          <p:spPr bwMode="auto">
            <a:xfrm>
              <a:off x="2496" y="2880"/>
              <a:ext cx="288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6" name="Oval 6"/>
            <p:cNvSpPr>
              <a:spLocks noChangeAspect="1" noChangeArrowheads="1"/>
            </p:cNvSpPr>
            <p:nvPr/>
          </p:nvSpPr>
          <p:spPr bwMode="auto">
            <a:xfrm>
              <a:off x="2496" y="2640"/>
              <a:ext cx="288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7" name="Rectangle 7"/>
            <p:cNvSpPr>
              <a:spLocks noChangeAspect="1" noChangeArrowheads="1"/>
            </p:cNvSpPr>
            <p:nvPr/>
          </p:nvSpPr>
          <p:spPr bwMode="auto">
            <a:xfrm>
              <a:off x="2510" y="2838"/>
              <a:ext cx="259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8" name="AutoShape 8"/>
            <p:cNvSpPr>
              <a:spLocks noChangeAspect="1" noChangeArrowheads="1"/>
            </p:cNvSpPr>
            <p:nvPr/>
          </p:nvSpPr>
          <p:spPr bwMode="auto">
            <a:xfrm>
              <a:off x="2562" y="2758"/>
              <a:ext cx="144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Plane Sweep Stereo</a:t>
            </a:r>
          </a:p>
        </p:txBody>
      </p:sp>
      <p:sp>
        <p:nvSpPr>
          <p:cNvPr id="3072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498157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Choose a reference view</a:t>
            </a:r>
          </a:p>
          <a:p>
            <a:pPr>
              <a:buFontTx/>
              <a:buChar char="•"/>
            </a:pPr>
            <a:r>
              <a:rPr lang="en-US" dirty="0" smtClean="0"/>
              <a:t>Sweep family of planes at different depths with respect to the reference camera</a:t>
            </a:r>
            <a:endParaRPr lang="en-US" sz="1800" dirty="0" smtClean="0"/>
          </a:p>
        </p:txBody>
      </p:sp>
      <p:sp>
        <p:nvSpPr>
          <p:cNvPr id="30725" name="Rectangle 11"/>
          <p:cNvSpPr>
            <a:spLocks noChangeArrowheads="1"/>
          </p:cNvSpPr>
          <p:nvPr/>
        </p:nvSpPr>
        <p:spPr bwMode="auto">
          <a:xfrm>
            <a:off x="3962400" y="3581400"/>
            <a:ext cx="1371600" cy="83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AutoShape 12"/>
          <p:cNvSpPr>
            <a:spLocks noChangeArrowheads="1"/>
          </p:cNvSpPr>
          <p:nvPr/>
        </p:nvSpPr>
        <p:spPr bwMode="auto">
          <a:xfrm rot="5400000">
            <a:off x="2609850" y="3333750"/>
            <a:ext cx="1066800" cy="952500"/>
          </a:xfrm>
          <a:prstGeom prst="parallelogram">
            <a:avLst>
              <a:gd name="adj" fmla="val 28000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AutoShape 13"/>
          <p:cNvSpPr>
            <a:spLocks noChangeArrowheads="1"/>
          </p:cNvSpPr>
          <p:nvPr/>
        </p:nvSpPr>
        <p:spPr bwMode="auto">
          <a:xfrm rot="16200000" flipH="1">
            <a:off x="5581650" y="3333750"/>
            <a:ext cx="1066800" cy="952500"/>
          </a:xfrm>
          <a:prstGeom prst="parallelogram">
            <a:avLst>
              <a:gd name="adj" fmla="val 28000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28" name="Group 14"/>
          <p:cNvGrpSpPr>
            <a:grpSpLocks/>
          </p:cNvGrpSpPr>
          <p:nvPr/>
        </p:nvGrpSpPr>
        <p:grpSpPr bwMode="auto">
          <a:xfrm>
            <a:off x="4343400" y="3733800"/>
            <a:ext cx="609600" cy="533400"/>
            <a:chOff x="2496" y="2640"/>
            <a:chExt cx="384" cy="336"/>
          </a:xfrm>
        </p:grpSpPr>
        <p:sp>
          <p:nvSpPr>
            <p:cNvPr id="30777" name="Oval 15"/>
            <p:cNvSpPr>
              <a:spLocks noChangeArrowheads="1"/>
            </p:cNvSpPr>
            <p:nvPr/>
          </p:nvSpPr>
          <p:spPr bwMode="auto">
            <a:xfrm>
              <a:off x="2736" y="2736"/>
              <a:ext cx="144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8" name="Rectangle 16"/>
            <p:cNvSpPr>
              <a:spLocks noChangeArrowheads="1"/>
            </p:cNvSpPr>
            <p:nvPr/>
          </p:nvSpPr>
          <p:spPr bwMode="auto">
            <a:xfrm>
              <a:off x="2496" y="2688"/>
              <a:ext cx="288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9" name="Oval 17"/>
            <p:cNvSpPr>
              <a:spLocks noChangeArrowheads="1"/>
            </p:cNvSpPr>
            <p:nvPr/>
          </p:nvSpPr>
          <p:spPr bwMode="auto">
            <a:xfrm>
              <a:off x="2496" y="2880"/>
              <a:ext cx="288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0" name="Oval 18"/>
            <p:cNvSpPr>
              <a:spLocks noChangeArrowheads="1"/>
            </p:cNvSpPr>
            <p:nvPr/>
          </p:nvSpPr>
          <p:spPr bwMode="auto">
            <a:xfrm>
              <a:off x="2496" y="2640"/>
              <a:ext cx="288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1" name="Rectangle 19"/>
            <p:cNvSpPr>
              <a:spLocks noChangeArrowheads="1"/>
            </p:cNvSpPr>
            <p:nvPr/>
          </p:nvSpPr>
          <p:spPr bwMode="auto">
            <a:xfrm>
              <a:off x="2510" y="2838"/>
              <a:ext cx="259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2" name="AutoShape 20"/>
            <p:cNvSpPr>
              <a:spLocks noChangeArrowheads="1"/>
            </p:cNvSpPr>
            <p:nvPr/>
          </p:nvSpPr>
          <p:spPr bwMode="auto">
            <a:xfrm>
              <a:off x="2562" y="2758"/>
              <a:ext cx="144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29" name="Group 21"/>
          <p:cNvGrpSpPr>
            <a:grpSpLocks/>
          </p:cNvGrpSpPr>
          <p:nvPr/>
        </p:nvGrpSpPr>
        <p:grpSpPr bwMode="auto">
          <a:xfrm>
            <a:off x="5867400" y="3581400"/>
            <a:ext cx="504825" cy="533400"/>
            <a:chOff x="3456" y="2544"/>
            <a:chExt cx="318" cy="336"/>
          </a:xfrm>
        </p:grpSpPr>
        <p:sp>
          <p:nvSpPr>
            <p:cNvPr id="30771" name="Oval 22"/>
            <p:cNvSpPr>
              <a:spLocks noChangeArrowheads="1"/>
            </p:cNvSpPr>
            <p:nvPr/>
          </p:nvSpPr>
          <p:spPr bwMode="auto">
            <a:xfrm>
              <a:off x="3648" y="2640"/>
              <a:ext cx="126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2" name="Rectangle 23"/>
            <p:cNvSpPr>
              <a:spLocks noChangeArrowheads="1"/>
            </p:cNvSpPr>
            <p:nvPr/>
          </p:nvSpPr>
          <p:spPr bwMode="auto">
            <a:xfrm>
              <a:off x="3456" y="2592"/>
              <a:ext cx="252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3" name="Oval 24"/>
            <p:cNvSpPr>
              <a:spLocks noChangeArrowheads="1"/>
            </p:cNvSpPr>
            <p:nvPr/>
          </p:nvSpPr>
          <p:spPr bwMode="auto">
            <a:xfrm>
              <a:off x="3456" y="2784"/>
              <a:ext cx="252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4" name="Oval 25"/>
            <p:cNvSpPr>
              <a:spLocks noChangeArrowheads="1"/>
            </p:cNvSpPr>
            <p:nvPr/>
          </p:nvSpPr>
          <p:spPr bwMode="auto">
            <a:xfrm>
              <a:off x="3456" y="2544"/>
              <a:ext cx="252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5" name="Rectangle 26"/>
            <p:cNvSpPr>
              <a:spLocks noChangeArrowheads="1"/>
            </p:cNvSpPr>
            <p:nvPr/>
          </p:nvSpPr>
          <p:spPr bwMode="auto">
            <a:xfrm>
              <a:off x="3468" y="2742"/>
              <a:ext cx="227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6" name="AutoShape 27"/>
            <p:cNvSpPr>
              <a:spLocks noChangeArrowheads="1"/>
            </p:cNvSpPr>
            <p:nvPr/>
          </p:nvSpPr>
          <p:spPr bwMode="auto">
            <a:xfrm>
              <a:off x="3474" y="2640"/>
              <a:ext cx="126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0" name="Group 28"/>
          <p:cNvGrpSpPr>
            <a:grpSpLocks/>
          </p:cNvGrpSpPr>
          <p:nvPr/>
        </p:nvGrpSpPr>
        <p:grpSpPr bwMode="auto">
          <a:xfrm>
            <a:off x="2895600" y="3505200"/>
            <a:ext cx="504825" cy="533400"/>
            <a:chOff x="1584" y="2496"/>
            <a:chExt cx="318" cy="336"/>
          </a:xfrm>
        </p:grpSpPr>
        <p:sp>
          <p:nvSpPr>
            <p:cNvPr id="30765" name="Oval 29"/>
            <p:cNvSpPr>
              <a:spLocks noChangeArrowheads="1"/>
            </p:cNvSpPr>
            <p:nvPr/>
          </p:nvSpPr>
          <p:spPr bwMode="auto">
            <a:xfrm>
              <a:off x="1776" y="2544"/>
              <a:ext cx="126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6" name="Rectangle 30"/>
            <p:cNvSpPr>
              <a:spLocks noChangeArrowheads="1"/>
            </p:cNvSpPr>
            <p:nvPr/>
          </p:nvSpPr>
          <p:spPr bwMode="auto">
            <a:xfrm>
              <a:off x="1584" y="2544"/>
              <a:ext cx="252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7" name="Oval 31"/>
            <p:cNvSpPr>
              <a:spLocks noChangeArrowheads="1"/>
            </p:cNvSpPr>
            <p:nvPr/>
          </p:nvSpPr>
          <p:spPr bwMode="auto">
            <a:xfrm>
              <a:off x="1584" y="2736"/>
              <a:ext cx="252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8" name="Oval 32"/>
            <p:cNvSpPr>
              <a:spLocks noChangeArrowheads="1"/>
            </p:cNvSpPr>
            <p:nvPr/>
          </p:nvSpPr>
          <p:spPr bwMode="auto">
            <a:xfrm>
              <a:off x="1584" y="2496"/>
              <a:ext cx="252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9" name="Rectangle 33"/>
            <p:cNvSpPr>
              <a:spLocks noChangeArrowheads="1"/>
            </p:cNvSpPr>
            <p:nvPr/>
          </p:nvSpPr>
          <p:spPr bwMode="auto">
            <a:xfrm>
              <a:off x="1596" y="2694"/>
              <a:ext cx="227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0" name="AutoShape 34"/>
            <p:cNvSpPr>
              <a:spLocks noChangeArrowheads="1"/>
            </p:cNvSpPr>
            <p:nvPr/>
          </p:nvSpPr>
          <p:spPr bwMode="auto">
            <a:xfrm>
              <a:off x="1680" y="2614"/>
              <a:ext cx="126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1" name="Group 35"/>
          <p:cNvGrpSpPr>
            <a:grpSpLocks/>
          </p:cNvGrpSpPr>
          <p:nvPr/>
        </p:nvGrpSpPr>
        <p:grpSpPr bwMode="auto">
          <a:xfrm>
            <a:off x="4191000" y="2667000"/>
            <a:ext cx="838200" cy="2971800"/>
            <a:chOff x="2400" y="1968"/>
            <a:chExt cx="528" cy="1872"/>
          </a:xfrm>
        </p:grpSpPr>
        <p:sp>
          <p:nvSpPr>
            <p:cNvPr id="30761" name="Line 36"/>
            <p:cNvSpPr>
              <a:spLocks noChangeShapeType="1"/>
            </p:cNvSpPr>
            <p:nvPr/>
          </p:nvSpPr>
          <p:spPr bwMode="auto">
            <a:xfrm>
              <a:off x="2400" y="1968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2" name="Line 37"/>
            <p:cNvSpPr>
              <a:spLocks noChangeShapeType="1"/>
            </p:cNvSpPr>
            <p:nvPr/>
          </p:nvSpPr>
          <p:spPr bwMode="auto">
            <a:xfrm flipH="1">
              <a:off x="2592" y="1968"/>
              <a:ext cx="336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3" name="Line 38"/>
            <p:cNvSpPr>
              <a:spLocks noChangeShapeType="1"/>
            </p:cNvSpPr>
            <p:nvPr/>
          </p:nvSpPr>
          <p:spPr bwMode="auto">
            <a:xfrm>
              <a:off x="2400" y="2496"/>
              <a:ext cx="192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4" name="Line 39"/>
            <p:cNvSpPr>
              <a:spLocks noChangeShapeType="1"/>
            </p:cNvSpPr>
            <p:nvPr/>
          </p:nvSpPr>
          <p:spPr bwMode="auto">
            <a:xfrm flipH="1">
              <a:off x="2592" y="2496"/>
              <a:ext cx="336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2" name="Group 40"/>
          <p:cNvGrpSpPr>
            <a:grpSpLocks/>
          </p:cNvGrpSpPr>
          <p:nvPr/>
        </p:nvGrpSpPr>
        <p:grpSpPr bwMode="auto">
          <a:xfrm>
            <a:off x="4191000" y="2667000"/>
            <a:ext cx="3733800" cy="2057400"/>
            <a:chOff x="2400" y="1968"/>
            <a:chExt cx="2352" cy="1296"/>
          </a:xfrm>
        </p:grpSpPr>
        <p:sp>
          <p:nvSpPr>
            <p:cNvPr id="30757" name="Line 41"/>
            <p:cNvSpPr>
              <a:spLocks noChangeShapeType="1"/>
            </p:cNvSpPr>
            <p:nvPr/>
          </p:nvSpPr>
          <p:spPr bwMode="auto">
            <a:xfrm>
              <a:off x="2400" y="1968"/>
              <a:ext cx="2352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8" name="Line 42"/>
            <p:cNvSpPr>
              <a:spLocks noChangeShapeType="1"/>
            </p:cNvSpPr>
            <p:nvPr/>
          </p:nvSpPr>
          <p:spPr bwMode="auto">
            <a:xfrm>
              <a:off x="2928" y="1968"/>
              <a:ext cx="1824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9" name="Line 43"/>
            <p:cNvSpPr>
              <a:spLocks noChangeShapeType="1"/>
            </p:cNvSpPr>
            <p:nvPr/>
          </p:nvSpPr>
          <p:spPr bwMode="auto">
            <a:xfrm>
              <a:off x="2400" y="2496"/>
              <a:ext cx="235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0" name="Line 44"/>
            <p:cNvSpPr>
              <a:spLocks noChangeShapeType="1"/>
            </p:cNvSpPr>
            <p:nvPr/>
          </p:nvSpPr>
          <p:spPr bwMode="auto">
            <a:xfrm>
              <a:off x="2928" y="2496"/>
              <a:ext cx="1824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3" name="Group 45"/>
          <p:cNvGrpSpPr>
            <a:grpSpLocks/>
          </p:cNvGrpSpPr>
          <p:nvPr/>
        </p:nvGrpSpPr>
        <p:grpSpPr bwMode="auto">
          <a:xfrm>
            <a:off x="1066800" y="2667000"/>
            <a:ext cx="3962400" cy="1905000"/>
            <a:chOff x="432" y="1968"/>
            <a:chExt cx="2496" cy="1200"/>
          </a:xfrm>
        </p:grpSpPr>
        <p:sp>
          <p:nvSpPr>
            <p:cNvPr id="30753" name="Line 46"/>
            <p:cNvSpPr>
              <a:spLocks noChangeShapeType="1"/>
            </p:cNvSpPr>
            <p:nvPr/>
          </p:nvSpPr>
          <p:spPr bwMode="auto">
            <a:xfrm flipH="1">
              <a:off x="432" y="1968"/>
              <a:ext cx="1968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4" name="Line 47"/>
            <p:cNvSpPr>
              <a:spLocks noChangeShapeType="1"/>
            </p:cNvSpPr>
            <p:nvPr/>
          </p:nvSpPr>
          <p:spPr bwMode="auto">
            <a:xfrm flipH="1">
              <a:off x="432" y="1968"/>
              <a:ext cx="2496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5" name="Line 48"/>
            <p:cNvSpPr>
              <a:spLocks noChangeShapeType="1"/>
            </p:cNvSpPr>
            <p:nvPr/>
          </p:nvSpPr>
          <p:spPr bwMode="auto">
            <a:xfrm flipH="1">
              <a:off x="432" y="2496"/>
              <a:ext cx="2496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6" name="Line 49"/>
            <p:cNvSpPr>
              <a:spLocks noChangeShapeType="1"/>
            </p:cNvSpPr>
            <p:nvPr/>
          </p:nvSpPr>
          <p:spPr bwMode="auto">
            <a:xfrm flipH="1">
              <a:off x="432" y="2496"/>
              <a:ext cx="196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4498" name="Rectangle 50"/>
          <p:cNvSpPr>
            <a:spLocks noChangeArrowheads="1"/>
          </p:cNvSpPr>
          <p:nvPr/>
        </p:nvSpPr>
        <p:spPr bwMode="auto">
          <a:xfrm>
            <a:off x="-304800" y="57912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800" dirty="0" smtClean="0"/>
              <a:t>Each </a:t>
            </a:r>
            <a:r>
              <a:rPr lang="en-US" sz="1800" dirty="0"/>
              <a:t>plane defines </a:t>
            </a:r>
            <a:r>
              <a:rPr lang="en-US" sz="1800" dirty="0" smtClean="0"/>
              <a:t>a </a:t>
            </a:r>
            <a:r>
              <a:rPr lang="en-US" sz="1800" dirty="0" err="1" smtClean="0"/>
              <a:t>homography</a:t>
            </a:r>
            <a:r>
              <a:rPr lang="en-US" sz="1800" dirty="0" smtClean="0"/>
              <a:t> warping each input image into the reference view</a:t>
            </a:r>
            <a:endParaRPr lang="en-US" sz="1800" dirty="0"/>
          </a:p>
        </p:txBody>
      </p:sp>
      <p:sp>
        <p:nvSpPr>
          <p:cNvPr id="30735" name="Text Box 52"/>
          <p:cNvSpPr txBox="1">
            <a:spLocks noChangeArrowheads="1"/>
          </p:cNvSpPr>
          <p:nvPr/>
        </p:nvSpPr>
        <p:spPr bwMode="auto">
          <a:xfrm>
            <a:off x="4572000" y="5105400"/>
            <a:ext cx="17526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latin typeface="Times New Roman" pitchFamily="18" charset="0"/>
              </a:rPr>
              <a:t>reference </a:t>
            </a:r>
            <a:r>
              <a:rPr lang="en-US" sz="1800" dirty="0">
                <a:latin typeface="Times New Roman" pitchFamily="18" charset="0"/>
              </a:rPr>
              <a:t>camera</a:t>
            </a:r>
          </a:p>
        </p:txBody>
      </p:sp>
      <p:sp>
        <p:nvSpPr>
          <p:cNvPr id="30737" name="Text Box 54"/>
          <p:cNvSpPr txBox="1">
            <a:spLocks noChangeArrowheads="1"/>
          </p:cNvSpPr>
          <p:nvPr/>
        </p:nvSpPr>
        <p:spPr bwMode="auto">
          <a:xfrm>
            <a:off x="1371600" y="327660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input image</a:t>
            </a:r>
          </a:p>
        </p:txBody>
      </p:sp>
      <p:sp>
        <p:nvSpPr>
          <p:cNvPr id="744503" name="Rectangle 55"/>
          <p:cNvSpPr>
            <a:spLocks noChangeArrowheads="1"/>
          </p:cNvSpPr>
          <p:nvPr/>
        </p:nvSpPr>
        <p:spPr bwMode="auto">
          <a:xfrm>
            <a:off x="4302125" y="3657600"/>
            <a:ext cx="533400" cy="6096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2743200" y="2362200"/>
            <a:ext cx="3733800" cy="1600200"/>
            <a:chOff x="1488" y="1776"/>
            <a:chExt cx="2352" cy="1008"/>
          </a:xfrm>
        </p:grpSpPr>
        <p:sp>
          <p:nvSpPr>
            <p:cNvPr id="30750" name="Rectangle 57"/>
            <p:cNvSpPr>
              <a:spLocks noChangeArrowheads="1"/>
            </p:cNvSpPr>
            <p:nvPr/>
          </p:nvSpPr>
          <p:spPr bwMode="auto">
            <a:xfrm>
              <a:off x="2352" y="1776"/>
              <a:ext cx="624" cy="576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1" name="Freeform 58"/>
            <p:cNvSpPr>
              <a:spLocks/>
            </p:cNvSpPr>
            <p:nvPr/>
          </p:nvSpPr>
          <p:spPr bwMode="auto">
            <a:xfrm>
              <a:off x="1488" y="2448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2" name="Freeform 59"/>
            <p:cNvSpPr>
              <a:spLocks/>
            </p:cNvSpPr>
            <p:nvPr/>
          </p:nvSpPr>
          <p:spPr bwMode="auto">
            <a:xfrm>
              <a:off x="3552" y="2400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2819400" y="2667000"/>
            <a:ext cx="3505200" cy="1371600"/>
            <a:chOff x="1536" y="1968"/>
            <a:chExt cx="2208" cy="864"/>
          </a:xfrm>
        </p:grpSpPr>
        <p:sp>
          <p:nvSpPr>
            <p:cNvPr id="30747" name="Rectangle 61"/>
            <p:cNvSpPr>
              <a:spLocks noChangeArrowheads="1"/>
            </p:cNvSpPr>
            <p:nvPr/>
          </p:nvSpPr>
          <p:spPr bwMode="auto">
            <a:xfrm>
              <a:off x="2400" y="1968"/>
              <a:ext cx="528" cy="528"/>
            </a:xfrm>
            <a:prstGeom prst="rect">
              <a:avLst/>
            </a:pr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8" name="Freeform 62"/>
            <p:cNvSpPr>
              <a:spLocks/>
            </p:cNvSpPr>
            <p:nvPr/>
          </p:nvSpPr>
          <p:spPr bwMode="auto">
            <a:xfrm>
              <a:off x="1536" y="2496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9" name="Freeform 63"/>
            <p:cNvSpPr>
              <a:spLocks/>
            </p:cNvSpPr>
            <p:nvPr/>
          </p:nvSpPr>
          <p:spPr bwMode="auto">
            <a:xfrm>
              <a:off x="3456" y="2448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2778125" y="2514600"/>
            <a:ext cx="3622675" cy="1524000"/>
            <a:chOff x="1510" y="1872"/>
            <a:chExt cx="2282" cy="960"/>
          </a:xfrm>
        </p:grpSpPr>
        <p:sp>
          <p:nvSpPr>
            <p:cNvPr id="30744" name="Rectangle 65"/>
            <p:cNvSpPr>
              <a:spLocks noChangeArrowheads="1"/>
            </p:cNvSpPr>
            <p:nvPr/>
          </p:nvSpPr>
          <p:spPr bwMode="auto">
            <a:xfrm>
              <a:off x="2372" y="1872"/>
              <a:ext cx="576" cy="576"/>
            </a:xfrm>
            <a:prstGeom prst="rect">
              <a:avLst/>
            </a:pr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Freeform 66"/>
            <p:cNvSpPr>
              <a:spLocks/>
            </p:cNvSpPr>
            <p:nvPr/>
          </p:nvSpPr>
          <p:spPr bwMode="auto">
            <a:xfrm>
              <a:off x="1510" y="2472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Freeform 67"/>
            <p:cNvSpPr>
              <a:spLocks/>
            </p:cNvSpPr>
            <p:nvPr/>
          </p:nvSpPr>
          <p:spPr bwMode="auto">
            <a:xfrm>
              <a:off x="3504" y="2448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42" name="Rectangle 69"/>
          <p:cNvSpPr>
            <a:spLocks noChangeArrowheads="1"/>
          </p:cNvSpPr>
          <p:nvPr/>
        </p:nvSpPr>
        <p:spPr bwMode="auto">
          <a:xfrm>
            <a:off x="304800" y="6338888"/>
            <a:ext cx="861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/>
              <a:t>R. Collins. </a:t>
            </a:r>
            <a:r>
              <a:rPr lang="en-US" sz="1800">
                <a:hlinkClick r:id="rId3"/>
              </a:rPr>
              <a:t>A space-sweep approach to true multi-image matching.</a:t>
            </a:r>
            <a:r>
              <a:rPr lang="en-US" sz="1800"/>
              <a:t> CVPR  1996. </a:t>
            </a:r>
          </a:p>
        </p:txBody>
      </p:sp>
      <p:sp>
        <p:nvSpPr>
          <p:cNvPr id="30743" name="Text Box 70"/>
          <p:cNvSpPr txBox="1">
            <a:spLocks noChangeArrowheads="1"/>
          </p:cNvSpPr>
          <p:nvPr/>
        </p:nvSpPr>
        <p:spPr bwMode="auto">
          <a:xfrm>
            <a:off x="6553200" y="335280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input image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4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98" grpId="0" build="p" autoUpdateAnimBg="0"/>
      <p:bldP spid="74450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Reconstruction from Silhouettes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7908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9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09321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7906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7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0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01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7904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5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2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Rectangle 2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The case of binary images: a voxel is photo-consistent if it lies inside the object’s silhouette in all views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silhouettes</a:t>
            </a:r>
            <a:endParaRPr lang="en-US" dirty="0"/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Can be computed robustly</a:t>
            </a:r>
          </a:p>
          <a:p>
            <a:pPr marL="342900" indent="-342900"/>
            <a:r>
              <a:rPr lang="en-US" dirty="0"/>
              <a:t>Can be computed efficiently</a:t>
            </a:r>
          </a:p>
          <a:p>
            <a:pPr marL="342900" indent="-342900"/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01813" y="3906838"/>
            <a:ext cx="5867400" cy="2200275"/>
            <a:chOff x="240" y="2742"/>
            <a:chExt cx="3696" cy="1386"/>
          </a:xfrm>
        </p:grpSpPr>
        <p:pic>
          <p:nvPicPr>
            <p:cNvPr id="318469" name="Picture 5" descr="chris_and_b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0" name="Picture 6" descr="nochri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5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1" name="Picture 7" descr="chri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95" y="2742"/>
              <a:ext cx="941" cy="138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8472" name="Text Box 8"/>
            <p:cNvSpPr txBox="1">
              <a:spLocks noChangeAspect="1" noChangeArrowheads="1"/>
            </p:cNvSpPr>
            <p:nvPr/>
          </p:nvSpPr>
          <p:spPr bwMode="auto">
            <a:xfrm>
              <a:off x="1320" y="3127"/>
              <a:ext cx="2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-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3" name="Text Box 9"/>
            <p:cNvSpPr txBox="1">
              <a:spLocks noChangeAspect="1" noChangeArrowheads="1"/>
            </p:cNvSpPr>
            <p:nvPr/>
          </p:nvSpPr>
          <p:spPr bwMode="auto">
            <a:xfrm>
              <a:off x="2647" y="316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=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4" name="Text Box 10"/>
            <p:cNvSpPr txBox="1">
              <a:spLocks noChangeAspect="1" noChangeArrowheads="1"/>
            </p:cNvSpPr>
            <p:nvPr/>
          </p:nvSpPr>
          <p:spPr bwMode="auto">
            <a:xfrm>
              <a:off x="310" y="2742"/>
              <a:ext cx="81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+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</a:t>
              </a:r>
            </a:p>
          </p:txBody>
        </p:sp>
        <p:sp>
          <p:nvSpPr>
            <p:cNvPr id="318475" name="Text Box 11"/>
            <p:cNvSpPr txBox="1">
              <a:spLocks noChangeAspect="1" noChangeArrowheads="1"/>
            </p:cNvSpPr>
            <p:nvPr/>
          </p:nvSpPr>
          <p:spPr bwMode="auto">
            <a:xfrm>
              <a:off x="170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</a:t>
              </a:r>
              <a:r>
                <a:rPr lang="en-US" sz="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8476" name="Text Box 12"/>
            <p:cNvSpPr txBox="1">
              <a:spLocks noChangeAspect="1" noChangeArrowheads="1"/>
            </p:cNvSpPr>
            <p:nvPr/>
          </p:nvSpPr>
          <p:spPr bwMode="auto">
            <a:xfrm>
              <a:off x="306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 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69050" y="1590675"/>
            <a:ext cx="2362200" cy="1905000"/>
            <a:chOff x="3936" y="1002"/>
            <a:chExt cx="1488" cy="1200"/>
          </a:xfrm>
        </p:grpSpPr>
        <p:pic>
          <p:nvPicPr>
            <p:cNvPr id="318478" name="Picture 14" descr="bunny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1003"/>
              <a:ext cx="705" cy="555"/>
            </a:xfrm>
            <a:prstGeom prst="rect">
              <a:avLst/>
            </a:prstGeom>
            <a:noFill/>
          </p:spPr>
        </p:pic>
        <p:graphicFrame>
          <p:nvGraphicFramePr>
            <p:cNvPr id="318479" name="Object 15"/>
            <p:cNvGraphicFramePr>
              <a:graphicFrameLocks noChangeAspect="1"/>
            </p:cNvGraphicFramePr>
            <p:nvPr/>
          </p:nvGraphicFramePr>
          <p:xfrm>
            <a:off x="4719" y="1002"/>
            <a:ext cx="705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52" name="Document" r:id="rId8" imgW="3192840" imgH="2400480" progId="Word.Document.8">
                    <p:embed/>
                  </p:oleObj>
                </mc:Choice>
                <mc:Fallback>
                  <p:oleObj name="Document" r:id="rId8" imgW="3192840" imgH="240048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9" y="1002"/>
                          <a:ext cx="705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8480" name="Picture 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9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318481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8538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7" name="Picture 3" descr="000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393950"/>
            <a:ext cx="4037013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1348" name="Picture 4" descr="capture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1512888"/>
            <a:ext cx="1703388" cy="2478087"/>
          </a:xfrm>
          <a:prstGeom prst="rect">
            <a:avLst/>
          </a:prstGeom>
          <a:noFill/>
        </p:spPr>
      </p:pic>
      <p:pic>
        <p:nvPicPr>
          <p:cNvPr id="441349" name="Picture 5" descr="capture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1595438"/>
            <a:ext cx="1590675" cy="2312987"/>
          </a:xfrm>
          <a:prstGeom prst="rect">
            <a:avLst/>
          </a:prstGeom>
          <a:noFill/>
        </p:spPr>
      </p:pic>
      <p:pic>
        <p:nvPicPr>
          <p:cNvPr id="441350" name="Picture 6" descr="capture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75" y="1300163"/>
            <a:ext cx="1925638" cy="2800350"/>
          </a:xfrm>
          <a:prstGeom prst="rect">
            <a:avLst/>
          </a:prstGeom>
          <a:noFill/>
        </p:spPr>
      </p:pic>
      <p:pic>
        <p:nvPicPr>
          <p:cNvPr id="441351" name="Picture 7" descr="capture0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4813" y="3735388"/>
            <a:ext cx="2079625" cy="3022600"/>
          </a:xfrm>
          <a:prstGeom prst="rect">
            <a:avLst/>
          </a:prstGeom>
          <a:noFill/>
        </p:spPr>
      </p:pic>
      <p:pic>
        <p:nvPicPr>
          <p:cNvPr id="441352" name="Picture 8" descr="capture00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3690938"/>
            <a:ext cx="2157413" cy="3138487"/>
          </a:xfrm>
          <a:prstGeom prst="rect">
            <a:avLst/>
          </a:prstGeom>
          <a:noFill/>
        </p:spPr>
      </p:pic>
      <p:sp>
        <p:nvSpPr>
          <p:cNvPr id="44135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cultural heritage</a:t>
            </a:r>
          </a:p>
        </p:txBody>
      </p:sp>
      <p:sp>
        <p:nvSpPr>
          <p:cNvPr id="441355" name="Rectangle 11"/>
          <p:cNvSpPr>
            <a:spLocks noChangeArrowheads="1"/>
          </p:cNvSpPr>
          <p:nvPr/>
        </p:nvSpPr>
        <p:spPr bwMode="auto">
          <a:xfrm>
            <a:off x="3683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07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Reconstruction from Silhouettes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8945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6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13417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3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8943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4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4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5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8941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2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6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538663" y="2314575"/>
            <a:ext cx="1400175" cy="2062163"/>
            <a:chOff x="2859" y="1458"/>
            <a:chExt cx="882" cy="1299"/>
          </a:xfrm>
        </p:grpSpPr>
        <p:sp>
          <p:nvSpPr>
            <p:cNvPr id="38938" name="Freeform 22"/>
            <p:cNvSpPr>
              <a:spLocks/>
            </p:cNvSpPr>
            <p:nvPr/>
          </p:nvSpPr>
          <p:spPr bwMode="auto">
            <a:xfrm>
              <a:off x="3105" y="1458"/>
              <a:ext cx="495" cy="1135"/>
            </a:xfrm>
            <a:custGeom>
              <a:avLst/>
              <a:gdLst>
                <a:gd name="T0" fmla="*/ 495 w 495"/>
                <a:gd name="T1" fmla="*/ 1135 h 1135"/>
                <a:gd name="T2" fmla="*/ 0 w 495"/>
                <a:gd name="T3" fmla="*/ 0 h 1135"/>
                <a:gd name="T4" fmla="*/ 0 60000 65536"/>
                <a:gd name="T5" fmla="*/ 0 60000 65536"/>
                <a:gd name="T6" fmla="*/ 0 w 495"/>
                <a:gd name="T7" fmla="*/ 0 h 1135"/>
                <a:gd name="T8" fmla="*/ 495 w 495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5" h="1135">
                  <a:moveTo>
                    <a:pt x="495" y="113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23"/>
            <p:cNvSpPr>
              <a:spLocks/>
            </p:cNvSpPr>
            <p:nvPr/>
          </p:nvSpPr>
          <p:spPr bwMode="auto">
            <a:xfrm>
              <a:off x="2859" y="1989"/>
              <a:ext cx="675" cy="768"/>
            </a:xfrm>
            <a:custGeom>
              <a:avLst/>
              <a:gdLst>
                <a:gd name="T0" fmla="*/ 675 w 675"/>
                <a:gd name="T1" fmla="*/ 768 h 768"/>
                <a:gd name="T2" fmla="*/ 0 w 675"/>
                <a:gd name="T3" fmla="*/ 0 h 768"/>
                <a:gd name="T4" fmla="*/ 0 60000 65536"/>
                <a:gd name="T5" fmla="*/ 0 60000 65536"/>
                <a:gd name="T6" fmla="*/ 0 w 675"/>
                <a:gd name="T7" fmla="*/ 0 h 768"/>
                <a:gd name="T8" fmla="*/ 675 w 675"/>
                <a:gd name="T9" fmla="*/ 768 h 7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75" h="768">
                  <a:moveTo>
                    <a:pt x="675" y="768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Freeform 24"/>
            <p:cNvSpPr>
              <a:spLocks/>
            </p:cNvSpPr>
            <p:nvPr/>
          </p:nvSpPr>
          <p:spPr bwMode="auto">
            <a:xfrm>
              <a:off x="3549" y="1908"/>
              <a:ext cx="192" cy="813"/>
            </a:xfrm>
            <a:custGeom>
              <a:avLst/>
              <a:gdLst>
                <a:gd name="T0" fmla="*/ 192 w 192"/>
                <a:gd name="T1" fmla="*/ 813 h 813"/>
                <a:gd name="T2" fmla="*/ 0 w 192"/>
                <a:gd name="T3" fmla="*/ 0 h 813"/>
                <a:gd name="T4" fmla="*/ 0 60000 65536"/>
                <a:gd name="T5" fmla="*/ 0 60000 65536"/>
                <a:gd name="T6" fmla="*/ 0 w 192"/>
                <a:gd name="T7" fmla="*/ 0 h 813"/>
                <a:gd name="T8" fmla="*/ 192 w 192"/>
                <a:gd name="T9" fmla="*/ 813 h 8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813">
                  <a:moveTo>
                    <a:pt x="192" y="813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8" name="Rectangle 25"/>
          <p:cNvSpPr>
            <a:spLocks noChangeArrowheads="1"/>
          </p:cNvSpPr>
          <p:nvPr/>
        </p:nvSpPr>
        <p:spPr bwMode="auto">
          <a:xfrm>
            <a:off x="685800" y="53340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/>
              <a:t>Finding the silhouette-consistent shape (</a:t>
            </a:r>
            <a:r>
              <a:rPr lang="en-US" i="1"/>
              <a:t>visual hull</a:t>
            </a:r>
            <a:r>
              <a:rPr lang="en-US"/>
              <a:t>): 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i="1"/>
              <a:t>Backproject</a:t>
            </a:r>
            <a:r>
              <a:rPr lang="en-US" sz="2000"/>
              <a:t> each silhouette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Intersect backprojected volumes</a:t>
            </a:r>
          </a:p>
        </p:txBody>
      </p:sp>
      <p:sp>
        <p:nvSpPr>
          <p:cNvPr id="38929" name="Rectangle 2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The case of binary images: a voxel is photo-consistent if it lies inside the object’s silhouette in all views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291013" y="2409825"/>
            <a:ext cx="1338262" cy="2162175"/>
            <a:chOff x="2703" y="1518"/>
            <a:chExt cx="843" cy="1362"/>
          </a:xfrm>
        </p:grpSpPr>
        <p:sp>
          <p:nvSpPr>
            <p:cNvPr id="38935" name="Freeform 28"/>
            <p:cNvSpPr>
              <a:spLocks/>
            </p:cNvSpPr>
            <p:nvPr/>
          </p:nvSpPr>
          <p:spPr bwMode="auto">
            <a:xfrm>
              <a:off x="2703" y="1809"/>
              <a:ext cx="138" cy="975"/>
            </a:xfrm>
            <a:custGeom>
              <a:avLst/>
              <a:gdLst>
                <a:gd name="T0" fmla="*/ 0 w 138"/>
                <a:gd name="T1" fmla="*/ 975 h 975"/>
                <a:gd name="T2" fmla="*/ 138 w 138"/>
                <a:gd name="T3" fmla="*/ 0 h 975"/>
                <a:gd name="T4" fmla="*/ 0 60000 65536"/>
                <a:gd name="T5" fmla="*/ 0 60000 65536"/>
                <a:gd name="T6" fmla="*/ 0 w 138"/>
                <a:gd name="T7" fmla="*/ 0 h 975"/>
                <a:gd name="T8" fmla="*/ 138 w 138"/>
                <a:gd name="T9" fmla="*/ 975 h 9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8" h="975">
                  <a:moveTo>
                    <a:pt x="0" y="975"/>
                  </a:moveTo>
                  <a:lnTo>
                    <a:pt x="13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Freeform 29"/>
            <p:cNvSpPr>
              <a:spLocks/>
            </p:cNvSpPr>
            <p:nvPr/>
          </p:nvSpPr>
          <p:spPr bwMode="auto">
            <a:xfrm>
              <a:off x="2832" y="1518"/>
              <a:ext cx="429" cy="1170"/>
            </a:xfrm>
            <a:custGeom>
              <a:avLst/>
              <a:gdLst>
                <a:gd name="T0" fmla="*/ 0 w 429"/>
                <a:gd name="T1" fmla="*/ 1170 h 1170"/>
                <a:gd name="T2" fmla="*/ 429 w 429"/>
                <a:gd name="T3" fmla="*/ 0 h 1170"/>
                <a:gd name="T4" fmla="*/ 0 60000 65536"/>
                <a:gd name="T5" fmla="*/ 0 60000 65536"/>
                <a:gd name="T6" fmla="*/ 0 w 429"/>
                <a:gd name="T7" fmla="*/ 0 h 1170"/>
                <a:gd name="T8" fmla="*/ 429 w 429"/>
                <a:gd name="T9" fmla="*/ 1170 h 11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9" h="1170">
                  <a:moveTo>
                    <a:pt x="0" y="1170"/>
                  </a:moveTo>
                  <a:lnTo>
                    <a:pt x="429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Freeform 30"/>
            <p:cNvSpPr>
              <a:spLocks/>
            </p:cNvSpPr>
            <p:nvPr/>
          </p:nvSpPr>
          <p:spPr bwMode="auto">
            <a:xfrm>
              <a:off x="2928" y="2073"/>
              <a:ext cx="618" cy="807"/>
            </a:xfrm>
            <a:custGeom>
              <a:avLst/>
              <a:gdLst>
                <a:gd name="T0" fmla="*/ 0 w 618"/>
                <a:gd name="T1" fmla="*/ 807 h 807"/>
                <a:gd name="T2" fmla="*/ 618 w 618"/>
                <a:gd name="T3" fmla="*/ 0 h 807"/>
                <a:gd name="T4" fmla="*/ 0 60000 65536"/>
                <a:gd name="T5" fmla="*/ 0 60000 65536"/>
                <a:gd name="T6" fmla="*/ 0 w 618"/>
                <a:gd name="T7" fmla="*/ 0 h 807"/>
                <a:gd name="T8" fmla="*/ 618 w 618"/>
                <a:gd name="T9" fmla="*/ 807 h 8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8" h="807">
                  <a:moveTo>
                    <a:pt x="0" y="807"/>
                  </a:moveTo>
                  <a:lnTo>
                    <a:pt x="61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724400" y="2471738"/>
            <a:ext cx="1981200" cy="1571625"/>
            <a:chOff x="2976" y="1557"/>
            <a:chExt cx="1248" cy="990"/>
          </a:xfrm>
        </p:grpSpPr>
        <p:sp>
          <p:nvSpPr>
            <p:cNvPr id="38932" name="Freeform 32"/>
            <p:cNvSpPr>
              <a:spLocks/>
            </p:cNvSpPr>
            <p:nvPr/>
          </p:nvSpPr>
          <p:spPr bwMode="auto">
            <a:xfrm>
              <a:off x="2976" y="2160"/>
              <a:ext cx="1233" cy="387"/>
            </a:xfrm>
            <a:custGeom>
              <a:avLst/>
              <a:gdLst>
                <a:gd name="T0" fmla="*/ 1233 w 1233"/>
                <a:gd name="T1" fmla="*/ 387 h 387"/>
                <a:gd name="T2" fmla="*/ 0 w 1233"/>
                <a:gd name="T3" fmla="*/ 0 h 387"/>
                <a:gd name="T4" fmla="*/ 0 60000 65536"/>
                <a:gd name="T5" fmla="*/ 0 60000 65536"/>
                <a:gd name="T6" fmla="*/ 0 w 1233"/>
                <a:gd name="T7" fmla="*/ 0 h 387"/>
                <a:gd name="T8" fmla="*/ 1233 w 1233"/>
                <a:gd name="T9" fmla="*/ 387 h 3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33" h="387">
                  <a:moveTo>
                    <a:pt x="1233" y="38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Freeform 33"/>
            <p:cNvSpPr>
              <a:spLocks/>
            </p:cNvSpPr>
            <p:nvPr/>
          </p:nvSpPr>
          <p:spPr bwMode="auto">
            <a:xfrm>
              <a:off x="3408" y="1557"/>
              <a:ext cx="816" cy="747"/>
            </a:xfrm>
            <a:custGeom>
              <a:avLst/>
              <a:gdLst>
                <a:gd name="T0" fmla="*/ 816 w 816"/>
                <a:gd name="T1" fmla="*/ 747 h 747"/>
                <a:gd name="T2" fmla="*/ 0 w 816"/>
                <a:gd name="T3" fmla="*/ 0 h 747"/>
                <a:gd name="T4" fmla="*/ 0 60000 65536"/>
                <a:gd name="T5" fmla="*/ 0 60000 65536"/>
                <a:gd name="T6" fmla="*/ 0 w 816"/>
                <a:gd name="T7" fmla="*/ 0 h 747"/>
                <a:gd name="T8" fmla="*/ 816 w 816"/>
                <a:gd name="T9" fmla="*/ 747 h 7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6" h="747">
                  <a:moveTo>
                    <a:pt x="816" y="74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34"/>
            <p:cNvSpPr>
              <a:spLocks noChangeShapeType="1"/>
            </p:cNvSpPr>
            <p:nvPr/>
          </p:nvSpPr>
          <p:spPr bwMode="auto">
            <a:xfrm flipH="1" flipV="1">
              <a:off x="3024" y="1680"/>
              <a:ext cx="1152" cy="7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2"/>
          <p:cNvGrpSpPr>
            <a:grpSpLocks/>
          </p:cNvGrpSpPr>
          <p:nvPr/>
        </p:nvGrpSpPr>
        <p:grpSpPr bwMode="auto">
          <a:xfrm>
            <a:off x="2351088" y="965200"/>
            <a:ext cx="4811712" cy="3759200"/>
            <a:chOff x="1481" y="608"/>
            <a:chExt cx="3031" cy="2368"/>
          </a:xfrm>
        </p:grpSpPr>
        <p:sp>
          <p:nvSpPr>
            <p:cNvPr id="25618" name="Line 3"/>
            <p:cNvSpPr>
              <a:spLocks noChangeShapeType="1"/>
            </p:cNvSpPr>
            <p:nvPr/>
          </p:nvSpPr>
          <p:spPr bwMode="auto">
            <a:xfrm flipV="1">
              <a:off x="1488" y="608"/>
              <a:ext cx="1434" cy="23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9" name="Line 4"/>
            <p:cNvSpPr>
              <a:spLocks noChangeShapeType="1"/>
            </p:cNvSpPr>
            <p:nvPr/>
          </p:nvSpPr>
          <p:spPr bwMode="auto">
            <a:xfrm flipV="1">
              <a:off x="1488" y="1044"/>
              <a:ext cx="3024" cy="188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0" name="Line 5"/>
            <p:cNvSpPr>
              <a:spLocks noChangeShapeType="1"/>
            </p:cNvSpPr>
            <p:nvPr/>
          </p:nvSpPr>
          <p:spPr bwMode="auto">
            <a:xfrm flipH="1" flipV="1">
              <a:off x="2064" y="624"/>
              <a:ext cx="768" cy="23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1" name="Line 6"/>
            <p:cNvSpPr>
              <a:spLocks noChangeShapeType="1"/>
            </p:cNvSpPr>
            <p:nvPr/>
          </p:nvSpPr>
          <p:spPr bwMode="auto">
            <a:xfrm flipV="1">
              <a:off x="2832" y="655"/>
              <a:ext cx="768" cy="232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2" name="Line 7"/>
            <p:cNvSpPr>
              <a:spLocks noChangeShapeType="1"/>
            </p:cNvSpPr>
            <p:nvPr/>
          </p:nvSpPr>
          <p:spPr bwMode="auto">
            <a:xfrm flipH="1" flipV="1">
              <a:off x="1481" y="1364"/>
              <a:ext cx="2791" cy="146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3" name="Line 8"/>
            <p:cNvSpPr>
              <a:spLocks noChangeShapeType="1"/>
            </p:cNvSpPr>
            <p:nvPr/>
          </p:nvSpPr>
          <p:spPr bwMode="auto">
            <a:xfrm flipH="1" flipV="1">
              <a:off x="2665" y="631"/>
              <a:ext cx="1607" cy="220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Volume intersection</a:t>
            </a:r>
          </a:p>
        </p:txBody>
      </p:sp>
      <p:sp>
        <p:nvSpPr>
          <p:cNvPr id="25603" name="Oval 11"/>
          <p:cNvSpPr>
            <a:spLocks noChangeArrowheads="1"/>
          </p:cNvSpPr>
          <p:nvPr/>
        </p:nvSpPr>
        <p:spPr bwMode="auto">
          <a:xfrm>
            <a:off x="3810000" y="1828800"/>
            <a:ext cx="1371600" cy="1371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Line 12"/>
          <p:cNvSpPr>
            <a:spLocks noChangeShapeType="1"/>
          </p:cNvSpPr>
          <p:nvPr/>
        </p:nvSpPr>
        <p:spPr bwMode="auto">
          <a:xfrm>
            <a:off x="2209800" y="3962400"/>
            <a:ext cx="914400" cy="6858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Line 13"/>
          <p:cNvSpPr>
            <a:spLocks noChangeShapeType="1"/>
          </p:cNvSpPr>
          <p:nvPr/>
        </p:nvSpPr>
        <p:spPr bwMode="auto">
          <a:xfrm>
            <a:off x="3733800" y="4419600"/>
            <a:ext cx="15240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Line 14"/>
          <p:cNvSpPr>
            <a:spLocks noChangeShapeType="1"/>
          </p:cNvSpPr>
          <p:nvPr/>
        </p:nvSpPr>
        <p:spPr bwMode="auto">
          <a:xfrm flipH="1">
            <a:off x="6019800" y="3810000"/>
            <a:ext cx="838200" cy="8382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15"/>
          <p:cNvSpPr>
            <a:spLocks noChangeArrowheads="1"/>
          </p:cNvSpPr>
          <p:nvPr/>
        </p:nvSpPr>
        <p:spPr bwMode="auto">
          <a:xfrm>
            <a:off x="2328863" y="4605338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16"/>
          <p:cNvSpPr>
            <a:spLocks noChangeArrowheads="1"/>
          </p:cNvSpPr>
          <p:nvPr/>
        </p:nvSpPr>
        <p:spPr bwMode="auto">
          <a:xfrm>
            <a:off x="4457700" y="4681538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Oval 17"/>
          <p:cNvSpPr>
            <a:spLocks noChangeArrowheads="1"/>
          </p:cNvSpPr>
          <p:nvPr/>
        </p:nvSpPr>
        <p:spPr bwMode="auto">
          <a:xfrm>
            <a:off x="6743700" y="44577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457200" y="4876800"/>
            <a:ext cx="8382000" cy="1524000"/>
          </a:xfrm>
          <a:noFill/>
        </p:spPr>
        <p:txBody>
          <a:bodyPr/>
          <a:lstStyle/>
          <a:p>
            <a:pPr marL="0" indent="0">
              <a:buFontTx/>
              <a:buNone/>
            </a:pPr>
            <a:r>
              <a:rPr lang="en-US" sz="2200" dirty="0">
                <a:latin typeface="Arial" charset="0"/>
              </a:rPr>
              <a:t>Reconstruction Contains the True Scene</a:t>
            </a:r>
          </a:p>
          <a:p>
            <a:pPr lvl="1"/>
            <a:r>
              <a:rPr lang="en-US" sz="1800" dirty="0">
                <a:latin typeface="Arial" charset="0"/>
                <a:ea typeface="ＭＳ Ｐゴシック" charset="0"/>
              </a:rPr>
              <a:t>But is generally not the same </a:t>
            </a:r>
          </a:p>
          <a:p>
            <a:pPr lvl="1"/>
            <a:r>
              <a:rPr lang="en-US" sz="1800" dirty="0">
                <a:latin typeface="Arial" charset="0"/>
                <a:ea typeface="ＭＳ Ｐゴシック" charset="0"/>
              </a:rPr>
              <a:t>In the limit (all views) get </a:t>
            </a:r>
            <a:r>
              <a:rPr lang="en-US" sz="1800" i="1" dirty="0">
                <a:solidFill>
                  <a:schemeClr val="hlink"/>
                </a:solidFill>
                <a:latin typeface="Arial" charset="0"/>
                <a:ea typeface="ＭＳ Ｐゴシック" charset="0"/>
              </a:rPr>
              <a:t>visual hull</a:t>
            </a:r>
            <a:r>
              <a:rPr lang="en-US" sz="1800" dirty="0">
                <a:solidFill>
                  <a:schemeClr val="hlink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  <p:grpSp>
        <p:nvGrpSpPr>
          <p:cNvPr id="25611" name="Group 19"/>
          <p:cNvGrpSpPr>
            <a:grpSpLocks/>
          </p:cNvGrpSpPr>
          <p:nvPr/>
        </p:nvGrpSpPr>
        <p:grpSpPr bwMode="auto">
          <a:xfrm>
            <a:off x="2605088" y="4148138"/>
            <a:ext cx="3914775" cy="271462"/>
            <a:chOff x="1641" y="2613"/>
            <a:chExt cx="2466" cy="171"/>
          </a:xfrm>
        </p:grpSpPr>
        <p:sp>
          <p:nvSpPr>
            <p:cNvPr id="25615" name="Line 20"/>
            <p:cNvSpPr>
              <a:spLocks noChangeShapeType="1"/>
            </p:cNvSpPr>
            <p:nvPr/>
          </p:nvSpPr>
          <p:spPr bwMode="auto">
            <a:xfrm>
              <a:off x="1641" y="2685"/>
              <a:ext cx="105" cy="78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6" name="Line 21"/>
            <p:cNvSpPr>
              <a:spLocks noChangeShapeType="1"/>
            </p:cNvSpPr>
            <p:nvPr/>
          </p:nvSpPr>
          <p:spPr bwMode="auto">
            <a:xfrm>
              <a:off x="2769" y="2781"/>
              <a:ext cx="126" cy="3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7" name="Line 22"/>
            <p:cNvSpPr>
              <a:spLocks noChangeShapeType="1"/>
            </p:cNvSpPr>
            <p:nvPr/>
          </p:nvSpPr>
          <p:spPr bwMode="auto">
            <a:xfrm flipV="1">
              <a:off x="4020" y="2613"/>
              <a:ext cx="87" cy="87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3738563" y="1290638"/>
            <a:ext cx="1514475" cy="2014537"/>
            <a:chOff x="2355" y="813"/>
            <a:chExt cx="954" cy="1269"/>
          </a:xfrm>
        </p:grpSpPr>
        <p:sp>
          <p:nvSpPr>
            <p:cNvPr id="25613" name="Freeform 9"/>
            <p:cNvSpPr>
              <a:spLocks/>
            </p:cNvSpPr>
            <p:nvPr/>
          </p:nvSpPr>
          <p:spPr bwMode="auto">
            <a:xfrm>
              <a:off x="2355" y="813"/>
              <a:ext cx="954" cy="1269"/>
            </a:xfrm>
            <a:custGeom>
              <a:avLst/>
              <a:gdLst>
                <a:gd name="T0" fmla="*/ 120 w 954"/>
                <a:gd name="T1" fmla="*/ 1077 h 1269"/>
                <a:gd name="T2" fmla="*/ 492 w 954"/>
                <a:gd name="T3" fmla="*/ 1269 h 1269"/>
                <a:gd name="T4" fmla="*/ 849 w 954"/>
                <a:gd name="T5" fmla="*/ 1050 h 1269"/>
                <a:gd name="T6" fmla="*/ 954 w 954"/>
                <a:gd name="T7" fmla="*/ 711 h 1269"/>
                <a:gd name="T8" fmla="*/ 441 w 954"/>
                <a:gd name="T9" fmla="*/ 0 h 1269"/>
                <a:gd name="T10" fmla="*/ 0 w 954"/>
                <a:gd name="T11" fmla="*/ 714 h 1269"/>
                <a:gd name="T12" fmla="*/ 120 w 954"/>
                <a:gd name="T13" fmla="*/ 1077 h 12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54"/>
                <a:gd name="T22" fmla="*/ 0 h 1269"/>
                <a:gd name="T23" fmla="*/ 954 w 954"/>
                <a:gd name="T24" fmla="*/ 1269 h 12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54" h="1269">
                  <a:moveTo>
                    <a:pt x="120" y="1077"/>
                  </a:moveTo>
                  <a:lnTo>
                    <a:pt x="492" y="1269"/>
                  </a:lnTo>
                  <a:lnTo>
                    <a:pt x="849" y="1050"/>
                  </a:lnTo>
                  <a:lnTo>
                    <a:pt x="954" y="711"/>
                  </a:lnTo>
                  <a:lnTo>
                    <a:pt x="441" y="0"/>
                  </a:lnTo>
                  <a:lnTo>
                    <a:pt x="0" y="714"/>
                  </a:lnTo>
                  <a:lnTo>
                    <a:pt x="120" y="1077"/>
                  </a:lnTo>
                  <a:close/>
                </a:path>
              </a:pathLst>
            </a:custGeom>
            <a:solidFill>
              <a:schemeClr val="folHlink"/>
            </a:solidFill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4" name="Oval 23"/>
            <p:cNvSpPr>
              <a:spLocks noChangeArrowheads="1"/>
            </p:cNvSpPr>
            <p:nvPr/>
          </p:nvSpPr>
          <p:spPr bwMode="auto">
            <a:xfrm>
              <a:off x="2400" y="1152"/>
              <a:ext cx="864" cy="86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814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8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2"/>
          <p:cNvGrpSpPr>
            <a:grpSpLocks/>
          </p:cNvGrpSpPr>
          <p:nvPr/>
        </p:nvGrpSpPr>
        <p:grpSpPr bwMode="auto">
          <a:xfrm>
            <a:off x="2351088" y="965200"/>
            <a:ext cx="4811712" cy="3759200"/>
            <a:chOff x="1481" y="608"/>
            <a:chExt cx="3031" cy="2368"/>
          </a:xfrm>
        </p:grpSpPr>
        <p:sp>
          <p:nvSpPr>
            <p:cNvPr id="26752" name="Line 3"/>
            <p:cNvSpPr>
              <a:spLocks noChangeShapeType="1"/>
            </p:cNvSpPr>
            <p:nvPr/>
          </p:nvSpPr>
          <p:spPr bwMode="auto">
            <a:xfrm flipV="1">
              <a:off x="1488" y="608"/>
              <a:ext cx="1434" cy="23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53" name="Line 4"/>
            <p:cNvSpPr>
              <a:spLocks noChangeShapeType="1"/>
            </p:cNvSpPr>
            <p:nvPr/>
          </p:nvSpPr>
          <p:spPr bwMode="auto">
            <a:xfrm flipV="1">
              <a:off x="1488" y="1044"/>
              <a:ext cx="3024" cy="188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54" name="Line 5"/>
            <p:cNvSpPr>
              <a:spLocks noChangeShapeType="1"/>
            </p:cNvSpPr>
            <p:nvPr/>
          </p:nvSpPr>
          <p:spPr bwMode="auto">
            <a:xfrm flipH="1" flipV="1">
              <a:off x="2064" y="624"/>
              <a:ext cx="768" cy="23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55" name="Line 6"/>
            <p:cNvSpPr>
              <a:spLocks noChangeShapeType="1"/>
            </p:cNvSpPr>
            <p:nvPr/>
          </p:nvSpPr>
          <p:spPr bwMode="auto">
            <a:xfrm flipV="1">
              <a:off x="2832" y="655"/>
              <a:ext cx="768" cy="232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56" name="Line 7"/>
            <p:cNvSpPr>
              <a:spLocks noChangeShapeType="1"/>
            </p:cNvSpPr>
            <p:nvPr/>
          </p:nvSpPr>
          <p:spPr bwMode="auto">
            <a:xfrm flipH="1" flipV="1">
              <a:off x="1481" y="1364"/>
              <a:ext cx="2791" cy="146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57" name="Line 8"/>
            <p:cNvSpPr>
              <a:spLocks noChangeShapeType="1"/>
            </p:cNvSpPr>
            <p:nvPr/>
          </p:nvSpPr>
          <p:spPr bwMode="auto">
            <a:xfrm flipH="1" flipV="1">
              <a:off x="2665" y="631"/>
              <a:ext cx="1607" cy="220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26" name="Freeform 9"/>
          <p:cNvSpPr>
            <a:spLocks/>
          </p:cNvSpPr>
          <p:nvPr/>
        </p:nvSpPr>
        <p:spPr bwMode="auto">
          <a:xfrm>
            <a:off x="3738563" y="1290638"/>
            <a:ext cx="1514475" cy="2014537"/>
          </a:xfrm>
          <a:custGeom>
            <a:avLst/>
            <a:gdLst>
              <a:gd name="T0" fmla="*/ 2147483647 w 954"/>
              <a:gd name="T1" fmla="*/ 2147483647 h 1269"/>
              <a:gd name="T2" fmla="*/ 2147483647 w 954"/>
              <a:gd name="T3" fmla="*/ 2147483647 h 1269"/>
              <a:gd name="T4" fmla="*/ 2147483647 w 954"/>
              <a:gd name="T5" fmla="*/ 2147483647 h 1269"/>
              <a:gd name="T6" fmla="*/ 2147483647 w 954"/>
              <a:gd name="T7" fmla="*/ 2147483647 h 1269"/>
              <a:gd name="T8" fmla="*/ 2147483647 w 954"/>
              <a:gd name="T9" fmla="*/ 0 h 1269"/>
              <a:gd name="T10" fmla="*/ 0 w 954"/>
              <a:gd name="T11" fmla="*/ 2147483647 h 1269"/>
              <a:gd name="T12" fmla="*/ 2147483647 w 954"/>
              <a:gd name="T13" fmla="*/ 2147483647 h 12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54"/>
              <a:gd name="T22" fmla="*/ 0 h 1269"/>
              <a:gd name="T23" fmla="*/ 954 w 954"/>
              <a:gd name="T24" fmla="*/ 1269 h 12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54" h="1269">
                <a:moveTo>
                  <a:pt x="120" y="1077"/>
                </a:moveTo>
                <a:lnTo>
                  <a:pt x="492" y="1269"/>
                </a:lnTo>
                <a:lnTo>
                  <a:pt x="849" y="1050"/>
                </a:lnTo>
                <a:lnTo>
                  <a:pt x="954" y="711"/>
                </a:lnTo>
                <a:lnTo>
                  <a:pt x="441" y="0"/>
                </a:lnTo>
                <a:lnTo>
                  <a:pt x="0" y="714"/>
                </a:lnTo>
                <a:lnTo>
                  <a:pt x="120" y="1077"/>
                </a:lnTo>
                <a:close/>
              </a:path>
            </a:pathLst>
          </a:custGeom>
          <a:solidFill>
            <a:schemeClr val="folHlink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Voxel algorithm for volume intersection</a:t>
            </a:r>
          </a:p>
        </p:txBody>
      </p:sp>
      <p:sp>
        <p:nvSpPr>
          <p:cNvPr id="26628" name="Oval 11"/>
          <p:cNvSpPr>
            <a:spLocks noChangeArrowheads="1"/>
          </p:cNvSpPr>
          <p:nvPr/>
        </p:nvSpPr>
        <p:spPr bwMode="auto">
          <a:xfrm>
            <a:off x="3810000" y="1828800"/>
            <a:ext cx="1371600" cy="1371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Line 12"/>
          <p:cNvSpPr>
            <a:spLocks noChangeShapeType="1"/>
          </p:cNvSpPr>
          <p:nvPr/>
        </p:nvSpPr>
        <p:spPr bwMode="auto">
          <a:xfrm>
            <a:off x="2209800" y="3962400"/>
            <a:ext cx="914400" cy="6858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Line 13"/>
          <p:cNvSpPr>
            <a:spLocks noChangeShapeType="1"/>
          </p:cNvSpPr>
          <p:nvPr/>
        </p:nvSpPr>
        <p:spPr bwMode="auto">
          <a:xfrm>
            <a:off x="3733800" y="4419600"/>
            <a:ext cx="15240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Line 14"/>
          <p:cNvSpPr>
            <a:spLocks noChangeShapeType="1"/>
          </p:cNvSpPr>
          <p:nvPr/>
        </p:nvSpPr>
        <p:spPr bwMode="auto">
          <a:xfrm flipH="1">
            <a:off x="6019800" y="3810000"/>
            <a:ext cx="838200" cy="8382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Oval 15"/>
          <p:cNvSpPr>
            <a:spLocks noChangeArrowheads="1"/>
          </p:cNvSpPr>
          <p:nvPr/>
        </p:nvSpPr>
        <p:spPr bwMode="auto">
          <a:xfrm>
            <a:off x="2328863" y="4605338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Oval 16"/>
          <p:cNvSpPr>
            <a:spLocks noChangeArrowheads="1"/>
          </p:cNvSpPr>
          <p:nvPr/>
        </p:nvSpPr>
        <p:spPr bwMode="auto">
          <a:xfrm>
            <a:off x="4457700" y="4681538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Oval 17"/>
          <p:cNvSpPr>
            <a:spLocks noChangeArrowheads="1"/>
          </p:cNvSpPr>
          <p:nvPr/>
        </p:nvSpPr>
        <p:spPr bwMode="auto">
          <a:xfrm>
            <a:off x="6743700" y="44577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457200" y="4876800"/>
            <a:ext cx="8305800" cy="1752600"/>
          </a:xfrm>
          <a:noFill/>
        </p:spPr>
        <p:txBody>
          <a:bodyPr/>
          <a:lstStyle/>
          <a:p>
            <a:pPr marL="0" indent="0">
              <a:buFontTx/>
              <a:buNone/>
            </a:pPr>
            <a:r>
              <a:rPr lang="en-US" sz="2400" dirty="0">
                <a:latin typeface="Arial" charset="0"/>
              </a:rPr>
              <a:t>Color voxel black if on silhouette in every </a:t>
            </a:r>
            <a:r>
              <a:rPr lang="en-US" sz="2400" dirty="0" smtClean="0">
                <a:latin typeface="Arial" charset="0"/>
              </a:rPr>
              <a:t>image</a:t>
            </a:r>
            <a:endParaRPr lang="en-US" dirty="0">
              <a:latin typeface="Arial" charset="0"/>
            </a:endParaRPr>
          </a:p>
        </p:txBody>
      </p:sp>
      <p:grpSp>
        <p:nvGrpSpPr>
          <p:cNvPr id="26636" name="Group 19"/>
          <p:cNvGrpSpPr>
            <a:grpSpLocks/>
          </p:cNvGrpSpPr>
          <p:nvPr/>
        </p:nvGrpSpPr>
        <p:grpSpPr bwMode="auto">
          <a:xfrm>
            <a:off x="2605088" y="4148138"/>
            <a:ext cx="3914775" cy="271462"/>
            <a:chOff x="1641" y="2613"/>
            <a:chExt cx="2466" cy="171"/>
          </a:xfrm>
        </p:grpSpPr>
        <p:sp>
          <p:nvSpPr>
            <p:cNvPr id="26749" name="Line 20"/>
            <p:cNvSpPr>
              <a:spLocks noChangeShapeType="1"/>
            </p:cNvSpPr>
            <p:nvPr/>
          </p:nvSpPr>
          <p:spPr bwMode="auto">
            <a:xfrm>
              <a:off x="1641" y="2685"/>
              <a:ext cx="105" cy="78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50" name="Line 21"/>
            <p:cNvSpPr>
              <a:spLocks noChangeShapeType="1"/>
            </p:cNvSpPr>
            <p:nvPr/>
          </p:nvSpPr>
          <p:spPr bwMode="auto">
            <a:xfrm>
              <a:off x="2769" y="2781"/>
              <a:ext cx="126" cy="3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51" name="Line 22"/>
            <p:cNvSpPr>
              <a:spLocks noChangeShapeType="1"/>
            </p:cNvSpPr>
            <p:nvPr/>
          </p:nvSpPr>
          <p:spPr bwMode="auto">
            <a:xfrm flipV="1">
              <a:off x="4020" y="2613"/>
              <a:ext cx="87" cy="87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637" name="Group 23"/>
          <p:cNvGrpSpPr>
            <a:grpSpLocks/>
          </p:cNvGrpSpPr>
          <p:nvPr/>
        </p:nvGrpSpPr>
        <p:grpSpPr bwMode="auto">
          <a:xfrm>
            <a:off x="2514600" y="1295400"/>
            <a:ext cx="3810000" cy="2590800"/>
            <a:chOff x="1584" y="816"/>
            <a:chExt cx="2400" cy="1632"/>
          </a:xfrm>
        </p:grpSpPr>
        <p:grpSp>
          <p:nvGrpSpPr>
            <p:cNvPr id="26705" name="Group 24"/>
            <p:cNvGrpSpPr>
              <a:grpSpLocks/>
            </p:cNvGrpSpPr>
            <p:nvPr/>
          </p:nvGrpSpPr>
          <p:grpSpPr bwMode="auto">
            <a:xfrm>
              <a:off x="1584" y="912"/>
              <a:ext cx="2400" cy="1440"/>
              <a:chOff x="1584" y="912"/>
              <a:chExt cx="2400" cy="1440"/>
            </a:xfrm>
          </p:grpSpPr>
          <p:sp>
            <p:nvSpPr>
              <p:cNvPr id="26733" name="Line 25"/>
              <p:cNvSpPr>
                <a:spLocks noChangeShapeType="1"/>
              </p:cNvSpPr>
              <p:nvPr/>
            </p:nvSpPr>
            <p:spPr bwMode="auto">
              <a:xfrm>
                <a:off x="1584" y="912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34" name="Line 26"/>
              <p:cNvSpPr>
                <a:spLocks noChangeShapeType="1"/>
              </p:cNvSpPr>
              <p:nvPr/>
            </p:nvSpPr>
            <p:spPr bwMode="auto">
              <a:xfrm>
                <a:off x="1584" y="1008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35" name="Line 27"/>
              <p:cNvSpPr>
                <a:spLocks noChangeShapeType="1"/>
              </p:cNvSpPr>
              <p:nvPr/>
            </p:nvSpPr>
            <p:spPr bwMode="auto">
              <a:xfrm>
                <a:off x="1584" y="1104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36" name="Line 28"/>
              <p:cNvSpPr>
                <a:spLocks noChangeShapeType="1"/>
              </p:cNvSpPr>
              <p:nvPr/>
            </p:nvSpPr>
            <p:spPr bwMode="auto">
              <a:xfrm>
                <a:off x="1584" y="1200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37" name="Line 29"/>
              <p:cNvSpPr>
                <a:spLocks noChangeShapeType="1"/>
              </p:cNvSpPr>
              <p:nvPr/>
            </p:nvSpPr>
            <p:spPr bwMode="auto">
              <a:xfrm>
                <a:off x="1584" y="1296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38" name="Line 30"/>
              <p:cNvSpPr>
                <a:spLocks noChangeShapeType="1"/>
              </p:cNvSpPr>
              <p:nvPr/>
            </p:nvSpPr>
            <p:spPr bwMode="auto">
              <a:xfrm>
                <a:off x="1584" y="1392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39" name="Line 31"/>
              <p:cNvSpPr>
                <a:spLocks noChangeShapeType="1"/>
              </p:cNvSpPr>
              <p:nvPr/>
            </p:nvSpPr>
            <p:spPr bwMode="auto">
              <a:xfrm>
                <a:off x="1584" y="1488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0" name="Line 32"/>
              <p:cNvSpPr>
                <a:spLocks noChangeShapeType="1"/>
              </p:cNvSpPr>
              <p:nvPr/>
            </p:nvSpPr>
            <p:spPr bwMode="auto">
              <a:xfrm>
                <a:off x="1584" y="1584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1" name="Line 33"/>
              <p:cNvSpPr>
                <a:spLocks noChangeShapeType="1"/>
              </p:cNvSpPr>
              <p:nvPr/>
            </p:nvSpPr>
            <p:spPr bwMode="auto">
              <a:xfrm>
                <a:off x="1584" y="1680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2" name="Line 34"/>
              <p:cNvSpPr>
                <a:spLocks noChangeShapeType="1"/>
              </p:cNvSpPr>
              <p:nvPr/>
            </p:nvSpPr>
            <p:spPr bwMode="auto">
              <a:xfrm>
                <a:off x="1584" y="1776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3" name="Line 35"/>
              <p:cNvSpPr>
                <a:spLocks noChangeShapeType="1"/>
              </p:cNvSpPr>
              <p:nvPr/>
            </p:nvSpPr>
            <p:spPr bwMode="auto">
              <a:xfrm>
                <a:off x="1584" y="1872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4" name="Line 36"/>
              <p:cNvSpPr>
                <a:spLocks noChangeShapeType="1"/>
              </p:cNvSpPr>
              <p:nvPr/>
            </p:nvSpPr>
            <p:spPr bwMode="auto">
              <a:xfrm>
                <a:off x="1584" y="1968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5" name="Line 37"/>
              <p:cNvSpPr>
                <a:spLocks noChangeShapeType="1"/>
              </p:cNvSpPr>
              <p:nvPr/>
            </p:nvSpPr>
            <p:spPr bwMode="auto">
              <a:xfrm>
                <a:off x="1584" y="2064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6" name="Line 38"/>
              <p:cNvSpPr>
                <a:spLocks noChangeShapeType="1"/>
              </p:cNvSpPr>
              <p:nvPr/>
            </p:nvSpPr>
            <p:spPr bwMode="auto">
              <a:xfrm>
                <a:off x="1584" y="2160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7" name="Line 39"/>
              <p:cNvSpPr>
                <a:spLocks noChangeShapeType="1"/>
              </p:cNvSpPr>
              <p:nvPr/>
            </p:nvSpPr>
            <p:spPr bwMode="auto">
              <a:xfrm>
                <a:off x="1584" y="2256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48" name="Line 40"/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706" name="Group 41"/>
            <p:cNvGrpSpPr>
              <a:grpSpLocks/>
            </p:cNvGrpSpPr>
            <p:nvPr/>
          </p:nvGrpSpPr>
          <p:grpSpPr bwMode="auto">
            <a:xfrm>
              <a:off x="1680" y="816"/>
              <a:ext cx="2208" cy="1632"/>
              <a:chOff x="1680" y="816"/>
              <a:chExt cx="2208" cy="1824"/>
            </a:xfrm>
          </p:grpSpPr>
          <p:grpSp>
            <p:nvGrpSpPr>
              <p:cNvPr id="26707" name="Group 42"/>
              <p:cNvGrpSpPr>
                <a:grpSpLocks/>
              </p:cNvGrpSpPr>
              <p:nvPr/>
            </p:nvGrpSpPr>
            <p:grpSpPr bwMode="auto">
              <a:xfrm>
                <a:off x="1680" y="816"/>
                <a:ext cx="864" cy="1824"/>
                <a:chOff x="1680" y="816"/>
                <a:chExt cx="864" cy="1824"/>
              </a:xfrm>
            </p:grpSpPr>
            <p:sp>
              <p:nvSpPr>
                <p:cNvPr id="26723" name="Line 43"/>
                <p:cNvSpPr>
                  <a:spLocks noChangeShapeType="1"/>
                </p:cNvSpPr>
                <p:nvPr/>
              </p:nvSpPr>
              <p:spPr bwMode="auto">
                <a:xfrm>
                  <a:off x="1680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4" name="Line 44"/>
                <p:cNvSpPr>
                  <a:spLocks noChangeShapeType="1"/>
                </p:cNvSpPr>
                <p:nvPr/>
              </p:nvSpPr>
              <p:spPr bwMode="auto">
                <a:xfrm>
                  <a:off x="1776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5" name="Line 45"/>
                <p:cNvSpPr>
                  <a:spLocks noChangeShapeType="1"/>
                </p:cNvSpPr>
                <p:nvPr/>
              </p:nvSpPr>
              <p:spPr bwMode="auto">
                <a:xfrm>
                  <a:off x="1872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6" name="Line 46"/>
                <p:cNvSpPr>
                  <a:spLocks noChangeShapeType="1"/>
                </p:cNvSpPr>
                <p:nvPr/>
              </p:nvSpPr>
              <p:spPr bwMode="auto">
                <a:xfrm>
                  <a:off x="1968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7" name="Line 47"/>
                <p:cNvSpPr>
                  <a:spLocks noChangeShapeType="1"/>
                </p:cNvSpPr>
                <p:nvPr/>
              </p:nvSpPr>
              <p:spPr bwMode="auto">
                <a:xfrm>
                  <a:off x="2064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8" name="Line 48"/>
                <p:cNvSpPr>
                  <a:spLocks noChangeShapeType="1"/>
                </p:cNvSpPr>
                <p:nvPr/>
              </p:nvSpPr>
              <p:spPr bwMode="auto">
                <a:xfrm>
                  <a:off x="2160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9" name="Line 49"/>
                <p:cNvSpPr>
                  <a:spLocks noChangeShapeType="1"/>
                </p:cNvSpPr>
                <p:nvPr/>
              </p:nvSpPr>
              <p:spPr bwMode="auto">
                <a:xfrm>
                  <a:off x="2256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30" name="Line 50"/>
                <p:cNvSpPr>
                  <a:spLocks noChangeShapeType="1"/>
                </p:cNvSpPr>
                <p:nvPr/>
              </p:nvSpPr>
              <p:spPr bwMode="auto">
                <a:xfrm>
                  <a:off x="2352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31" name="Line 51"/>
                <p:cNvSpPr>
                  <a:spLocks noChangeShapeType="1"/>
                </p:cNvSpPr>
                <p:nvPr/>
              </p:nvSpPr>
              <p:spPr bwMode="auto">
                <a:xfrm>
                  <a:off x="2448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32" name="Line 52"/>
                <p:cNvSpPr>
                  <a:spLocks noChangeShapeType="1"/>
                </p:cNvSpPr>
                <p:nvPr/>
              </p:nvSpPr>
              <p:spPr bwMode="auto">
                <a:xfrm>
                  <a:off x="2544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708" name="Group 53"/>
              <p:cNvGrpSpPr>
                <a:grpSpLocks/>
              </p:cNvGrpSpPr>
              <p:nvPr/>
            </p:nvGrpSpPr>
            <p:grpSpPr bwMode="auto">
              <a:xfrm>
                <a:off x="2640" y="816"/>
                <a:ext cx="864" cy="1824"/>
                <a:chOff x="1680" y="816"/>
                <a:chExt cx="864" cy="1824"/>
              </a:xfrm>
            </p:grpSpPr>
            <p:sp>
              <p:nvSpPr>
                <p:cNvPr id="26713" name="Line 54"/>
                <p:cNvSpPr>
                  <a:spLocks noChangeShapeType="1"/>
                </p:cNvSpPr>
                <p:nvPr/>
              </p:nvSpPr>
              <p:spPr bwMode="auto">
                <a:xfrm>
                  <a:off x="1680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14" name="Line 55"/>
                <p:cNvSpPr>
                  <a:spLocks noChangeShapeType="1"/>
                </p:cNvSpPr>
                <p:nvPr/>
              </p:nvSpPr>
              <p:spPr bwMode="auto">
                <a:xfrm>
                  <a:off x="1776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15" name="Line 56"/>
                <p:cNvSpPr>
                  <a:spLocks noChangeShapeType="1"/>
                </p:cNvSpPr>
                <p:nvPr/>
              </p:nvSpPr>
              <p:spPr bwMode="auto">
                <a:xfrm>
                  <a:off x="1872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16" name="Line 57"/>
                <p:cNvSpPr>
                  <a:spLocks noChangeShapeType="1"/>
                </p:cNvSpPr>
                <p:nvPr/>
              </p:nvSpPr>
              <p:spPr bwMode="auto">
                <a:xfrm>
                  <a:off x="1968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17" name="Line 58"/>
                <p:cNvSpPr>
                  <a:spLocks noChangeShapeType="1"/>
                </p:cNvSpPr>
                <p:nvPr/>
              </p:nvSpPr>
              <p:spPr bwMode="auto">
                <a:xfrm>
                  <a:off x="2064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18" name="Line 59"/>
                <p:cNvSpPr>
                  <a:spLocks noChangeShapeType="1"/>
                </p:cNvSpPr>
                <p:nvPr/>
              </p:nvSpPr>
              <p:spPr bwMode="auto">
                <a:xfrm>
                  <a:off x="2160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19" name="Line 60"/>
                <p:cNvSpPr>
                  <a:spLocks noChangeShapeType="1"/>
                </p:cNvSpPr>
                <p:nvPr/>
              </p:nvSpPr>
              <p:spPr bwMode="auto">
                <a:xfrm>
                  <a:off x="2256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0" name="Line 61"/>
                <p:cNvSpPr>
                  <a:spLocks noChangeShapeType="1"/>
                </p:cNvSpPr>
                <p:nvPr/>
              </p:nvSpPr>
              <p:spPr bwMode="auto">
                <a:xfrm>
                  <a:off x="2352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1" name="Line 62"/>
                <p:cNvSpPr>
                  <a:spLocks noChangeShapeType="1"/>
                </p:cNvSpPr>
                <p:nvPr/>
              </p:nvSpPr>
              <p:spPr bwMode="auto">
                <a:xfrm>
                  <a:off x="2448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22" name="Line 63"/>
                <p:cNvSpPr>
                  <a:spLocks noChangeShapeType="1"/>
                </p:cNvSpPr>
                <p:nvPr/>
              </p:nvSpPr>
              <p:spPr bwMode="auto">
                <a:xfrm>
                  <a:off x="2544" y="816"/>
                  <a:ext cx="0" cy="1824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709" name="Line 64"/>
              <p:cNvSpPr>
                <a:spLocks noChangeShapeType="1"/>
              </p:cNvSpPr>
              <p:nvPr/>
            </p:nvSpPr>
            <p:spPr bwMode="auto">
              <a:xfrm>
                <a:off x="3600" y="816"/>
                <a:ext cx="0" cy="182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0" name="Line 65"/>
              <p:cNvSpPr>
                <a:spLocks noChangeShapeType="1"/>
              </p:cNvSpPr>
              <p:nvPr/>
            </p:nvSpPr>
            <p:spPr bwMode="auto">
              <a:xfrm>
                <a:off x="3696" y="816"/>
                <a:ext cx="0" cy="182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1" name="Line 66"/>
              <p:cNvSpPr>
                <a:spLocks noChangeShapeType="1"/>
              </p:cNvSpPr>
              <p:nvPr/>
            </p:nvSpPr>
            <p:spPr bwMode="auto">
              <a:xfrm>
                <a:off x="3792" y="816"/>
                <a:ext cx="0" cy="182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2" name="Line 67"/>
              <p:cNvSpPr>
                <a:spLocks noChangeShapeType="1"/>
              </p:cNvSpPr>
              <p:nvPr/>
            </p:nvSpPr>
            <p:spPr bwMode="auto">
              <a:xfrm>
                <a:off x="3888" y="816"/>
                <a:ext cx="0" cy="182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6638" name="Rectangle 68"/>
          <p:cNvSpPr>
            <a:spLocks noChangeArrowheads="1"/>
          </p:cNvSpPr>
          <p:nvPr/>
        </p:nvSpPr>
        <p:spPr bwMode="auto">
          <a:xfrm>
            <a:off x="2514600" y="1295400"/>
            <a:ext cx="3810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3886200" y="1447800"/>
            <a:ext cx="1371600" cy="1676400"/>
            <a:chOff x="2448" y="912"/>
            <a:chExt cx="864" cy="1056"/>
          </a:xfrm>
        </p:grpSpPr>
        <p:sp>
          <p:nvSpPr>
            <p:cNvPr id="26641" name="Rectangle 70"/>
            <p:cNvSpPr>
              <a:spLocks noChangeArrowheads="1"/>
            </p:cNvSpPr>
            <p:nvPr/>
          </p:nvSpPr>
          <p:spPr bwMode="auto">
            <a:xfrm>
              <a:off x="2448" y="177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2" name="Rectangle 71"/>
            <p:cNvSpPr>
              <a:spLocks noChangeArrowheads="1"/>
            </p:cNvSpPr>
            <p:nvPr/>
          </p:nvSpPr>
          <p:spPr bwMode="auto">
            <a:xfrm>
              <a:off x="2448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3" name="Rectangle 72"/>
            <p:cNvSpPr>
              <a:spLocks noChangeArrowheads="1"/>
            </p:cNvSpPr>
            <p:nvPr/>
          </p:nvSpPr>
          <p:spPr bwMode="auto">
            <a:xfrm>
              <a:off x="2448" y="158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4" name="Rectangle 73"/>
            <p:cNvSpPr>
              <a:spLocks noChangeArrowheads="1"/>
            </p:cNvSpPr>
            <p:nvPr/>
          </p:nvSpPr>
          <p:spPr bwMode="auto">
            <a:xfrm>
              <a:off x="2448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5" name="Rectangle 74"/>
            <p:cNvSpPr>
              <a:spLocks noChangeArrowheads="1"/>
            </p:cNvSpPr>
            <p:nvPr/>
          </p:nvSpPr>
          <p:spPr bwMode="auto">
            <a:xfrm>
              <a:off x="2448" y="139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6" name="Rectangle 75"/>
            <p:cNvSpPr>
              <a:spLocks noChangeArrowheads="1"/>
            </p:cNvSpPr>
            <p:nvPr/>
          </p:nvSpPr>
          <p:spPr bwMode="auto">
            <a:xfrm>
              <a:off x="2544" y="129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7" name="Rectangle 76"/>
            <p:cNvSpPr>
              <a:spLocks noChangeArrowheads="1"/>
            </p:cNvSpPr>
            <p:nvPr/>
          </p:nvSpPr>
          <p:spPr bwMode="auto">
            <a:xfrm>
              <a:off x="2544" y="120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8" name="Rectangle 77"/>
            <p:cNvSpPr>
              <a:spLocks noChangeArrowheads="1"/>
            </p:cNvSpPr>
            <p:nvPr/>
          </p:nvSpPr>
          <p:spPr bwMode="auto">
            <a:xfrm>
              <a:off x="2640" y="110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9" name="Rectangle 78"/>
            <p:cNvSpPr>
              <a:spLocks noChangeArrowheads="1"/>
            </p:cNvSpPr>
            <p:nvPr/>
          </p:nvSpPr>
          <p:spPr bwMode="auto">
            <a:xfrm>
              <a:off x="2736" y="100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0" name="Rectangle 79"/>
            <p:cNvSpPr>
              <a:spLocks noChangeArrowheads="1"/>
            </p:cNvSpPr>
            <p:nvPr/>
          </p:nvSpPr>
          <p:spPr bwMode="auto">
            <a:xfrm>
              <a:off x="2544" y="139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1" name="Rectangle 80"/>
            <p:cNvSpPr>
              <a:spLocks noChangeArrowheads="1"/>
            </p:cNvSpPr>
            <p:nvPr/>
          </p:nvSpPr>
          <p:spPr bwMode="auto">
            <a:xfrm>
              <a:off x="2544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2" name="Rectangle 81"/>
            <p:cNvSpPr>
              <a:spLocks noChangeArrowheads="1"/>
            </p:cNvSpPr>
            <p:nvPr/>
          </p:nvSpPr>
          <p:spPr bwMode="auto">
            <a:xfrm>
              <a:off x="2544" y="158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3" name="Rectangle 82"/>
            <p:cNvSpPr>
              <a:spLocks noChangeArrowheads="1"/>
            </p:cNvSpPr>
            <p:nvPr/>
          </p:nvSpPr>
          <p:spPr bwMode="auto">
            <a:xfrm>
              <a:off x="2544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4" name="Rectangle 83"/>
            <p:cNvSpPr>
              <a:spLocks noChangeArrowheads="1"/>
            </p:cNvSpPr>
            <p:nvPr/>
          </p:nvSpPr>
          <p:spPr bwMode="auto">
            <a:xfrm>
              <a:off x="2544" y="177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5" name="Rectangle 84"/>
            <p:cNvSpPr>
              <a:spLocks noChangeArrowheads="1"/>
            </p:cNvSpPr>
            <p:nvPr/>
          </p:nvSpPr>
          <p:spPr bwMode="auto">
            <a:xfrm>
              <a:off x="2640" y="187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6" name="Rectangle 85"/>
            <p:cNvSpPr>
              <a:spLocks noChangeArrowheads="1"/>
            </p:cNvSpPr>
            <p:nvPr/>
          </p:nvSpPr>
          <p:spPr bwMode="auto">
            <a:xfrm>
              <a:off x="2640" y="177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7" name="Rectangle 86"/>
            <p:cNvSpPr>
              <a:spLocks noChangeArrowheads="1"/>
            </p:cNvSpPr>
            <p:nvPr/>
          </p:nvSpPr>
          <p:spPr bwMode="auto">
            <a:xfrm>
              <a:off x="2640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8" name="Rectangle 87"/>
            <p:cNvSpPr>
              <a:spLocks noChangeArrowheads="1"/>
            </p:cNvSpPr>
            <p:nvPr/>
          </p:nvSpPr>
          <p:spPr bwMode="auto">
            <a:xfrm>
              <a:off x="2640" y="120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9" name="Rectangle 88"/>
            <p:cNvSpPr>
              <a:spLocks noChangeArrowheads="1"/>
            </p:cNvSpPr>
            <p:nvPr/>
          </p:nvSpPr>
          <p:spPr bwMode="auto">
            <a:xfrm>
              <a:off x="2640" y="129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0" name="Rectangle 89"/>
            <p:cNvSpPr>
              <a:spLocks noChangeArrowheads="1"/>
            </p:cNvSpPr>
            <p:nvPr/>
          </p:nvSpPr>
          <p:spPr bwMode="auto">
            <a:xfrm>
              <a:off x="2640" y="139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1" name="Rectangle 90"/>
            <p:cNvSpPr>
              <a:spLocks noChangeArrowheads="1"/>
            </p:cNvSpPr>
            <p:nvPr/>
          </p:nvSpPr>
          <p:spPr bwMode="auto">
            <a:xfrm>
              <a:off x="2640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2" name="Rectangle 91"/>
            <p:cNvSpPr>
              <a:spLocks noChangeArrowheads="1"/>
            </p:cNvSpPr>
            <p:nvPr/>
          </p:nvSpPr>
          <p:spPr bwMode="auto">
            <a:xfrm>
              <a:off x="2640" y="158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3" name="Rectangle 92"/>
            <p:cNvSpPr>
              <a:spLocks noChangeArrowheads="1"/>
            </p:cNvSpPr>
            <p:nvPr/>
          </p:nvSpPr>
          <p:spPr bwMode="auto">
            <a:xfrm>
              <a:off x="2736" y="91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4" name="Rectangle 93"/>
            <p:cNvSpPr>
              <a:spLocks noChangeArrowheads="1"/>
            </p:cNvSpPr>
            <p:nvPr/>
          </p:nvSpPr>
          <p:spPr bwMode="auto">
            <a:xfrm>
              <a:off x="2736" y="110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5" name="Rectangle 94"/>
            <p:cNvSpPr>
              <a:spLocks noChangeArrowheads="1"/>
            </p:cNvSpPr>
            <p:nvPr/>
          </p:nvSpPr>
          <p:spPr bwMode="auto">
            <a:xfrm>
              <a:off x="2736" y="120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6" name="Rectangle 95"/>
            <p:cNvSpPr>
              <a:spLocks noChangeArrowheads="1"/>
            </p:cNvSpPr>
            <p:nvPr/>
          </p:nvSpPr>
          <p:spPr bwMode="auto">
            <a:xfrm>
              <a:off x="2736" y="129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7" name="Rectangle 96"/>
            <p:cNvSpPr>
              <a:spLocks noChangeArrowheads="1"/>
            </p:cNvSpPr>
            <p:nvPr/>
          </p:nvSpPr>
          <p:spPr bwMode="auto">
            <a:xfrm>
              <a:off x="2736" y="139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Rectangle 97"/>
            <p:cNvSpPr>
              <a:spLocks noChangeArrowheads="1"/>
            </p:cNvSpPr>
            <p:nvPr/>
          </p:nvSpPr>
          <p:spPr bwMode="auto">
            <a:xfrm>
              <a:off x="2736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9" name="Rectangle 98"/>
            <p:cNvSpPr>
              <a:spLocks noChangeArrowheads="1"/>
            </p:cNvSpPr>
            <p:nvPr/>
          </p:nvSpPr>
          <p:spPr bwMode="auto">
            <a:xfrm>
              <a:off x="2736" y="158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0" name="Rectangle 99"/>
            <p:cNvSpPr>
              <a:spLocks noChangeArrowheads="1"/>
            </p:cNvSpPr>
            <p:nvPr/>
          </p:nvSpPr>
          <p:spPr bwMode="auto">
            <a:xfrm>
              <a:off x="2736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1" name="Rectangle 100"/>
            <p:cNvSpPr>
              <a:spLocks noChangeArrowheads="1"/>
            </p:cNvSpPr>
            <p:nvPr/>
          </p:nvSpPr>
          <p:spPr bwMode="auto">
            <a:xfrm>
              <a:off x="2736" y="177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Rectangle 101"/>
            <p:cNvSpPr>
              <a:spLocks noChangeArrowheads="1"/>
            </p:cNvSpPr>
            <p:nvPr/>
          </p:nvSpPr>
          <p:spPr bwMode="auto">
            <a:xfrm>
              <a:off x="2736" y="187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3" name="Rectangle 102"/>
            <p:cNvSpPr>
              <a:spLocks noChangeArrowheads="1"/>
            </p:cNvSpPr>
            <p:nvPr/>
          </p:nvSpPr>
          <p:spPr bwMode="auto">
            <a:xfrm>
              <a:off x="2832" y="100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4" name="Rectangle 103"/>
            <p:cNvSpPr>
              <a:spLocks noChangeArrowheads="1"/>
            </p:cNvSpPr>
            <p:nvPr/>
          </p:nvSpPr>
          <p:spPr bwMode="auto">
            <a:xfrm>
              <a:off x="2832" y="110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5" name="Rectangle 104"/>
            <p:cNvSpPr>
              <a:spLocks noChangeArrowheads="1"/>
            </p:cNvSpPr>
            <p:nvPr/>
          </p:nvSpPr>
          <p:spPr bwMode="auto">
            <a:xfrm>
              <a:off x="2832" y="120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6" name="Rectangle 105"/>
            <p:cNvSpPr>
              <a:spLocks noChangeArrowheads="1"/>
            </p:cNvSpPr>
            <p:nvPr/>
          </p:nvSpPr>
          <p:spPr bwMode="auto">
            <a:xfrm>
              <a:off x="2832" y="129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7" name="Rectangle 106"/>
            <p:cNvSpPr>
              <a:spLocks noChangeArrowheads="1"/>
            </p:cNvSpPr>
            <p:nvPr/>
          </p:nvSpPr>
          <p:spPr bwMode="auto">
            <a:xfrm>
              <a:off x="2832" y="139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8" name="Rectangle 107"/>
            <p:cNvSpPr>
              <a:spLocks noChangeArrowheads="1"/>
            </p:cNvSpPr>
            <p:nvPr/>
          </p:nvSpPr>
          <p:spPr bwMode="auto">
            <a:xfrm>
              <a:off x="2832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9" name="Rectangle 108"/>
            <p:cNvSpPr>
              <a:spLocks noChangeArrowheads="1"/>
            </p:cNvSpPr>
            <p:nvPr/>
          </p:nvSpPr>
          <p:spPr bwMode="auto">
            <a:xfrm>
              <a:off x="2832" y="158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0" name="Rectangle 109"/>
            <p:cNvSpPr>
              <a:spLocks noChangeArrowheads="1"/>
            </p:cNvSpPr>
            <p:nvPr/>
          </p:nvSpPr>
          <p:spPr bwMode="auto">
            <a:xfrm>
              <a:off x="2832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1" name="Rectangle 110"/>
            <p:cNvSpPr>
              <a:spLocks noChangeArrowheads="1"/>
            </p:cNvSpPr>
            <p:nvPr/>
          </p:nvSpPr>
          <p:spPr bwMode="auto">
            <a:xfrm>
              <a:off x="2832" y="177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2" name="Rectangle 111"/>
            <p:cNvSpPr>
              <a:spLocks noChangeArrowheads="1"/>
            </p:cNvSpPr>
            <p:nvPr/>
          </p:nvSpPr>
          <p:spPr bwMode="auto">
            <a:xfrm>
              <a:off x="2832" y="187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3" name="Rectangle 112"/>
            <p:cNvSpPr>
              <a:spLocks noChangeArrowheads="1"/>
            </p:cNvSpPr>
            <p:nvPr/>
          </p:nvSpPr>
          <p:spPr bwMode="auto">
            <a:xfrm>
              <a:off x="2928" y="110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4" name="Rectangle 113"/>
            <p:cNvSpPr>
              <a:spLocks noChangeArrowheads="1"/>
            </p:cNvSpPr>
            <p:nvPr/>
          </p:nvSpPr>
          <p:spPr bwMode="auto">
            <a:xfrm>
              <a:off x="2928" y="120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5" name="Rectangle 114"/>
            <p:cNvSpPr>
              <a:spLocks noChangeArrowheads="1"/>
            </p:cNvSpPr>
            <p:nvPr/>
          </p:nvSpPr>
          <p:spPr bwMode="auto">
            <a:xfrm>
              <a:off x="2928" y="129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6" name="Rectangle 115"/>
            <p:cNvSpPr>
              <a:spLocks noChangeArrowheads="1"/>
            </p:cNvSpPr>
            <p:nvPr/>
          </p:nvSpPr>
          <p:spPr bwMode="auto">
            <a:xfrm>
              <a:off x="2928" y="139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7" name="Rectangle 116"/>
            <p:cNvSpPr>
              <a:spLocks noChangeArrowheads="1"/>
            </p:cNvSpPr>
            <p:nvPr/>
          </p:nvSpPr>
          <p:spPr bwMode="auto">
            <a:xfrm>
              <a:off x="2928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8" name="Rectangle 117"/>
            <p:cNvSpPr>
              <a:spLocks noChangeArrowheads="1"/>
            </p:cNvSpPr>
            <p:nvPr/>
          </p:nvSpPr>
          <p:spPr bwMode="auto">
            <a:xfrm>
              <a:off x="2928" y="158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9" name="Rectangle 118"/>
            <p:cNvSpPr>
              <a:spLocks noChangeArrowheads="1"/>
            </p:cNvSpPr>
            <p:nvPr/>
          </p:nvSpPr>
          <p:spPr bwMode="auto">
            <a:xfrm>
              <a:off x="2928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0" name="Rectangle 119"/>
            <p:cNvSpPr>
              <a:spLocks noChangeArrowheads="1"/>
            </p:cNvSpPr>
            <p:nvPr/>
          </p:nvSpPr>
          <p:spPr bwMode="auto">
            <a:xfrm>
              <a:off x="2928" y="177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1" name="Rectangle 120"/>
            <p:cNvSpPr>
              <a:spLocks noChangeArrowheads="1"/>
            </p:cNvSpPr>
            <p:nvPr/>
          </p:nvSpPr>
          <p:spPr bwMode="auto">
            <a:xfrm>
              <a:off x="2928" y="187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2" name="Rectangle 121"/>
            <p:cNvSpPr>
              <a:spLocks noChangeArrowheads="1"/>
            </p:cNvSpPr>
            <p:nvPr/>
          </p:nvSpPr>
          <p:spPr bwMode="auto">
            <a:xfrm>
              <a:off x="3024" y="120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3" name="Rectangle 122"/>
            <p:cNvSpPr>
              <a:spLocks noChangeArrowheads="1"/>
            </p:cNvSpPr>
            <p:nvPr/>
          </p:nvSpPr>
          <p:spPr bwMode="auto">
            <a:xfrm>
              <a:off x="3024" y="129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4" name="Rectangle 123"/>
            <p:cNvSpPr>
              <a:spLocks noChangeArrowheads="1"/>
            </p:cNvSpPr>
            <p:nvPr/>
          </p:nvSpPr>
          <p:spPr bwMode="auto">
            <a:xfrm>
              <a:off x="3024" y="139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5" name="Rectangle 124"/>
            <p:cNvSpPr>
              <a:spLocks noChangeArrowheads="1"/>
            </p:cNvSpPr>
            <p:nvPr/>
          </p:nvSpPr>
          <p:spPr bwMode="auto">
            <a:xfrm>
              <a:off x="3024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6" name="Rectangle 125"/>
            <p:cNvSpPr>
              <a:spLocks noChangeArrowheads="1"/>
            </p:cNvSpPr>
            <p:nvPr/>
          </p:nvSpPr>
          <p:spPr bwMode="auto">
            <a:xfrm>
              <a:off x="3024" y="158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7" name="Rectangle 126"/>
            <p:cNvSpPr>
              <a:spLocks noChangeArrowheads="1"/>
            </p:cNvSpPr>
            <p:nvPr/>
          </p:nvSpPr>
          <p:spPr bwMode="auto">
            <a:xfrm>
              <a:off x="3024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8" name="Rectangle 127"/>
            <p:cNvSpPr>
              <a:spLocks noChangeArrowheads="1"/>
            </p:cNvSpPr>
            <p:nvPr/>
          </p:nvSpPr>
          <p:spPr bwMode="auto">
            <a:xfrm>
              <a:off x="3024" y="177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9" name="Rectangle 128"/>
            <p:cNvSpPr>
              <a:spLocks noChangeArrowheads="1"/>
            </p:cNvSpPr>
            <p:nvPr/>
          </p:nvSpPr>
          <p:spPr bwMode="auto">
            <a:xfrm>
              <a:off x="3120" y="1392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0" name="Rectangle 129"/>
            <p:cNvSpPr>
              <a:spLocks noChangeArrowheads="1"/>
            </p:cNvSpPr>
            <p:nvPr/>
          </p:nvSpPr>
          <p:spPr bwMode="auto">
            <a:xfrm>
              <a:off x="3120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1" name="Rectangle 130"/>
            <p:cNvSpPr>
              <a:spLocks noChangeArrowheads="1"/>
            </p:cNvSpPr>
            <p:nvPr/>
          </p:nvSpPr>
          <p:spPr bwMode="auto">
            <a:xfrm>
              <a:off x="3120" y="1584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2" name="Rectangle 131"/>
            <p:cNvSpPr>
              <a:spLocks noChangeArrowheads="1"/>
            </p:cNvSpPr>
            <p:nvPr/>
          </p:nvSpPr>
          <p:spPr bwMode="auto">
            <a:xfrm>
              <a:off x="3120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3" name="Rectangle 132"/>
            <p:cNvSpPr>
              <a:spLocks noChangeArrowheads="1"/>
            </p:cNvSpPr>
            <p:nvPr/>
          </p:nvSpPr>
          <p:spPr bwMode="auto">
            <a:xfrm>
              <a:off x="3120" y="1776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4" name="Rectangle 133"/>
            <p:cNvSpPr>
              <a:spLocks noChangeArrowheads="1"/>
            </p:cNvSpPr>
            <p:nvPr/>
          </p:nvSpPr>
          <p:spPr bwMode="auto">
            <a:xfrm>
              <a:off x="3216" y="1488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9803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Volumetric Stereo / Voxel Coloring</a:t>
            </a: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7010400" y="4648200"/>
            <a:ext cx="533400" cy="381000"/>
            <a:chOff x="3648" y="2448"/>
            <a:chExt cx="336" cy="240"/>
          </a:xfrm>
        </p:grpSpPr>
        <p:sp>
          <p:nvSpPr>
            <p:cNvPr id="32857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858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2" name="Group 6"/>
          <p:cNvGrpSpPr>
            <a:grpSpLocks/>
          </p:cNvGrpSpPr>
          <p:nvPr/>
        </p:nvGrpSpPr>
        <p:grpSpPr bwMode="auto">
          <a:xfrm>
            <a:off x="6172200" y="4114800"/>
            <a:ext cx="990600" cy="685800"/>
            <a:chOff x="2544" y="1872"/>
            <a:chExt cx="624" cy="432"/>
          </a:xfrm>
        </p:grpSpPr>
        <p:sp>
          <p:nvSpPr>
            <p:cNvPr id="32855" name="Rectangle 7"/>
            <p:cNvSpPr>
              <a:spLocks noChangeArrowheads="1"/>
            </p:cNvSpPr>
            <p:nvPr/>
          </p:nvSpPr>
          <p:spPr bwMode="auto">
            <a:xfrm>
              <a:off x="2544" y="1872"/>
              <a:ext cx="624" cy="43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856" name="Rectangle 8"/>
            <p:cNvSpPr>
              <a:spLocks noChangeArrowheads="1"/>
            </p:cNvSpPr>
            <p:nvPr/>
          </p:nvSpPr>
          <p:spPr bwMode="auto">
            <a:xfrm>
              <a:off x="2832" y="2064"/>
              <a:ext cx="56" cy="72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3" name="Group 9"/>
          <p:cNvGrpSpPr>
            <a:grpSpLocks/>
          </p:cNvGrpSpPr>
          <p:nvPr/>
        </p:nvGrpSpPr>
        <p:grpSpPr bwMode="auto">
          <a:xfrm>
            <a:off x="5257800" y="4495800"/>
            <a:ext cx="990600" cy="762000"/>
            <a:chOff x="2832" y="2832"/>
            <a:chExt cx="624" cy="480"/>
          </a:xfrm>
        </p:grpSpPr>
        <p:sp>
          <p:nvSpPr>
            <p:cNvPr id="32852" name="Rectangle 10"/>
            <p:cNvSpPr>
              <a:spLocks noChangeArrowheads="1"/>
            </p:cNvSpPr>
            <p:nvPr/>
          </p:nvSpPr>
          <p:spPr bwMode="auto">
            <a:xfrm>
              <a:off x="2832" y="2832"/>
              <a:ext cx="624" cy="480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853" name="Rectangle 11"/>
            <p:cNvSpPr>
              <a:spLocks noChangeArrowheads="1"/>
            </p:cNvSpPr>
            <p:nvPr/>
          </p:nvSpPr>
          <p:spPr bwMode="auto">
            <a:xfrm>
              <a:off x="3104" y="2988"/>
              <a:ext cx="56" cy="70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854" name="Rectangle 12"/>
            <p:cNvSpPr>
              <a:spLocks noChangeArrowheads="1"/>
            </p:cNvSpPr>
            <p:nvPr/>
          </p:nvSpPr>
          <p:spPr bwMode="auto">
            <a:xfrm>
              <a:off x="3024" y="3024"/>
              <a:ext cx="56" cy="70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4" name="Group 13"/>
          <p:cNvGrpSpPr>
            <a:grpSpLocks/>
          </p:cNvGrpSpPr>
          <p:nvPr/>
        </p:nvGrpSpPr>
        <p:grpSpPr bwMode="auto">
          <a:xfrm>
            <a:off x="5715000" y="5181600"/>
            <a:ext cx="533400" cy="381000"/>
            <a:chOff x="3648" y="2448"/>
            <a:chExt cx="336" cy="240"/>
          </a:xfrm>
        </p:grpSpPr>
        <p:sp>
          <p:nvSpPr>
            <p:cNvPr id="32850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851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5" name="Group 16"/>
          <p:cNvGrpSpPr>
            <a:grpSpLocks/>
          </p:cNvGrpSpPr>
          <p:nvPr/>
        </p:nvGrpSpPr>
        <p:grpSpPr bwMode="auto">
          <a:xfrm>
            <a:off x="4038600" y="4648200"/>
            <a:ext cx="990600" cy="762000"/>
            <a:chOff x="2064" y="2928"/>
            <a:chExt cx="624" cy="480"/>
          </a:xfrm>
        </p:grpSpPr>
        <p:sp>
          <p:nvSpPr>
            <p:cNvPr id="32847" name="Rectangle 17"/>
            <p:cNvSpPr>
              <a:spLocks noChangeArrowheads="1"/>
            </p:cNvSpPr>
            <p:nvPr/>
          </p:nvSpPr>
          <p:spPr bwMode="auto">
            <a:xfrm>
              <a:off x="2064" y="2928"/>
              <a:ext cx="624" cy="480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848" name="Rectangle 18"/>
            <p:cNvSpPr>
              <a:spLocks noChangeArrowheads="1"/>
            </p:cNvSpPr>
            <p:nvPr/>
          </p:nvSpPr>
          <p:spPr bwMode="auto">
            <a:xfrm>
              <a:off x="2352" y="3072"/>
              <a:ext cx="47" cy="56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849" name="Rectangle 19"/>
            <p:cNvSpPr>
              <a:spLocks noChangeArrowheads="1"/>
            </p:cNvSpPr>
            <p:nvPr/>
          </p:nvSpPr>
          <p:spPr bwMode="auto">
            <a:xfrm>
              <a:off x="2476" y="3100"/>
              <a:ext cx="47" cy="56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6" name="Group 20"/>
          <p:cNvGrpSpPr>
            <a:grpSpLocks/>
          </p:cNvGrpSpPr>
          <p:nvPr/>
        </p:nvGrpSpPr>
        <p:grpSpPr bwMode="auto">
          <a:xfrm>
            <a:off x="4114800" y="5334000"/>
            <a:ext cx="533400" cy="381000"/>
            <a:chOff x="3648" y="2448"/>
            <a:chExt cx="336" cy="240"/>
          </a:xfrm>
        </p:grpSpPr>
        <p:sp>
          <p:nvSpPr>
            <p:cNvPr id="32845" name="Oval 21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846" name="Rectangle 22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857111" name="Text Box 23"/>
          <p:cNvSpPr txBox="1">
            <a:spLocks noChangeArrowheads="1"/>
          </p:cNvSpPr>
          <p:nvPr/>
        </p:nvSpPr>
        <p:spPr bwMode="auto">
          <a:xfrm>
            <a:off x="439738" y="2438400"/>
            <a:ext cx="1927225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Discretized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Scene Volume</a:t>
            </a:r>
            <a:endParaRPr lang="en-US" sz="220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857112" name="Text Box 24"/>
          <p:cNvSpPr txBox="1">
            <a:spLocks noChangeArrowheads="1"/>
          </p:cNvSpPr>
          <p:nvPr/>
        </p:nvSpPr>
        <p:spPr bwMode="auto">
          <a:xfrm>
            <a:off x="971550" y="4706938"/>
            <a:ext cx="1847850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Input Images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(Calibrated)</a:t>
            </a:r>
            <a:endParaRPr lang="en-US" sz="220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857113" name="Line 25"/>
          <p:cNvSpPr>
            <a:spLocks noChangeShapeType="1"/>
          </p:cNvSpPr>
          <p:nvPr/>
        </p:nvSpPr>
        <p:spPr bwMode="auto">
          <a:xfrm flipV="1">
            <a:off x="2895600" y="5156200"/>
            <a:ext cx="609600" cy="0"/>
          </a:xfrm>
          <a:prstGeom prst="line">
            <a:avLst/>
          </a:prstGeom>
          <a:noFill/>
          <a:ln w="57150">
            <a:solidFill>
              <a:srgbClr val="FFCC66"/>
            </a:solidFill>
            <a:miter lim="800000"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2780" name="Group 26"/>
          <p:cNvGrpSpPr>
            <a:grpSpLocks/>
          </p:cNvGrpSpPr>
          <p:nvPr/>
        </p:nvGrpSpPr>
        <p:grpSpPr bwMode="auto">
          <a:xfrm>
            <a:off x="2895600" y="1447800"/>
            <a:ext cx="3810000" cy="2895600"/>
            <a:chOff x="1344" y="912"/>
            <a:chExt cx="2400" cy="1824"/>
          </a:xfrm>
        </p:grpSpPr>
        <p:sp>
          <p:nvSpPr>
            <p:cNvPr id="32794" name="Line 27"/>
            <p:cNvSpPr>
              <a:spLocks noChangeShapeType="1"/>
            </p:cNvSpPr>
            <p:nvPr/>
          </p:nvSpPr>
          <p:spPr bwMode="auto">
            <a:xfrm flipH="1" flipV="1">
              <a:off x="1344" y="1152"/>
              <a:ext cx="912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5" name="Line 28"/>
            <p:cNvSpPr>
              <a:spLocks noChangeShapeType="1"/>
            </p:cNvSpPr>
            <p:nvPr/>
          </p:nvSpPr>
          <p:spPr bwMode="auto">
            <a:xfrm flipH="1" flipV="1">
              <a:off x="1392" y="1968"/>
              <a:ext cx="912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6" name="Line 29"/>
            <p:cNvSpPr>
              <a:spLocks noChangeShapeType="1"/>
            </p:cNvSpPr>
            <p:nvPr/>
          </p:nvSpPr>
          <p:spPr bwMode="auto">
            <a:xfrm flipH="1" flipV="1">
              <a:off x="2784" y="912"/>
              <a:ext cx="960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7" name="Line 30"/>
            <p:cNvSpPr>
              <a:spLocks noChangeShapeType="1"/>
            </p:cNvSpPr>
            <p:nvPr/>
          </p:nvSpPr>
          <p:spPr bwMode="auto">
            <a:xfrm>
              <a:off x="2256" y="1920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8" name="Line 31"/>
            <p:cNvSpPr>
              <a:spLocks noChangeShapeType="1"/>
            </p:cNvSpPr>
            <p:nvPr/>
          </p:nvSpPr>
          <p:spPr bwMode="auto">
            <a:xfrm>
              <a:off x="1344" y="1152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9" name="Line 32"/>
            <p:cNvSpPr>
              <a:spLocks noChangeShapeType="1"/>
            </p:cNvSpPr>
            <p:nvPr/>
          </p:nvSpPr>
          <p:spPr bwMode="auto">
            <a:xfrm flipH="1">
              <a:off x="3696" y="1680"/>
              <a:ext cx="48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0" name="Line 33"/>
            <p:cNvSpPr>
              <a:spLocks noChangeShapeType="1"/>
            </p:cNvSpPr>
            <p:nvPr/>
          </p:nvSpPr>
          <p:spPr bwMode="auto">
            <a:xfrm flipV="1">
              <a:off x="2256" y="1680"/>
              <a:ext cx="1488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1" name="Line 34"/>
            <p:cNvSpPr>
              <a:spLocks noChangeShapeType="1"/>
            </p:cNvSpPr>
            <p:nvPr/>
          </p:nvSpPr>
          <p:spPr bwMode="auto">
            <a:xfrm flipV="1">
              <a:off x="2304" y="2448"/>
              <a:ext cx="1392" cy="28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2" name="Line 35"/>
            <p:cNvSpPr>
              <a:spLocks noChangeShapeType="1"/>
            </p:cNvSpPr>
            <p:nvPr/>
          </p:nvSpPr>
          <p:spPr bwMode="auto">
            <a:xfrm flipV="1">
              <a:off x="1344" y="912"/>
              <a:ext cx="1440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3" name="Line 36"/>
            <p:cNvSpPr>
              <a:spLocks noChangeShapeType="1"/>
            </p:cNvSpPr>
            <p:nvPr/>
          </p:nvSpPr>
          <p:spPr bwMode="auto">
            <a:xfrm flipH="1" flipV="1">
              <a:off x="1516" y="1128"/>
              <a:ext cx="912" cy="76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4" name="Line 37"/>
            <p:cNvSpPr>
              <a:spLocks noChangeShapeType="1"/>
            </p:cNvSpPr>
            <p:nvPr/>
          </p:nvSpPr>
          <p:spPr bwMode="auto">
            <a:xfrm flipH="1" flipV="1">
              <a:off x="1672" y="1096"/>
              <a:ext cx="920" cy="77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5" name="Line 38"/>
            <p:cNvSpPr>
              <a:spLocks noChangeShapeType="1"/>
            </p:cNvSpPr>
            <p:nvPr/>
          </p:nvSpPr>
          <p:spPr bwMode="auto">
            <a:xfrm flipH="1" flipV="1">
              <a:off x="1836" y="1068"/>
              <a:ext cx="912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6" name="Line 39"/>
            <p:cNvSpPr>
              <a:spLocks noChangeShapeType="1"/>
            </p:cNvSpPr>
            <p:nvPr/>
          </p:nvSpPr>
          <p:spPr bwMode="auto">
            <a:xfrm flipH="1" flipV="1">
              <a:off x="1996" y="1040"/>
              <a:ext cx="912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7" name="Line 40"/>
            <p:cNvSpPr>
              <a:spLocks noChangeShapeType="1"/>
            </p:cNvSpPr>
            <p:nvPr/>
          </p:nvSpPr>
          <p:spPr bwMode="auto">
            <a:xfrm flipH="1" flipV="1">
              <a:off x="2168" y="1016"/>
              <a:ext cx="912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8" name="Line 41"/>
            <p:cNvSpPr>
              <a:spLocks noChangeShapeType="1"/>
            </p:cNvSpPr>
            <p:nvPr/>
          </p:nvSpPr>
          <p:spPr bwMode="auto">
            <a:xfrm flipH="1" flipV="1">
              <a:off x="2328" y="984"/>
              <a:ext cx="912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9" name="Line 42"/>
            <p:cNvSpPr>
              <a:spLocks noChangeShapeType="1"/>
            </p:cNvSpPr>
            <p:nvPr/>
          </p:nvSpPr>
          <p:spPr bwMode="auto">
            <a:xfrm flipH="1" flipV="1">
              <a:off x="2496" y="960"/>
              <a:ext cx="912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0" name="Line 43"/>
            <p:cNvSpPr>
              <a:spLocks noChangeShapeType="1"/>
            </p:cNvSpPr>
            <p:nvPr/>
          </p:nvSpPr>
          <p:spPr bwMode="auto">
            <a:xfrm flipH="1" flipV="1">
              <a:off x="2652" y="940"/>
              <a:ext cx="912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1" name="Line 44"/>
            <p:cNvSpPr>
              <a:spLocks noChangeShapeType="1"/>
            </p:cNvSpPr>
            <p:nvPr/>
          </p:nvSpPr>
          <p:spPr bwMode="auto">
            <a:xfrm flipH="1" flipV="1">
              <a:off x="1344" y="1296"/>
              <a:ext cx="912" cy="76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2" name="Line 45"/>
            <p:cNvSpPr>
              <a:spLocks noChangeShapeType="1"/>
            </p:cNvSpPr>
            <p:nvPr/>
          </p:nvSpPr>
          <p:spPr bwMode="auto">
            <a:xfrm flipH="1" flipV="1">
              <a:off x="1356" y="1440"/>
              <a:ext cx="912" cy="76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3" name="Line 46"/>
            <p:cNvSpPr>
              <a:spLocks noChangeShapeType="1"/>
            </p:cNvSpPr>
            <p:nvPr/>
          </p:nvSpPr>
          <p:spPr bwMode="auto">
            <a:xfrm flipH="1" flipV="1">
              <a:off x="1368" y="1572"/>
              <a:ext cx="912" cy="76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4" name="Line 47"/>
            <p:cNvSpPr>
              <a:spLocks noChangeShapeType="1"/>
            </p:cNvSpPr>
            <p:nvPr/>
          </p:nvSpPr>
          <p:spPr bwMode="auto">
            <a:xfrm flipH="1" flipV="1">
              <a:off x="1376" y="1712"/>
              <a:ext cx="912" cy="76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5" name="Line 48"/>
            <p:cNvSpPr>
              <a:spLocks noChangeShapeType="1"/>
            </p:cNvSpPr>
            <p:nvPr/>
          </p:nvSpPr>
          <p:spPr bwMode="auto">
            <a:xfrm flipH="1" flipV="1">
              <a:off x="1388" y="1848"/>
              <a:ext cx="912" cy="76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6" name="Line 49"/>
            <p:cNvSpPr>
              <a:spLocks noChangeShapeType="1"/>
            </p:cNvSpPr>
            <p:nvPr/>
          </p:nvSpPr>
          <p:spPr bwMode="auto">
            <a:xfrm flipV="1">
              <a:off x="2256" y="1808"/>
              <a:ext cx="1476" cy="25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7" name="Line 50"/>
            <p:cNvSpPr>
              <a:spLocks noChangeShapeType="1"/>
            </p:cNvSpPr>
            <p:nvPr/>
          </p:nvSpPr>
          <p:spPr bwMode="auto">
            <a:xfrm flipV="1">
              <a:off x="2308" y="2324"/>
              <a:ext cx="1392" cy="28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8" name="Line 51"/>
            <p:cNvSpPr>
              <a:spLocks noChangeShapeType="1"/>
            </p:cNvSpPr>
            <p:nvPr/>
          </p:nvSpPr>
          <p:spPr bwMode="auto">
            <a:xfrm flipV="1">
              <a:off x="2296" y="2192"/>
              <a:ext cx="1416" cy="28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9" name="Line 52"/>
            <p:cNvSpPr>
              <a:spLocks noChangeShapeType="1"/>
            </p:cNvSpPr>
            <p:nvPr/>
          </p:nvSpPr>
          <p:spPr bwMode="auto">
            <a:xfrm flipV="1">
              <a:off x="2280" y="2056"/>
              <a:ext cx="1444" cy="28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0" name="Line 53"/>
            <p:cNvSpPr>
              <a:spLocks noChangeShapeType="1"/>
            </p:cNvSpPr>
            <p:nvPr/>
          </p:nvSpPr>
          <p:spPr bwMode="auto">
            <a:xfrm flipV="1">
              <a:off x="2272" y="1932"/>
              <a:ext cx="1460" cy="2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1" name="Line 54"/>
            <p:cNvSpPr>
              <a:spLocks noChangeShapeType="1"/>
            </p:cNvSpPr>
            <p:nvPr/>
          </p:nvSpPr>
          <p:spPr bwMode="auto">
            <a:xfrm>
              <a:off x="1436" y="1232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2" name="Line 55"/>
            <p:cNvSpPr>
              <a:spLocks noChangeShapeType="1"/>
            </p:cNvSpPr>
            <p:nvPr/>
          </p:nvSpPr>
          <p:spPr bwMode="auto">
            <a:xfrm>
              <a:off x="1532" y="1308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3" name="Line 56"/>
            <p:cNvSpPr>
              <a:spLocks noChangeShapeType="1"/>
            </p:cNvSpPr>
            <p:nvPr/>
          </p:nvSpPr>
          <p:spPr bwMode="auto">
            <a:xfrm>
              <a:off x="1632" y="1392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4" name="Line 57"/>
            <p:cNvSpPr>
              <a:spLocks noChangeShapeType="1"/>
            </p:cNvSpPr>
            <p:nvPr/>
          </p:nvSpPr>
          <p:spPr bwMode="auto">
            <a:xfrm>
              <a:off x="1740" y="1488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5" name="Line 58"/>
            <p:cNvSpPr>
              <a:spLocks noChangeShapeType="1"/>
            </p:cNvSpPr>
            <p:nvPr/>
          </p:nvSpPr>
          <p:spPr bwMode="auto">
            <a:xfrm>
              <a:off x="1840" y="1564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6" name="Line 59"/>
            <p:cNvSpPr>
              <a:spLocks noChangeShapeType="1"/>
            </p:cNvSpPr>
            <p:nvPr/>
          </p:nvSpPr>
          <p:spPr bwMode="auto">
            <a:xfrm>
              <a:off x="1940" y="1648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7" name="Line 60"/>
            <p:cNvSpPr>
              <a:spLocks noChangeShapeType="1"/>
            </p:cNvSpPr>
            <p:nvPr/>
          </p:nvSpPr>
          <p:spPr bwMode="auto">
            <a:xfrm>
              <a:off x="2044" y="1744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8" name="Line 61"/>
            <p:cNvSpPr>
              <a:spLocks noChangeShapeType="1"/>
            </p:cNvSpPr>
            <p:nvPr/>
          </p:nvSpPr>
          <p:spPr bwMode="auto">
            <a:xfrm>
              <a:off x="2144" y="1832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9" name="Line 62"/>
            <p:cNvSpPr>
              <a:spLocks noChangeShapeType="1"/>
            </p:cNvSpPr>
            <p:nvPr/>
          </p:nvSpPr>
          <p:spPr bwMode="auto">
            <a:xfrm flipV="1">
              <a:off x="2156" y="1592"/>
              <a:ext cx="1488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0" name="Line 63"/>
            <p:cNvSpPr>
              <a:spLocks noChangeShapeType="1"/>
            </p:cNvSpPr>
            <p:nvPr/>
          </p:nvSpPr>
          <p:spPr bwMode="auto">
            <a:xfrm flipV="1">
              <a:off x="2044" y="1508"/>
              <a:ext cx="1488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1" name="Line 64"/>
            <p:cNvSpPr>
              <a:spLocks noChangeShapeType="1"/>
            </p:cNvSpPr>
            <p:nvPr/>
          </p:nvSpPr>
          <p:spPr bwMode="auto">
            <a:xfrm flipV="1">
              <a:off x="1960" y="1420"/>
              <a:ext cx="1476" cy="23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2" name="Line 65"/>
            <p:cNvSpPr>
              <a:spLocks noChangeShapeType="1"/>
            </p:cNvSpPr>
            <p:nvPr/>
          </p:nvSpPr>
          <p:spPr bwMode="auto">
            <a:xfrm flipV="1">
              <a:off x="1852" y="1340"/>
              <a:ext cx="1464" cy="2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3" name="Line 66"/>
            <p:cNvSpPr>
              <a:spLocks noChangeShapeType="1"/>
            </p:cNvSpPr>
            <p:nvPr/>
          </p:nvSpPr>
          <p:spPr bwMode="auto">
            <a:xfrm flipV="1">
              <a:off x="1756" y="1248"/>
              <a:ext cx="1460" cy="23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4" name="Line 67"/>
            <p:cNvSpPr>
              <a:spLocks noChangeShapeType="1"/>
            </p:cNvSpPr>
            <p:nvPr/>
          </p:nvSpPr>
          <p:spPr bwMode="auto">
            <a:xfrm flipV="1">
              <a:off x="1636" y="1160"/>
              <a:ext cx="1476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5" name="Line 68"/>
            <p:cNvSpPr>
              <a:spLocks noChangeShapeType="1"/>
            </p:cNvSpPr>
            <p:nvPr/>
          </p:nvSpPr>
          <p:spPr bwMode="auto">
            <a:xfrm flipV="1">
              <a:off x="1544" y="1084"/>
              <a:ext cx="1452" cy="2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6" name="Line 69"/>
            <p:cNvSpPr>
              <a:spLocks noChangeShapeType="1"/>
            </p:cNvSpPr>
            <p:nvPr/>
          </p:nvSpPr>
          <p:spPr bwMode="auto">
            <a:xfrm flipV="1">
              <a:off x="1444" y="992"/>
              <a:ext cx="1440" cy="23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7" name="Line 70"/>
            <p:cNvSpPr>
              <a:spLocks noChangeShapeType="1"/>
            </p:cNvSpPr>
            <p:nvPr/>
          </p:nvSpPr>
          <p:spPr bwMode="auto">
            <a:xfrm>
              <a:off x="2424" y="1884"/>
              <a:ext cx="48" cy="81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8" name="Line 71"/>
            <p:cNvSpPr>
              <a:spLocks noChangeShapeType="1"/>
            </p:cNvSpPr>
            <p:nvPr/>
          </p:nvSpPr>
          <p:spPr bwMode="auto">
            <a:xfrm>
              <a:off x="2584" y="1872"/>
              <a:ext cx="40" cy="79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39" name="Line 72"/>
            <p:cNvSpPr>
              <a:spLocks noChangeShapeType="1"/>
            </p:cNvSpPr>
            <p:nvPr/>
          </p:nvSpPr>
          <p:spPr bwMode="auto">
            <a:xfrm>
              <a:off x="2740" y="1832"/>
              <a:ext cx="36" cy="80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0" name="Line 73"/>
            <p:cNvSpPr>
              <a:spLocks noChangeShapeType="1"/>
            </p:cNvSpPr>
            <p:nvPr/>
          </p:nvSpPr>
          <p:spPr bwMode="auto">
            <a:xfrm>
              <a:off x="2916" y="1816"/>
              <a:ext cx="0" cy="7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1" name="Line 74"/>
            <p:cNvSpPr>
              <a:spLocks noChangeShapeType="1"/>
            </p:cNvSpPr>
            <p:nvPr/>
          </p:nvSpPr>
          <p:spPr bwMode="auto">
            <a:xfrm flipH="1">
              <a:off x="3068" y="1776"/>
              <a:ext cx="4" cy="80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2" name="Line 75"/>
            <p:cNvSpPr>
              <a:spLocks noChangeShapeType="1"/>
            </p:cNvSpPr>
            <p:nvPr/>
          </p:nvSpPr>
          <p:spPr bwMode="auto">
            <a:xfrm flipH="1">
              <a:off x="3516" y="1712"/>
              <a:ext cx="48" cy="76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3" name="Line 76"/>
            <p:cNvSpPr>
              <a:spLocks noChangeShapeType="1"/>
            </p:cNvSpPr>
            <p:nvPr/>
          </p:nvSpPr>
          <p:spPr bwMode="auto">
            <a:xfrm flipH="1">
              <a:off x="3364" y="1728"/>
              <a:ext cx="44" cy="79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44" name="Line 77"/>
            <p:cNvSpPr>
              <a:spLocks noChangeShapeType="1"/>
            </p:cNvSpPr>
            <p:nvPr/>
          </p:nvSpPr>
          <p:spPr bwMode="auto">
            <a:xfrm flipH="1">
              <a:off x="3216" y="1756"/>
              <a:ext cx="20" cy="78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7166" name="Line 78"/>
          <p:cNvSpPr>
            <a:spLocks noChangeShapeType="1"/>
          </p:cNvSpPr>
          <p:nvPr/>
        </p:nvSpPr>
        <p:spPr bwMode="auto">
          <a:xfrm flipV="1">
            <a:off x="2209800" y="2819400"/>
            <a:ext cx="609600" cy="0"/>
          </a:xfrm>
          <a:prstGeom prst="line">
            <a:avLst/>
          </a:prstGeom>
          <a:noFill/>
          <a:ln w="57150">
            <a:solidFill>
              <a:srgbClr val="FFCC66"/>
            </a:solidFill>
            <a:miter lim="800000"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782" name="Text Box 79"/>
          <p:cNvSpPr txBox="1">
            <a:spLocks noChangeArrowheads="1"/>
          </p:cNvSpPr>
          <p:nvPr/>
        </p:nvSpPr>
        <p:spPr bwMode="auto">
          <a:xfrm>
            <a:off x="457200" y="5853113"/>
            <a:ext cx="5749925" cy="817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000" b="1">
                <a:solidFill>
                  <a:schemeClr val="bg2"/>
                </a:solidFill>
                <a:latin typeface="Times New Roman" pitchFamily="18" charset="0"/>
              </a:rPr>
              <a:t>Goal:  </a:t>
            </a:r>
            <a:r>
              <a:rPr lang="en-US" sz="2200" b="1">
                <a:solidFill>
                  <a:schemeClr val="bg2"/>
                </a:solidFill>
              </a:rPr>
              <a:t>Assign RGB values to voxels in V</a:t>
            </a:r>
          </a:p>
          <a:p>
            <a:pPr lvl="3">
              <a:lnSpc>
                <a:spcPct val="60000"/>
              </a:lnSpc>
              <a:spcBef>
                <a:spcPct val="20000"/>
              </a:spcBef>
            </a:pPr>
            <a:r>
              <a:rPr lang="en-US" sz="2200" b="1" i="1">
                <a:solidFill>
                  <a:schemeClr val="hlink"/>
                </a:solidFill>
              </a:rPr>
              <a:t>photo-consistent</a:t>
            </a:r>
            <a:r>
              <a:rPr lang="en-US" sz="2200" b="1">
                <a:solidFill>
                  <a:schemeClr val="bg2"/>
                </a:solidFill>
              </a:rPr>
              <a:t> with images</a:t>
            </a:r>
            <a:endParaRPr lang="en-US" sz="2200" b="1" i="1">
              <a:solidFill>
                <a:schemeClr val="bg2"/>
              </a:solidFill>
            </a:endParaRPr>
          </a:p>
        </p:txBody>
      </p:sp>
      <p:sp>
        <p:nvSpPr>
          <p:cNvPr id="32783" name="Rectangle 81"/>
          <p:cNvSpPr>
            <a:spLocks noChangeArrowheads="1"/>
          </p:cNvSpPr>
          <p:nvPr/>
        </p:nvSpPr>
        <p:spPr bwMode="auto">
          <a:xfrm>
            <a:off x="4572000" y="2654300"/>
            <a:ext cx="152400" cy="152400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PerspectiveFront">
              <a:rot lat="1500000" lon="20099989" rev="0"/>
            </a:camera>
            <a:lightRig rig="legacyFlat4" dir="t"/>
          </a:scene3d>
          <a:sp3d extrusionH="1635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2784" name="Line 82"/>
          <p:cNvSpPr>
            <a:spLocks noChangeShapeType="1"/>
          </p:cNvSpPr>
          <p:nvPr/>
        </p:nvSpPr>
        <p:spPr bwMode="auto">
          <a:xfrm flipH="1">
            <a:off x="4572000" y="2730500"/>
            <a:ext cx="71438" cy="19050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Line 83"/>
          <p:cNvSpPr>
            <a:spLocks noChangeShapeType="1"/>
          </p:cNvSpPr>
          <p:nvPr/>
        </p:nvSpPr>
        <p:spPr bwMode="auto">
          <a:xfrm flipH="1" flipV="1">
            <a:off x="4648200" y="2730500"/>
            <a:ext cx="838200" cy="19050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miter lim="800000"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Rectangle 84"/>
          <p:cNvSpPr>
            <a:spLocks noChangeArrowheads="1"/>
          </p:cNvSpPr>
          <p:nvPr/>
        </p:nvSpPr>
        <p:spPr bwMode="auto">
          <a:xfrm>
            <a:off x="5410200" y="3340100"/>
            <a:ext cx="152400" cy="152400"/>
          </a:xfrm>
          <a:prstGeom prst="rect">
            <a:avLst/>
          </a:prstGeom>
          <a:solidFill>
            <a:schemeClr val="tx2"/>
          </a:solidFill>
          <a:ln w="9525">
            <a:miter lim="800000"/>
            <a:headEnd/>
            <a:tailEnd/>
          </a:ln>
          <a:scene3d>
            <a:camera prst="legacyPerspectiveFront">
              <a:rot lat="1500000" lon="20099989" rev="0"/>
            </a:camera>
            <a:lightRig rig="legacyFlat4" dir="t"/>
          </a:scene3d>
          <a:sp3d extrusionH="1635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2787" name="Line 85"/>
          <p:cNvSpPr>
            <a:spLocks noChangeShapeType="1"/>
          </p:cNvSpPr>
          <p:nvPr/>
        </p:nvSpPr>
        <p:spPr bwMode="auto">
          <a:xfrm flipH="1">
            <a:off x="4851400" y="3416300"/>
            <a:ext cx="635000" cy="1308100"/>
          </a:xfrm>
          <a:prstGeom prst="line">
            <a:avLst/>
          </a:prstGeom>
          <a:noFill/>
          <a:ln w="28575">
            <a:solidFill>
              <a:schemeClr val="tx2"/>
            </a:solidFill>
            <a:prstDash val="dash"/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Line 86"/>
          <p:cNvSpPr>
            <a:spLocks noChangeShapeType="1"/>
          </p:cNvSpPr>
          <p:nvPr/>
        </p:nvSpPr>
        <p:spPr bwMode="auto">
          <a:xfrm>
            <a:off x="5486400" y="3492500"/>
            <a:ext cx="228600" cy="1066800"/>
          </a:xfrm>
          <a:prstGeom prst="line">
            <a:avLst/>
          </a:prstGeom>
          <a:noFill/>
          <a:ln w="28575">
            <a:solidFill>
              <a:schemeClr val="tx2"/>
            </a:solidFill>
            <a:prstDash val="dash"/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9" name="Line 87"/>
          <p:cNvSpPr>
            <a:spLocks noChangeShapeType="1"/>
          </p:cNvSpPr>
          <p:nvPr/>
        </p:nvSpPr>
        <p:spPr bwMode="auto">
          <a:xfrm>
            <a:off x="5486400" y="3416300"/>
            <a:ext cx="990600" cy="838200"/>
          </a:xfrm>
          <a:prstGeom prst="line">
            <a:avLst/>
          </a:prstGeom>
          <a:noFill/>
          <a:ln w="28575">
            <a:solidFill>
              <a:schemeClr val="tx2"/>
            </a:solidFill>
            <a:prstDash val="dash"/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0" name="Rectangle 88"/>
          <p:cNvSpPr>
            <a:spLocks noChangeArrowheads="1"/>
          </p:cNvSpPr>
          <p:nvPr/>
        </p:nvSpPr>
        <p:spPr bwMode="auto">
          <a:xfrm>
            <a:off x="6629400" y="4406900"/>
            <a:ext cx="88900" cy="114300"/>
          </a:xfrm>
          <a:prstGeom prst="rect">
            <a:avLst/>
          </a:prstGeom>
          <a:solidFill>
            <a:schemeClr val="tx2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2791" name="Rectangle 89"/>
          <p:cNvSpPr>
            <a:spLocks noChangeArrowheads="1"/>
          </p:cNvSpPr>
          <p:nvPr/>
        </p:nvSpPr>
        <p:spPr bwMode="auto">
          <a:xfrm>
            <a:off x="5689600" y="4730750"/>
            <a:ext cx="88900" cy="111125"/>
          </a:xfrm>
          <a:prstGeom prst="rect">
            <a:avLst/>
          </a:prstGeom>
          <a:solidFill>
            <a:schemeClr val="tx2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2792" name="Rectangle 90"/>
          <p:cNvSpPr>
            <a:spLocks noChangeArrowheads="1"/>
          </p:cNvSpPr>
          <p:nvPr/>
        </p:nvSpPr>
        <p:spPr bwMode="auto">
          <a:xfrm>
            <a:off x="5562600" y="4787900"/>
            <a:ext cx="88900" cy="111125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2793" name="Rectangle 91"/>
          <p:cNvSpPr>
            <a:spLocks noChangeArrowheads="1"/>
          </p:cNvSpPr>
          <p:nvPr/>
        </p:nvSpPr>
        <p:spPr bwMode="auto">
          <a:xfrm>
            <a:off x="4495800" y="4864100"/>
            <a:ext cx="74613" cy="88900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8675" y="1455841"/>
            <a:ext cx="2152650" cy="2438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25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Photo-consistency of a 3d point</a:t>
            </a:r>
            <a:endParaRPr lang="en-GB" dirty="0"/>
          </a:p>
        </p:txBody>
      </p:sp>
      <p:pic>
        <p:nvPicPr>
          <p:cNvPr id="325638" name="Picture 6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297" t="39827" r="59427"/>
          <a:stretch>
            <a:fillRect/>
          </a:stretch>
        </p:blipFill>
        <p:spPr bwMode="auto">
          <a:xfrm rot="226263">
            <a:off x="1590361" y="3293430"/>
            <a:ext cx="275778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639" name="Picture 7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59724" t="39827"/>
          <a:stretch>
            <a:fillRect/>
          </a:stretch>
        </p:blipFill>
        <p:spPr bwMode="auto">
          <a:xfrm rot="-188169">
            <a:off x="4920110" y="3492252"/>
            <a:ext cx="264907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645" name="Text Box 13"/>
          <p:cNvSpPr txBox="1">
            <a:spLocks noChangeArrowheads="1"/>
          </p:cNvSpPr>
          <p:nvPr/>
        </p:nvSpPr>
        <p:spPr bwMode="auto">
          <a:xfrm>
            <a:off x="4511675" y="1771936"/>
            <a:ext cx="289905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Photo-consistent point </a:t>
            </a:r>
          </a:p>
        </p:txBody>
      </p:sp>
      <p:sp>
        <p:nvSpPr>
          <p:cNvPr id="325659" name="Freeform 27"/>
          <p:cNvSpPr>
            <a:spLocks/>
          </p:cNvSpPr>
          <p:nvPr/>
        </p:nvSpPr>
        <p:spPr bwMode="auto">
          <a:xfrm>
            <a:off x="1611313" y="3559461"/>
            <a:ext cx="2389187" cy="1757363"/>
          </a:xfrm>
          <a:custGeom>
            <a:avLst/>
            <a:gdLst/>
            <a:ahLst/>
            <a:cxnLst>
              <a:cxn ang="0">
                <a:pos x="49" y="0"/>
              </a:cxn>
              <a:cxn ang="0">
                <a:pos x="1505" y="112"/>
              </a:cxn>
              <a:cxn ang="0">
                <a:pos x="1454" y="1107"/>
              </a:cxn>
              <a:cxn ang="0">
                <a:pos x="0" y="990"/>
              </a:cxn>
              <a:cxn ang="0">
                <a:pos x="49" y="0"/>
              </a:cxn>
            </a:cxnLst>
            <a:rect l="0" t="0" r="r" b="b"/>
            <a:pathLst>
              <a:path w="1505" h="1107">
                <a:moveTo>
                  <a:pt x="49" y="0"/>
                </a:moveTo>
                <a:lnTo>
                  <a:pt x="1505" y="112"/>
                </a:lnTo>
                <a:lnTo>
                  <a:pt x="1454" y="1107"/>
                </a:lnTo>
                <a:lnTo>
                  <a:pt x="0" y="990"/>
                </a:lnTo>
                <a:lnTo>
                  <a:pt x="49" y="0"/>
                </a:lnTo>
                <a:close/>
              </a:path>
            </a:pathLst>
          </a:custGeom>
          <a:noFill/>
          <a:ln w="508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660" name="Freeform 28"/>
          <p:cNvSpPr>
            <a:spLocks/>
          </p:cNvSpPr>
          <p:nvPr/>
        </p:nvSpPr>
        <p:spPr bwMode="auto">
          <a:xfrm>
            <a:off x="5153025" y="3434049"/>
            <a:ext cx="2390775" cy="1843087"/>
          </a:xfrm>
          <a:custGeom>
            <a:avLst/>
            <a:gdLst/>
            <a:ahLst/>
            <a:cxnLst>
              <a:cxn ang="0">
                <a:pos x="0" y="201"/>
              </a:cxn>
              <a:cxn ang="0">
                <a:pos x="1399" y="0"/>
              </a:cxn>
              <a:cxn ang="0">
                <a:pos x="1506" y="949"/>
              </a:cxn>
              <a:cxn ang="0">
                <a:pos x="118" y="1161"/>
              </a:cxn>
              <a:cxn ang="0">
                <a:pos x="0" y="201"/>
              </a:cxn>
            </a:cxnLst>
            <a:rect l="0" t="0" r="r" b="b"/>
            <a:pathLst>
              <a:path w="1506" h="1161">
                <a:moveTo>
                  <a:pt x="0" y="201"/>
                </a:moveTo>
                <a:lnTo>
                  <a:pt x="1399" y="0"/>
                </a:lnTo>
                <a:lnTo>
                  <a:pt x="1506" y="949"/>
                </a:lnTo>
                <a:lnTo>
                  <a:pt x="118" y="1161"/>
                </a:lnTo>
                <a:lnTo>
                  <a:pt x="0" y="201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006725" y="5489859"/>
            <a:ext cx="3165476" cy="1216025"/>
            <a:chOff x="1897" y="2638"/>
            <a:chExt cx="1994" cy="766"/>
          </a:xfrm>
        </p:grpSpPr>
        <p:pic>
          <p:nvPicPr>
            <p:cNvPr id="325656" name="Picture 24" descr="capture0002"/>
            <p:cNvPicPr>
              <a:picLocks noChangeArrowheads="1"/>
            </p:cNvPicPr>
            <p:nvPr/>
          </p:nvPicPr>
          <p:blipFill>
            <a:blip r:embed="rId3">
              <a:clrChange>
                <a:clrFrom>
                  <a:srgbClr val="E60400"/>
                </a:clrFrom>
                <a:clrTo>
                  <a:srgbClr val="E60400">
                    <a:alpha val="0"/>
                  </a:srgbClr>
                </a:clrTo>
              </a:clrChange>
            </a:blip>
            <a:srcRect l="15956" t="52212" r="80285" b="42216"/>
            <a:stretch>
              <a:fillRect/>
            </a:stretch>
          </p:blipFill>
          <p:spPr bwMode="auto">
            <a:xfrm>
              <a:off x="1897" y="2638"/>
              <a:ext cx="687" cy="766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</p:pic>
        <p:pic>
          <p:nvPicPr>
            <p:cNvPr id="325657" name="Picture 25" descr="capture0002"/>
            <p:cNvPicPr>
              <a:picLocks noChangeArrowheads="1"/>
            </p:cNvPicPr>
            <p:nvPr/>
          </p:nvPicPr>
          <p:blipFill>
            <a:blip r:embed="rId3">
              <a:clrChange>
                <a:clrFrom>
                  <a:srgbClr val="E60400"/>
                </a:clrFrom>
                <a:clrTo>
                  <a:srgbClr val="E60400">
                    <a:alpha val="0"/>
                  </a:srgbClr>
                </a:clrTo>
              </a:clrChange>
            </a:blip>
            <a:srcRect l="79211" t="46597" r="16838" b="47394"/>
            <a:stretch>
              <a:fillRect/>
            </a:stretch>
          </p:blipFill>
          <p:spPr bwMode="auto">
            <a:xfrm>
              <a:off x="3204" y="2638"/>
              <a:ext cx="687" cy="766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</p:pic>
      </p:grpSp>
      <p:sp>
        <p:nvSpPr>
          <p:cNvPr id="325658" name="Text Box 26"/>
          <p:cNvSpPr txBox="1">
            <a:spLocks noChangeArrowheads="1"/>
          </p:cNvSpPr>
          <p:nvPr/>
        </p:nvSpPr>
        <p:spPr bwMode="auto">
          <a:xfrm>
            <a:off x="4259240" y="5416836"/>
            <a:ext cx="850900" cy="1189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7200" dirty="0">
                <a:solidFill>
                  <a:prstClr val="black"/>
                </a:solidFill>
                <a:latin typeface="Calibri"/>
                <a:sym typeface="Symbol" pitchFamily="18" charset="2"/>
              </a:rPr>
              <a:t>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771650" y="1956086"/>
            <a:ext cx="5805488" cy="3543300"/>
            <a:chOff x="1771650" y="1956086"/>
            <a:chExt cx="5805488" cy="3543300"/>
          </a:xfrm>
        </p:grpSpPr>
        <p:sp>
          <p:nvSpPr>
            <p:cNvPr id="325636" name="Line 4"/>
            <p:cNvSpPr>
              <a:spLocks noChangeShapeType="1"/>
            </p:cNvSpPr>
            <p:nvPr/>
          </p:nvSpPr>
          <p:spPr bwMode="auto">
            <a:xfrm>
              <a:off x="4391025" y="1956086"/>
              <a:ext cx="1562100" cy="1677988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37" name="Line 5"/>
            <p:cNvSpPr>
              <a:spLocks noChangeShapeType="1"/>
            </p:cNvSpPr>
            <p:nvPr/>
          </p:nvSpPr>
          <p:spPr bwMode="auto">
            <a:xfrm flipV="1">
              <a:off x="3125788" y="1962436"/>
              <a:ext cx="1262062" cy="171450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44" name="Oval 12"/>
            <p:cNvSpPr>
              <a:spLocks noChangeAspect="1" noChangeArrowheads="1"/>
            </p:cNvSpPr>
            <p:nvPr/>
          </p:nvSpPr>
          <p:spPr bwMode="auto">
            <a:xfrm>
              <a:off x="6207125" y="3927761"/>
              <a:ext cx="71438" cy="71438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" name="Group 15"/>
            <p:cNvGrpSpPr>
              <a:grpSpLocks/>
            </p:cNvGrpSpPr>
            <p:nvPr/>
          </p:nvGrpSpPr>
          <p:grpSpPr bwMode="auto">
            <a:xfrm>
              <a:off x="2705100" y="3835686"/>
              <a:ext cx="3663950" cy="349250"/>
              <a:chOff x="1704" y="2356"/>
              <a:chExt cx="2308" cy="220"/>
            </a:xfrm>
          </p:grpSpPr>
          <p:sp>
            <p:nvSpPr>
              <p:cNvPr id="325648" name="Rectangle 16"/>
              <p:cNvSpPr>
                <a:spLocks noChangeArrowheads="1"/>
              </p:cNvSpPr>
              <p:nvPr/>
            </p:nvSpPr>
            <p:spPr bwMode="auto">
              <a:xfrm>
                <a:off x="1704" y="2416"/>
                <a:ext cx="160" cy="160"/>
              </a:xfrm>
              <a:prstGeom prst="rect">
                <a:avLst/>
              </a:prstGeom>
              <a:noFill/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649" name="Rectangle 17"/>
              <p:cNvSpPr>
                <a:spLocks noChangeArrowheads="1"/>
              </p:cNvSpPr>
              <p:nvPr/>
            </p:nvSpPr>
            <p:spPr bwMode="auto">
              <a:xfrm>
                <a:off x="3852" y="2356"/>
                <a:ext cx="160" cy="160"/>
              </a:xfrm>
              <a:prstGeom prst="rect">
                <a:avLst/>
              </a:prstGeom>
              <a:noFill/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5653" name="Line 21"/>
            <p:cNvSpPr>
              <a:spLocks noChangeShapeType="1"/>
            </p:cNvSpPr>
            <p:nvPr/>
          </p:nvSpPr>
          <p:spPr bwMode="auto">
            <a:xfrm flipV="1">
              <a:off x="1771650" y="4045236"/>
              <a:ext cx="1069975" cy="145415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 type="oval" w="lg" len="lg"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54" name="Line 22"/>
            <p:cNvSpPr>
              <a:spLocks noChangeShapeType="1"/>
            </p:cNvSpPr>
            <p:nvPr/>
          </p:nvSpPr>
          <p:spPr bwMode="auto">
            <a:xfrm>
              <a:off x="6267450" y="3972211"/>
              <a:ext cx="1309688" cy="140652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oval" w="lg" len="lg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43" name="Oval 11"/>
            <p:cNvSpPr>
              <a:spLocks noChangeAspect="1" noChangeArrowheads="1"/>
            </p:cNvSpPr>
            <p:nvPr/>
          </p:nvSpPr>
          <p:spPr bwMode="auto">
            <a:xfrm>
              <a:off x="2800350" y="4019836"/>
              <a:ext cx="71438" cy="71438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7340600" y="5289836"/>
            <a:ext cx="542925" cy="301625"/>
            <a:chOff x="2692" y="3932"/>
            <a:chExt cx="342" cy="190"/>
          </a:xfrm>
        </p:grpSpPr>
        <p:sp>
          <p:nvSpPr>
            <p:cNvPr id="325641" name="AutoShape 9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42" name="AutoShape 10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10800000" flipV="1">
            <a:off x="1479550" y="5420011"/>
            <a:ext cx="542925" cy="301625"/>
            <a:chOff x="2692" y="3932"/>
            <a:chExt cx="342" cy="190"/>
          </a:xfrm>
        </p:grpSpPr>
        <p:sp>
          <p:nvSpPr>
            <p:cNvPr id="325651" name="AutoShape 19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5652" name="AutoShape 20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5646" name="Oval 14"/>
          <p:cNvSpPr>
            <a:spLocks noChangeAspect="1" noChangeArrowheads="1"/>
          </p:cNvSpPr>
          <p:nvPr/>
        </p:nvSpPr>
        <p:spPr bwMode="auto">
          <a:xfrm>
            <a:off x="4337050" y="1905286"/>
            <a:ext cx="141288" cy="141288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05300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45" grpId="0"/>
      <p:bldP spid="32565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8675" y="1455841"/>
            <a:ext cx="2152650" cy="2438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Photo-consistency of a 3d point</a:t>
            </a:r>
            <a:endParaRPr lang="en-US" dirty="0"/>
          </a:p>
        </p:txBody>
      </p:sp>
      <p:pic>
        <p:nvPicPr>
          <p:cNvPr id="420867" name="Picture 3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297" t="39827" r="59427"/>
          <a:stretch>
            <a:fillRect/>
          </a:stretch>
        </p:blipFill>
        <p:spPr bwMode="auto">
          <a:xfrm rot="226263">
            <a:off x="1590361" y="3293430"/>
            <a:ext cx="275778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68" name="Picture 4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59724" t="39827"/>
          <a:stretch>
            <a:fillRect/>
          </a:stretch>
        </p:blipFill>
        <p:spPr bwMode="auto">
          <a:xfrm rot="-188169">
            <a:off x="4920110" y="3492252"/>
            <a:ext cx="264907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869" name="Text Box 5"/>
          <p:cNvSpPr txBox="1">
            <a:spLocks noChangeArrowheads="1"/>
          </p:cNvSpPr>
          <p:nvPr/>
        </p:nvSpPr>
        <p:spPr bwMode="auto">
          <a:xfrm>
            <a:off x="4752975" y="1225836"/>
            <a:ext cx="371646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GB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Non photo-consistent point </a:t>
            </a:r>
            <a:endParaRPr lang="en-GB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0873" name="Freeform 9"/>
          <p:cNvSpPr>
            <a:spLocks/>
          </p:cNvSpPr>
          <p:nvPr/>
        </p:nvSpPr>
        <p:spPr bwMode="auto">
          <a:xfrm>
            <a:off x="1611313" y="3559461"/>
            <a:ext cx="2389187" cy="1757363"/>
          </a:xfrm>
          <a:custGeom>
            <a:avLst/>
            <a:gdLst/>
            <a:ahLst/>
            <a:cxnLst>
              <a:cxn ang="0">
                <a:pos x="49" y="0"/>
              </a:cxn>
              <a:cxn ang="0">
                <a:pos x="1505" y="112"/>
              </a:cxn>
              <a:cxn ang="0">
                <a:pos x="1454" y="1107"/>
              </a:cxn>
              <a:cxn ang="0">
                <a:pos x="0" y="990"/>
              </a:cxn>
              <a:cxn ang="0">
                <a:pos x="49" y="0"/>
              </a:cxn>
            </a:cxnLst>
            <a:rect l="0" t="0" r="r" b="b"/>
            <a:pathLst>
              <a:path w="1505" h="1107">
                <a:moveTo>
                  <a:pt x="49" y="0"/>
                </a:moveTo>
                <a:lnTo>
                  <a:pt x="1505" y="112"/>
                </a:lnTo>
                <a:lnTo>
                  <a:pt x="1454" y="1107"/>
                </a:lnTo>
                <a:lnTo>
                  <a:pt x="0" y="990"/>
                </a:lnTo>
                <a:lnTo>
                  <a:pt x="49" y="0"/>
                </a:lnTo>
                <a:close/>
              </a:path>
            </a:pathLst>
          </a:custGeom>
          <a:noFill/>
          <a:ln w="508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0874" name="Freeform 10"/>
          <p:cNvSpPr>
            <a:spLocks/>
          </p:cNvSpPr>
          <p:nvPr/>
        </p:nvSpPr>
        <p:spPr bwMode="auto">
          <a:xfrm>
            <a:off x="5153025" y="3434049"/>
            <a:ext cx="2390775" cy="1843087"/>
          </a:xfrm>
          <a:custGeom>
            <a:avLst/>
            <a:gdLst/>
            <a:ahLst/>
            <a:cxnLst>
              <a:cxn ang="0">
                <a:pos x="0" y="201"/>
              </a:cxn>
              <a:cxn ang="0">
                <a:pos x="1399" y="0"/>
              </a:cxn>
              <a:cxn ang="0">
                <a:pos x="1506" y="949"/>
              </a:cxn>
              <a:cxn ang="0">
                <a:pos x="118" y="1161"/>
              </a:cxn>
              <a:cxn ang="0">
                <a:pos x="0" y="201"/>
              </a:cxn>
            </a:cxnLst>
            <a:rect l="0" t="0" r="r" b="b"/>
            <a:pathLst>
              <a:path w="1506" h="1161">
                <a:moveTo>
                  <a:pt x="0" y="201"/>
                </a:moveTo>
                <a:lnTo>
                  <a:pt x="1399" y="0"/>
                </a:lnTo>
                <a:lnTo>
                  <a:pt x="1506" y="949"/>
                </a:lnTo>
                <a:lnTo>
                  <a:pt x="118" y="1161"/>
                </a:lnTo>
                <a:lnTo>
                  <a:pt x="0" y="201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771650" y="1409986"/>
            <a:ext cx="5805488" cy="4089400"/>
            <a:chOff x="1116" y="828"/>
            <a:chExt cx="3657" cy="257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704" y="2252"/>
              <a:ext cx="2444" cy="324"/>
              <a:chOff x="1704" y="2252"/>
              <a:chExt cx="2444" cy="324"/>
            </a:xfrm>
          </p:grpSpPr>
          <p:sp>
            <p:nvSpPr>
              <p:cNvPr id="420871" name="Rectangle 7"/>
              <p:cNvSpPr>
                <a:spLocks noChangeArrowheads="1"/>
              </p:cNvSpPr>
              <p:nvPr/>
            </p:nvSpPr>
            <p:spPr bwMode="auto">
              <a:xfrm>
                <a:off x="1704" y="2416"/>
                <a:ext cx="160" cy="160"/>
              </a:xfrm>
              <a:prstGeom prst="rect">
                <a:avLst/>
              </a:prstGeom>
              <a:noFill/>
              <a:ln w="38100" algn="ctr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872" name="Rectangle 8"/>
              <p:cNvSpPr>
                <a:spLocks noChangeArrowheads="1"/>
              </p:cNvSpPr>
              <p:nvPr/>
            </p:nvSpPr>
            <p:spPr bwMode="auto">
              <a:xfrm>
                <a:off x="3988" y="2252"/>
                <a:ext cx="160" cy="160"/>
              </a:xfrm>
              <a:prstGeom prst="rect">
                <a:avLst/>
              </a:prstGeom>
              <a:noFill/>
              <a:ln w="38100" algn="ctr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20876" name="Line 12"/>
            <p:cNvSpPr>
              <a:spLocks noChangeShapeType="1"/>
            </p:cNvSpPr>
            <p:nvPr/>
          </p:nvSpPr>
          <p:spPr bwMode="auto">
            <a:xfrm>
              <a:off x="2998" y="828"/>
              <a:ext cx="972" cy="1362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77" name="Line 13"/>
            <p:cNvSpPr>
              <a:spLocks noChangeShapeType="1"/>
            </p:cNvSpPr>
            <p:nvPr/>
          </p:nvSpPr>
          <p:spPr bwMode="auto">
            <a:xfrm flipV="1">
              <a:off x="1972" y="828"/>
              <a:ext cx="1048" cy="1424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78" name="Line 14"/>
            <p:cNvSpPr>
              <a:spLocks noChangeShapeType="1"/>
            </p:cNvSpPr>
            <p:nvPr/>
          </p:nvSpPr>
          <p:spPr bwMode="auto">
            <a:xfrm flipV="1">
              <a:off x="1116" y="2488"/>
              <a:ext cx="674" cy="916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 type="oval" w="lg" len="lg"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79" name="Line 15"/>
            <p:cNvSpPr>
              <a:spLocks noChangeShapeType="1"/>
            </p:cNvSpPr>
            <p:nvPr/>
          </p:nvSpPr>
          <p:spPr bwMode="auto">
            <a:xfrm>
              <a:off x="4068" y="2337"/>
              <a:ext cx="705" cy="991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oval" w="lg" len="lg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80" name="Oval 16"/>
            <p:cNvSpPr>
              <a:spLocks noChangeAspect="1" noChangeArrowheads="1"/>
            </p:cNvSpPr>
            <p:nvPr/>
          </p:nvSpPr>
          <p:spPr bwMode="auto">
            <a:xfrm>
              <a:off x="1764" y="2472"/>
              <a:ext cx="45" cy="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81" name="Oval 17"/>
            <p:cNvSpPr>
              <a:spLocks noChangeAspect="1" noChangeArrowheads="1"/>
            </p:cNvSpPr>
            <p:nvPr/>
          </p:nvSpPr>
          <p:spPr bwMode="auto">
            <a:xfrm>
              <a:off x="4046" y="2310"/>
              <a:ext cx="45" cy="45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005138" y="5489861"/>
            <a:ext cx="3168650" cy="1216025"/>
            <a:chOff x="1893" y="3398"/>
            <a:chExt cx="1996" cy="766"/>
          </a:xfrm>
        </p:grpSpPr>
        <p:pic>
          <p:nvPicPr>
            <p:cNvPr id="420883" name="Picture 19" descr="capture000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60400"/>
                </a:clrFrom>
                <a:clrTo>
                  <a:srgbClr val="E60400">
                    <a:alpha val="0"/>
                  </a:srgbClr>
                </a:clrTo>
              </a:clrChange>
            </a:blip>
            <a:srcRect l="15956" t="52213" r="80286" b="42216"/>
            <a:stretch>
              <a:fillRect/>
            </a:stretch>
          </p:blipFill>
          <p:spPr bwMode="auto">
            <a:xfrm>
              <a:off x="1893" y="3398"/>
              <a:ext cx="688" cy="766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</p:pic>
        <p:pic>
          <p:nvPicPr>
            <p:cNvPr id="420884" name="Picture 20" descr="capture0002"/>
            <p:cNvPicPr>
              <a:picLocks noChangeArrowheads="1"/>
            </p:cNvPicPr>
            <p:nvPr/>
          </p:nvPicPr>
          <p:blipFill>
            <a:blip r:embed="rId3">
              <a:clrChange>
                <a:clrFrom>
                  <a:srgbClr val="E60400"/>
                </a:clrFrom>
                <a:clrTo>
                  <a:srgbClr val="E60400">
                    <a:alpha val="0"/>
                  </a:srgbClr>
                </a:clrTo>
              </a:clrChange>
            </a:blip>
            <a:srcRect l="81534" t="42694" r="13846" b="50580"/>
            <a:stretch>
              <a:fillRect/>
            </a:stretch>
          </p:blipFill>
          <p:spPr bwMode="auto">
            <a:xfrm>
              <a:off x="3202" y="3398"/>
              <a:ext cx="687" cy="766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</p:pic>
      </p:grpSp>
      <p:sp>
        <p:nvSpPr>
          <p:cNvPr id="420885" name="Text Box 21"/>
          <p:cNvSpPr txBox="1">
            <a:spLocks noChangeArrowheads="1"/>
          </p:cNvSpPr>
          <p:nvPr/>
        </p:nvSpPr>
        <p:spPr bwMode="auto">
          <a:xfrm>
            <a:off x="4245592" y="5416836"/>
            <a:ext cx="850900" cy="1189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7200" dirty="0">
                <a:solidFill>
                  <a:prstClr val="black"/>
                </a:solidFill>
                <a:latin typeface="Calibri"/>
                <a:sym typeface="Symbol" pitchFamily="18" charset="2"/>
              </a:rPr>
              <a:t></a:t>
            </a:r>
          </a:p>
        </p:txBody>
      </p:sp>
      <p:sp>
        <p:nvSpPr>
          <p:cNvPr id="420886" name="Oval 22"/>
          <p:cNvSpPr>
            <a:spLocks noChangeAspect="1" noChangeArrowheads="1"/>
          </p:cNvSpPr>
          <p:nvPr/>
        </p:nvSpPr>
        <p:spPr bwMode="auto">
          <a:xfrm>
            <a:off x="4706938" y="1375061"/>
            <a:ext cx="141287" cy="141288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340600" y="5289836"/>
            <a:ext cx="542925" cy="301625"/>
            <a:chOff x="2692" y="3932"/>
            <a:chExt cx="342" cy="190"/>
          </a:xfrm>
        </p:grpSpPr>
        <p:sp>
          <p:nvSpPr>
            <p:cNvPr id="420888" name="AutoShape 24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89" name="AutoShape 25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 rot="10800000" flipV="1">
            <a:off x="1479550" y="5420011"/>
            <a:ext cx="542925" cy="301625"/>
            <a:chOff x="2692" y="3932"/>
            <a:chExt cx="342" cy="190"/>
          </a:xfrm>
        </p:grpSpPr>
        <p:sp>
          <p:nvSpPr>
            <p:cNvPr id="420891" name="AutoShape 27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92" name="AutoShape 28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64547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8675" y="1455841"/>
            <a:ext cx="2152650" cy="2438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Photo-consistency of a 3d patch</a:t>
            </a:r>
            <a:endParaRPr lang="en-US" dirty="0"/>
          </a:p>
        </p:txBody>
      </p:sp>
      <p:pic>
        <p:nvPicPr>
          <p:cNvPr id="420867" name="Picture 3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297" t="39827" r="59427"/>
          <a:stretch>
            <a:fillRect/>
          </a:stretch>
        </p:blipFill>
        <p:spPr bwMode="auto">
          <a:xfrm rot="226263">
            <a:off x="1590361" y="3293430"/>
            <a:ext cx="275778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68" name="Picture 4" descr="capture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0400"/>
              </a:clrFrom>
              <a:clrTo>
                <a:srgbClr val="E60400">
                  <a:alpha val="0"/>
                </a:srgbClr>
              </a:clrTo>
            </a:clrChange>
          </a:blip>
          <a:srcRect l="59724" t="39827"/>
          <a:stretch>
            <a:fillRect/>
          </a:stretch>
        </p:blipFill>
        <p:spPr bwMode="auto">
          <a:xfrm rot="-188169">
            <a:off x="4920110" y="3492252"/>
            <a:ext cx="264907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873" name="Freeform 9"/>
          <p:cNvSpPr>
            <a:spLocks/>
          </p:cNvSpPr>
          <p:nvPr/>
        </p:nvSpPr>
        <p:spPr bwMode="auto">
          <a:xfrm>
            <a:off x="1611313" y="3559461"/>
            <a:ext cx="2389187" cy="1757363"/>
          </a:xfrm>
          <a:custGeom>
            <a:avLst/>
            <a:gdLst/>
            <a:ahLst/>
            <a:cxnLst>
              <a:cxn ang="0">
                <a:pos x="49" y="0"/>
              </a:cxn>
              <a:cxn ang="0">
                <a:pos x="1505" y="112"/>
              </a:cxn>
              <a:cxn ang="0">
                <a:pos x="1454" y="1107"/>
              </a:cxn>
              <a:cxn ang="0">
                <a:pos x="0" y="990"/>
              </a:cxn>
              <a:cxn ang="0">
                <a:pos x="49" y="0"/>
              </a:cxn>
            </a:cxnLst>
            <a:rect l="0" t="0" r="r" b="b"/>
            <a:pathLst>
              <a:path w="1505" h="1107">
                <a:moveTo>
                  <a:pt x="49" y="0"/>
                </a:moveTo>
                <a:lnTo>
                  <a:pt x="1505" y="112"/>
                </a:lnTo>
                <a:lnTo>
                  <a:pt x="1454" y="1107"/>
                </a:lnTo>
                <a:lnTo>
                  <a:pt x="0" y="990"/>
                </a:lnTo>
                <a:lnTo>
                  <a:pt x="49" y="0"/>
                </a:lnTo>
                <a:close/>
              </a:path>
            </a:pathLst>
          </a:custGeom>
          <a:noFill/>
          <a:ln w="508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0874" name="Freeform 10"/>
          <p:cNvSpPr>
            <a:spLocks/>
          </p:cNvSpPr>
          <p:nvPr/>
        </p:nvSpPr>
        <p:spPr bwMode="auto">
          <a:xfrm>
            <a:off x="5153025" y="3434049"/>
            <a:ext cx="2390775" cy="1843087"/>
          </a:xfrm>
          <a:custGeom>
            <a:avLst/>
            <a:gdLst/>
            <a:ahLst/>
            <a:cxnLst>
              <a:cxn ang="0">
                <a:pos x="0" y="201"/>
              </a:cxn>
              <a:cxn ang="0">
                <a:pos x="1399" y="0"/>
              </a:cxn>
              <a:cxn ang="0">
                <a:pos x="1506" y="949"/>
              </a:cxn>
              <a:cxn ang="0">
                <a:pos x="118" y="1161"/>
              </a:cxn>
              <a:cxn ang="0">
                <a:pos x="0" y="201"/>
              </a:cxn>
            </a:cxnLst>
            <a:rect l="0" t="0" r="r" b="b"/>
            <a:pathLst>
              <a:path w="1506" h="1161">
                <a:moveTo>
                  <a:pt x="0" y="201"/>
                </a:moveTo>
                <a:lnTo>
                  <a:pt x="1399" y="0"/>
                </a:lnTo>
                <a:lnTo>
                  <a:pt x="1506" y="949"/>
                </a:lnTo>
                <a:lnTo>
                  <a:pt x="118" y="1161"/>
                </a:lnTo>
                <a:lnTo>
                  <a:pt x="0" y="201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 bwMode="auto">
          <a:xfrm>
            <a:off x="4356259" y="2722639"/>
            <a:ext cx="217170" cy="228600"/>
          </a:xfrm>
          <a:prstGeom prst="ellipse">
            <a:avLst/>
          </a:prstGeom>
          <a:solidFill>
            <a:srgbClr val="FFD757">
              <a:alpha val="6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328613" eaLnBrk="1" hangingPunct="1"/>
            <a:endParaRPr lang="en-GB" sz="20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20877" name="Line 13"/>
          <p:cNvSpPr>
            <a:spLocks noChangeShapeType="1"/>
          </p:cNvSpPr>
          <p:nvPr/>
        </p:nvSpPr>
        <p:spPr bwMode="auto">
          <a:xfrm flipV="1">
            <a:off x="3619500" y="2808364"/>
            <a:ext cx="827247" cy="86222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0876" name="Line 12"/>
          <p:cNvSpPr>
            <a:spLocks noChangeShapeType="1"/>
          </p:cNvSpPr>
          <p:nvPr/>
        </p:nvSpPr>
        <p:spPr bwMode="auto">
          <a:xfrm>
            <a:off x="4446747" y="2808363"/>
            <a:ext cx="1115853" cy="874637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rot="16200000" flipH="1">
            <a:off x="4389329" y="2865782"/>
            <a:ext cx="241520" cy="126684"/>
          </a:xfrm>
          <a:prstGeom prst="straightConnector1">
            <a:avLst/>
          </a:prstGeom>
          <a:noFill/>
          <a:ln w="38100">
            <a:solidFill>
              <a:srgbClr val="FFC000"/>
            </a:solidFill>
            <a:round/>
            <a:headEnd/>
            <a:tailEnd type="stealth"/>
          </a:ln>
          <a:effectLst/>
        </p:spPr>
      </p:cxn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6352541" y="4305300"/>
            <a:ext cx="152019" cy="160020"/>
          </a:xfrm>
          <a:prstGeom prst="ellipse">
            <a:avLst/>
          </a:prstGeom>
          <a:solidFill>
            <a:srgbClr val="FFD757">
              <a:alpha val="6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328613" eaLnBrk="1" hangingPunct="1"/>
            <a:endParaRPr lang="en-GB" sz="20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20879" name="Line 15"/>
          <p:cNvSpPr>
            <a:spLocks noChangeShapeType="1"/>
          </p:cNvSpPr>
          <p:nvPr/>
        </p:nvSpPr>
        <p:spPr bwMode="auto">
          <a:xfrm>
            <a:off x="6423025" y="4371975"/>
            <a:ext cx="1154113" cy="100676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oval" w="lg" len="lg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340600" y="5289836"/>
            <a:ext cx="542925" cy="301625"/>
            <a:chOff x="2692" y="3932"/>
            <a:chExt cx="342" cy="190"/>
          </a:xfrm>
        </p:grpSpPr>
        <p:sp>
          <p:nvSpPr>
            <p:cNvPr id="420888" name="AutoShape 24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89" name="AutoShape 25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0" name="Oval 39"/>
          <p:cNvSpPr>
            <a:spLocks noChangeAspect="1"/>
          </p:cNvSpPr>
          <p:nvPr/>
        </p:nvSpPr>
        <p:spPr bwMode="auto">
          <a:xfrm>
            <a:off x="2765615" y="4434840"/>
            <a:ext cx="152019" cy="160020"/>
          </a:xfrm>
          <a:prstGeom prst="ellipse">
            <a:avLst/>
          </a:prstGeom>
          <a:solidFill>
            <a:srgbClr val="FFD757">
              <a:alpha val="6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328613" eaLnBrk="1" hangingPunct="1"/>
            <a:endParaRPr lang="en-GB" sz="20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20878" name="Line 14"/>
          <p:cNvSpPr>
            <a:spLocks noChangeShapeType="1"/>
          </p:cNvSpPr>
          <p:nvPr/>
        </p:nvSpPr>
        <p:spPr bwMode="auto">
          <a:xfrm flipV="1">
            <a:off x="1771650" y="4514850"/>
            <a:ext cx="1069975" cy="984536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 type="oval" w="lg" len="lg"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 rot="10800000" flipV="1">
            <a:off x="1479550" y="5420011"/>
            <a:ext cx="542925" cy="301625"/>
            <a:chOff x="2692" y="3932"/>
            <a:chExt cx="342" cy="190"/>
          </a:xfrm>
        </p:grpSpPr>
        <p:sp>
          <p:nvSpPr>
            <p:cNvPr id="420891" name="AutoShape 27"/>
            <p:cNvSpPr>
              <a:spLocks noChangeArrowheads="1"/>
            </p:cNvSpPr>
            <p:nvPr/>
          </p:nvSpPr>
          <p:spPr bwMode="auto">
            <a:xfrm rot="10035473">
              <a:off x="2756" y="3932"/>
              <a:ext cx="151" cy="85"/>
            </a:xfrm>
            <a:prstGeom prst="ca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0892" name="AutoShape 28"/>
            <p:cNvSpPr>
              <a:spLocks noChangeArrowheads="1"/>
            </p:cNvSpPr>
            <p:nvPr/>
          </p:nvSpPr>
          <p:spPr bwMode="auto">
            <a:xfrm rot="15391813">
              <a:off x="2777" y="3865"/>
              <a:ext cx="172" cy="342"/>
            </a:xfrm>
            <a:prstGeom prst="cub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217154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634" r="-11634"/>
          <a:stretch>
            <a:fillRect/>
          </a:stretch>
        </p:blipFill>
        <p:spPr>
          <a:xfrm>
            <a:off x="-381000" y="533400"/>
            <a:ext cx="9875520" cy="5943600"/>
          </a:xfrm>
        </p:spPr>
      </p:pic>
      <p:sp>
        <p:nvSpPr>
          <p:cNvPr id="5" name="Rectangle 4"/>
          <p:cNvSpPr/>
          <p:nvPr/>
        </p:nvSpPr>
        <p:spPr bwMode="auto">
          <a:xfrm>
            <a:off x="228600" y="762000"/>
            <a:ext cx="533400" cy="762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305800" y="762000"/>
            <a:ext cx="533400" cy="762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7310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67" name="Rectangle 2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Challenges of </a:t>
            </a:r>
            <a:r>
              <a:rPr lang="en-GB" dirty="0"/>
              <a:t>photo-consistency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075238" y="1468438"/>
            <a:ext cx="3001962" cy="2054225"/>
            <a:chOff x="592" y="794"/>
            <a:chExt cx="4795" cy="3282"/>
          </a:xfrm>
        </p:grpSpPr>
        <p:sp useBgFill="1">
          <p:nvSpPr>
            <p:cNvPr id="957472" name="AutoShape 32"/>
            <p:cNvSpPr>
              <a:spLocks noChangeArrowheads="1"/>
            </p:cNvSpPr>
            <p:nvPr/>
          </p:nvSpPr>
          <p:spPr bwMode="auto">
            <a:xfrm rot="-2018969">
              <a:off x="1796" y="1722"/>
              <a:ext cx="2196" cy="2192"/>
            </a:xfrm>
            <a:custGeom>
              <a:avLst/>
              <a:gdLst>
                <a:gd name="G0" fmla="+- 4395 0 0"/>
                <a:gd name="G1" fmla="+- 10569417 0 0"/>
                <a:gd name="G2" fmla="+- 0 0 10569417"/>
                <a:gd name="T0" fmla="*/ 0 256 1"/>
                <a:gd name="T1" fmla="*/ 180 256 1"/>
                <a:gd name="G3" fmla="+- 10569417 T0 T1"/>
                <a:gd name="T2" fmla="*/ 0 256 1"/>
                <a:gd name="T3" fmla="*/ 90 256 1"/>
                <a:gd name="G4" fmla="+- 10569417 T2 T3"/>
                <a:gd name="G5" fmla="*/ G4 2 1"/>
                <a:gd name="T4" fmla="*/ 90 256 1"/>
                <a:gd name="T5" fmla="*/ 0 256 1"/>
                <a:gd name="G6" fmla="+- 10569417 T4 T5"/>
                <a:gd name="G7" fmla="*/ G6 2 1"/>
                <a:gd name="G8" fmla="abs 1056941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395"/>
                <a:gd name="G18" fmla="*/ 4395 1 2"/>
                <a:gd name="G19" fmla="+- G18 5400 0"/>
                <a:gd name="G20" fmla="cos G19 10569417"/>
                <a:gd name="G21" fmla="sin G19 10569417"/>
                <a:gd name="G22" fmla="+- G20 10800 0"/>
                <a:gd name="G23" fmla="+- G21 10800 0"/>
                <a:gd name="G24" fmla="+- 10800 0 G20"/>
                <a:gd name="G25" fmla="+- 4395 10800 0"/>
                <a:gd name="G26" fmla="?: G9 G17 G25"/>
                <a:gd name="G27" fmla="?: G9 0 21600"/>
                <a:gd name="G28" fmla="cos 10800 10569417"/>
                <a:gd name="G29" fmla="sin 10800 10569417"/>
                <a:gd name="G30" fmla="sin 4395 10569417"/>
                <a:gd name="G31" fmla="+- G28 10800 0"/>
                <a:gd name="G32" fmla="+- G29 10800 0"/>
                <a:gd name="G33" fmla="+- G30 10800 0"/>
                <a:gd name="G34" fmla="?: G4 0 G31"/>
                <a:gd name="G35" fmla="?: 10569417 G34 0"/>
                <a:gd name="G36" fmla="?: G6 G35 G31"/>
                <a:gd name="G37" fmla="+- 21600 0 G36"/>
                <a:gd name="G38" fmla="?: G4 0 G33"/>
                <a:gd name="G39" fmla="?: 1056941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604 w 21600"/>
                <a:gd name="T15" fmla="*/ 13238 h 21600"/>
                <a:gd name="T16" fmla="*/ 10800 w 21600"/>
                <a:gd name="T17" fmla="*/ 6405 h 21600"/>
                <a:gd name="T18" fmla="*/ 17996 w 21600"/>
                <a:gd name="T19" fmla="*/ 132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6637" y="12210"/>
                  </a:moveTo>
                  <a:cubicBezTo>
                    <a:pt x="6483" y="11756"/>
                    <a:pt x="6405" y="11279"/>
                    <a:pt x="6405" y="10800"/>
                  </a:cubicBezTo>
                  <a:cubicBezTo>
                    <a:pt x="6405" y="8372"/>
                    <a:pt x="8372" y="6405"/>
                    <a:pt x="10800" y="6405"/>
                  </a:cubicBezTo>
                  <a:cubicBezTo>
                    <a:pt x="13227" y="6405"/>
                    <a:pt x="15195" y="8372"/>
                    <a:pt x="15195" y="10800"/>
                  </a:cubicBezTo>
                  <a:cubicBezTo>
                    <a:pt x="15195" y="11279"/>
                    <a:pt x="15116" y="11756"/>
                    <a:pt x="14962" y="12210"/>
                  </a:cubicBezTo>
                  <a:lnTo>
                    <a:pt x="21028" y="14266"/>
                  </a:lnTo>
                  <a:cubicBezTo>
                    <a:pt x="21406" y="13150"/>
                    <a:pt x="21600" y="1197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1979"/>
                    <a:pt x="193" y="13150"/>
                    <a:pt x="571" y="14266"/>
                  </a:cubicBezTo>
                  <a:close/>
                </a:path>
              </a:pathLst>
            </a:custGeom>
            <a:ln w="508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 useBgFill="1">
          <p:nvSpPr>
            <p:cNvPr id="957473" name="Rectangle 33"/>
            <p:cNvSpPr>
              <a:spLocks noChangeArrowheads="1"/>
            </p:cNvSpPr>
            <p:nvPr/>
          </p:nvSpPr>
          <p:spPr bwMode="auto">
            <a:xfrm rot="-24877306">
              <a:off x="1946" y="3418"/>
              <a:ext cx="892" cy="10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 useBgFill="1">
          <p:nvSpPr>
            <p:cNvPr id="957474" name="Rectangle 34"/>
            <p:cNvSpPr>
              <a:spLocks noChangeArrowheads="1"/>
            </p:cNvSpPr>
            <p:nvPr/>
          </p:nvSpPr>
          <p:spPr bwMode="auto">
            <a:xfrm rot="-22570904">
              <a:off x="3197" y="2568"/>
              <a:ext cx="875" cy="133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35"/>
            <p:cNvGrpSpPr>
              <a:grpSpLocks/>
            </p:cNvGrpSpPr>
            <p:nvPr/>
          </p:nvGrpSpPr>
          <p:grpSpPr bwMode="auto">
            <a:xfrm rot="39432561">
              <a:off x="1000" y="3707"/>
              <a:ext cx="327" cy="411"/>
              <a:chOff x="1056" y="3064"/>
              <a:chExt cx="700" cy="416"/>
            </a:xfrm>
          </p:grpSpPr>
          <p:sp>
            <p:nvSpPr>
              <p:cNvPr id="957476" name="AutoShape 36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477" name="AutoShape 37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" name="Group 38"/>
            <p:cNvGrpSpPr>
              <a:grpSpLocks/>
            </p:cNvGrpSpPr>
            <p:nvPr/>
          </p:nvGrpSpPr>
          <p:grpSpPr bwMode="auto">
            <a:xfrm rot="1168940">
              <a:off x="819" y="1421"/>
              <a:ext cx="327" cy="411"/>
              <a:chOff x="1056" y="3064"/>
              <a:chExt cx="700" cy="416"/>
            </a:xfrm>
          </p:grpSpPr>
          <p:sp>
            <p:nvSpPr>
              <p:cNvPr id="957479" name="AutoShape 39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480" name="AutoShape 40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" name="Group 41"/>
            <p:cNvGrpSpPr>
              <a:grpSpLocks/>
            </p:cNvGrpSpPr>
            <p:nvPr/>
          </p:nvGrpSpPr>
          <p:grpSpPr bwMode="auto">
            <a:xfrm rot="9976607">
              <a:off x="4608" y="1112"/>
              <a:ext cx="327" cy="411"/>
              <a:chOff x="1056" y="3064"/>
              <a:chExt cx="700" cy="416"/>
            </a:xfrm>
          </p:grpSpPr>
          <p:sp>
            <p:nvSpPr>
              <p:cNvPr id="957482" name="AutoShape 42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483" name="AutoShape 43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44"/>
            <p:cNvGrpSpPr>
              <a:grpSpLocks/>
            </p:cNvGrpSpPr>
            <p:nvPr/>
          </p:nvGrpSpPr>
          <p:grpSpPr bwMode="auto">
            <a:xfrm rot="11217196">
              <a:off x="5060" y="1989"/>
              <a:ext cx="327" cy="411"/>
              <a:chOff x="1056" y="3064"/>
              <a:chExt cx="700" cy="416"/>
            </a:xfrm>
          </p:grpSpPr>
          <p:sp>
            <p:nvSpPr>
              <p:cNvPr id="957485" name="AutoShape 45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486" name="AutoShape 46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47"/>
            <p:cNvGrpSpPr>
              <a:grpSpLocks/>
            </p:cNvGrpSpPr>
            <p:nvPr/>
          </p:nvGrpSpPr>
          <p:grpSpPr bwMode="auto">
            <a:xfrm>
              <a:off x="1195" y="1378"/>
              <a:ext cx="213" cy="252"/>
              <a:chOff x="3834" y="1305"/>
              <a:chExt cx="213" cy="252"/>
            </a:xfrm>
          </p:grpSpPr>
          <p:sp>
            <p:nvSpPr>
              <p:cNvPr id="957488" name="Line 48"/>
              <p:cNvSpPr>
                <a:spLocks noChangeShapeType="1"/>
              </p:cNvSpPr>
              <p:nvPr/>
            </p:nvSpPr>
            <p:spPr bwMode="auto">
              <a:xfrm>
                <a:off x="3834" y="1404"/>
                <a:ext cx="66" cy="138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489" name="Line 49"/>
              <p:cNvSpPr>
                <a:spLocks noChangeShapeType="1"/>
              </p:cNvSpPr>
              <p:nvPr/>
            </p:nvSpPr>
            <p:spPr bwMode="auto">
              <a:xfrm flipV="1">
                <a:off x="3897" y="1305"/>
                <a:ext cx="150" cy="252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50"/>
            <p:cNvGrpSpPr>
              <a:grpSpLocks/>
            </p:cNvGrpSpPr>
            <p:nvPr/>
          </p:nvGrpSpPr>
          <p:grpSpPr bwMode="auto">
            <a:xfrm>
              <a:off x="731" y="2273"/>
              <a:ext cx="213" cy="252"/>
              <a:chOff x="3834" y="1305"/>
              <a:chExt cx="213" cy="252"/>
            </a:xfrm>
          </p:grpSpPr>
          <p:sp>
            <p:nvSpPr>
              <p:cNvPr id="957491" name="Line 51"/>
              <p:cNvSpPr>
                <a:spLocks noChangeShapeType="1"/>
              </p:cNvSpPr>
              <p:nvPr/>
            </p:nvSpPr>
            <p:spPr bwMode="auto">
              <a:xfrm>
                <a:off x="3834" y="1404"/>
                <a:ext cx="66" cy="138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492" name="Line 52"/>
              <p:cNvSpPr>
                <a:spLocks noChangeShapeType="1"/>
              </p:cNvSpPr>
              <p:nvPr/>
            </p:nvSpPr>
            <p:spPr bwMode="auto">
              <a:xfrm flipV="1">
                <a:off x="3897" y="1305"/>
                <a:ext cx="150" cy="252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2571" y="916"/>
              <a:ext cx="213" cy="252"/>
              <a:chOff x="3834" y="1305"/>
              <a:chExt cx="213" cy="252"/>
            </a:xfrm>
          </p:grpSpPr>
          <p:sp>
            <p:nvSpPr>
              <p:cNvPr id="957494" name="Line 54"/>
              <p:cNvSpPr>
                <a:spLocks noChangeShapeType="1"/>
              </p:cNvSpPr>
              <p:nvPr/>
            </p:nvSpPr>
            <p:spPr bwMode="auto">
              <a:xfrm>
                <a:off x="3834" y="1404"/>
                <a:ext cx="66" cy="138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495" name="Line 55"/>
              <p:cNvSpPr>
                <a:spLocks noChangeShapeType="1"/>
              </p:cNvSpPr>
              <p:nvPr/>
            </p:nvSpPr>
            <p:spPr bwMode="auto">
              <a:xfrm flipV="1">
                <a:off x="3897" y="1305"/>
                <a:ext cx="150" cy="252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56"/>
            <p:cNvGrpSpPr>
              <a:grpSpLocks/>
            </p:cNvGrpSpPr>
            <p:nvPr/>
          </p:nvGrpSpPr>
          <p:grpSpPr bwMode="auto">
            <a:xfrm>
              <a:off x="984" y="794"/>
              <a:ext cx="4392" cy="2883"/>
              <a:chOff x="984" y="794"/>
              <a:chExt cx="4392" cy="2883"/>
            </a:xfrm>
          </p:grpSpPr>
          <p:grpSp>
            <p:nvGrpSpPr>
              <p:cNvPr id="11" name="Group 57"/>
              <p:cNvGrpSpPr>
                <a:grpSpLocks/>
              </p:cNvGrpSpPr>
              <p:nvPr/>
            </p:nvGrpSpPr>
            <p:grpSpPr bwMode="auto">
              <a:xfrm>
                <a:off x="984" y="3466"/>
                <a:ext cx="264" cy="211"/>
                <a:chOff x="513" y="3968"/>
                <a:chExt cx="264" cy="211"/>
              </a:xfrm>
            </p:grpSpPr>
            <p:sp>
              <p:nvSpPr>
                <p:cNvPr id="957498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7499" name="Line 59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" name="Group 60"/>
              <p:cNvGrpSpPr>
                <a:grpSpLocks/>
              </p:cNvGrpSpPr>
              <p:nvPr/>
            </p:nvGrpSpPr>
            <p:grpSpPr bwMode="auto">
              <a:xfrm>
                <a:off x="4608" y="794"/>
                <a:ext cx="264" cy="211"/>
                <a:chOff x="513" y="3968"/>
                <a:chExt cx="264" cy="211"/>
              </a:xfrm>
            </p:grpSpPr>
            <p:sp>
              <p:nvSpPr>
                <p:cNvPr id="95750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7502" name="Line 62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3" name="Group 63"/>
              <p:cNvGrpSpPr>
                <a:grpSpLocks/>
              </p:cNvGrpSpPr>
              <p:nvPr/>
            </p:nvGrpSpPr>
            <p:grpSpPr bwMode="auto">
              <a:xfrm>
                <a:off x="5112" y="1714"/>
                <a:ext cx="264" cy="211"/>
                <a:chOff x="513" y="3968"/>
                <a:chExt cx="264" cy="211"/>
              </a:xfrm>
            </p:grpSpPr>
            <p:sp>
              <p:nvSpPr>
                <p:cNvPr id="957504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7505" name="Line 65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4" name="Group 66"/>
            <p:cNvGrpSpPr>
              <a:grpSpLocks/>
            </p:cNvGrpSpPr>
            <p:nvPr/>
          </p:nvGrpSpPr>
          <p:grpSpPr bwMode="auto">
            <a:xfrm>
              <a:off x="720" y="1096"/>
              <a:ext cx="4384" cy="2704"/>
              <a:chOff x="720" y="1096"/>
              <a:chExt cx="4384" cy="2704"/>
            </a:xfrm>
          </p:grpSpPr>
          <p:sp>
            <p:nvSpPr>
              <p:cNvPr id="957507" name="Line 67"/>
              <p:cNvSpPr>
                <a:spLocks noChangeShapeType="1"/>
              </p:cNvSpPr>
              <p:nvPr/>
            </p:nvSpPr>
            <p:spPr bwMode="auto">
              <a:xfrm flipV="1">
                <a:off x="720" y="1936"/>
                <a:ext cx="1512" cy="8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508" name="Line 68"/>
              <p:cNvSpPr>
                <a:spLocks noChangeShapeType="1"/>
              </p:cNvSpPr>
              <p:nvPr/>
            </p:nvSpPr>
            <p:spPr bwMode="auto">
              <a:xfrm>
                <a:off x="1168" y="1720"/>
                <a:ext cx="1072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509" name="Line 69"/>
              <p:cNvSpPr>
                <a:spLocks noChangeShapeType="1"/>
              </p:cNvSpPr>
              <p:nvPr/>
            </p:nvSpPr>
            <p:spPr bwMode="auto">
              <a:xfrm flipV="1">
                <a:off x="1248" y="1968"/>
                <a:ext cx="968" cy="1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510" name="Line 70"/>
              <p:cNvSpPr>
                <a:spLocks noChangeShapeType="1"/>
              </p:cNvSpPr>
              <p:nvPr/>
            </p:nvSpPr>
            <p:spPr bwMode="auto">
              <a:xfrm flipH="1">
                <a:off x="2224" y="1096"/>
                <a:ext cx="64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511" name="Line 71"/>
              <p:cNvSpPr>
                <a:spLocks noChangeShapeType="1"/>
              </p:cNvSpPr>
              <p:nvPr/>
            </p:nvSpPr>
            <p:spPr bwMode="auto">
              <a:xfrm flipH="1">
                <a:off x="2248" y="1344"/>
                <a:ext cx="2384" cy="5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512" name="Line 72"/>
              <p:cNvSpPr>
                <a:spLocks noChangeShapeType="1"/>
              </p:cNvSpPr>
              <p:nvPr/>
            </p:nvSpPr>
            <p:spPr bwMode="auto">
              <a:xfrm flipH="1" flipV="1">
                <a:off x="2232" y="1936"/>
                <a:ext cx="2872" cy="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73"/>
            <p:cNvGrpSpPr>
              <a:grpSpLocks/>
            </p:cNvGrpSpPr>
            <p:nvPr/>
          </p:nvGrpSpPr>
          <p:grpSpPr bwMode="auto">
            <a:xfrm>
              <a:off x="1744" y="1682"/>
              <a:ext cx="1992" cy="1112"/>
              <a:chOff x="1744" y="1682"/>
              <a:chExt cx="1992" cy="1112"/>
            </a:xfrm>
          </p:grpSpPr>
          <p:grpSp>
            <p:nvGrpSpPr>
              <p:cNvPr id="16" name="Group 74"/>
              <p:cNvGrpSpPr>
                <a:grpSpLocks/>
              </p:cNvGrpSpPr>
              <p:nvPr/>
            </p:nvGrpSpPr>
            <p:grpSpPr bwMode="auto">
              <a:xfrm>
                <a:off x="1744" y="2698"/>
                <a:ext cx="120" cy="96"/>
                <a:chOff x="513" y="3968"/>
                <a:chExt cx="264" cy="211"/>
              </a:xfrm>
            </p:grpSpPr>
            <p:sp>
              <p:nvSpPr>
                <p:cNvPr id="957515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7516" name="Line 76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" name="Group 77"/>
              <p:cNvGrpSpPr>
                <a:grpSpLocks/>
              </p:cNvGrpSpPr>
              <p:nvPr/>
            </p:nvGrpSpPr>
            <p:grpSpPr bwMode="auto">
              <a:xfrm>
                <a:off x="2976" y="1682"/>
                <a:ext cx="120" cy="96"/>
                <a:chOff x="513" y="3968"/>
                <a:chExt cx="264" cy="211"/>
              </a:xfrm>
            </p:grpSpPr>
            <p:sp>
              <p:nvSpPr>
                <p:cNvPr id="957518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7519" name="Line 79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8" name="Group 80"/>
              <p:cNvGrpSpPr>
                <a:grpSpLocks/>
              </p:cNvGrpSpPr>
              <p:nvPr/>
            </p:nvGrpSpPr>
            <p:grpSpPr bwMode="auto">
              <a:xfrm>
                <a:off x="3616" y="2002"/>
                <a:ext cx="120" cy="96"/>
                <a:chOff x="513" y="3968"/>
                <a:chExt cx="264" cy="211"/>
              </a:xfrm>
            </p:grpSpPr>
            <p:sp>
              <p:nvSpPr>
                <p:cNvPr id="95752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521" y="3968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7522" name="Line 82"/>
                <p:cNvSpPr>
                  <a:spLocks noChangeShapeType="1"/>
                </p:cNvSpPr>
                <p:nvPr/>
              </p:nvSpPr>
              <p:spPr bwMode="auto">
                <a:xfrm flipH="1" flipV="1">
                  <a:off x="513" y="3969"/>
                  <a:ext cx="256" cy="210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9" name="Group 83"/>
            <p:cNvGrpSpPr>
              <a:grpSpLocks/>
            </p:cNvGrpSpPr>
            <p:nvPr/>
          </p:nvGrpSpPr>
          <p:grpSpPr bwMode="auto">
            <a:xfrm rot="-1881972">
              <a:off x="592" y="2533"/>
              <a:ext cx="327" cy="411"/>
              <a:chOff x="1056" y="3064"/>
              <a:chExt cx="700" cy="416"/>
            </a:xfrm>
          </p:grpSpPr>
          <p:sp>
            <p:nvSpPr>
              <p:cNvPr id="957524" name="AutoShape 84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525" name="AutoShape 85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57526" name="Oval 86"/>
            <p:cNvSpPr>
              <a:spLocks noChangeArrowheads="1"/>
            </p:cNvSpPr>
            <p:nvPr/>
          </p:nvSpPr>
          <p:spPr bwMode="auto">
            <a:xfrm>
              <a:off x="2196" y="1908"/>
              <a:ext cx="72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 useBgFill="1">
          <p:nvSpPr>
            <p:cNvPr id="957527" name="Rectangle 87"/>
            <p:cNvSpPr>
              <a:spLocks noChangeArrowheads="1"/>
            </p:cNvSpPr>
            <p:nvPr/>
          </p:nvSpPr>
          <p:spPr bwMode="auto">
            <a:xfrm>
              <a:off x="2264" y="2208"/>
              <a:ext cx="1416" cy="1096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" name="Group 88"/>
            <p:cNvGrpSpPr>
              <a:grpSpLocks/>
            </p:cNvGrpSpPr>
            <p:nvPr/>
          </p:nvGrpSpPr>
          <p:grpSpPr bwMode="auto">
            <a:xfrm rot="5590415">
              <a:off x="2148" y="884"/>
              <a:ext cx="327" cy="411"/>
              <a:chOff x="1056" y="3064"/>
              <a:chExt cx="700" cy="416"/>
            </a:xfrm>
          </p:grpSpPr>
          <p:sp>
            <p:nvSpPr>
              <p:cNvPr id="957529" name="AutoShape 89"/>
              <p:cNvSpPr>
                <a:spLocks noChangeArrowheads="1"/>
              </p:cNvSpPr>
              <p:nvPr/>
            </p:nvSpPr>
            <p:spPr bwMode="auto">
              <a:xfrm>
                <a:off x="1056" y="3064"/>
                <a:ext cx="520" cy="416"/>
              </a:xfrm>
              <a:prstGeom prst="cube">
                <a:avLst>
                  <a:gd name="adj" fmla="val 25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530" name="AutoShape 90"/>
              <p:cNvSpPr>
                <a:spLocks noChangeArrowheads="1"/>
              </p:cNvSpPr>
              <p:nvPr/>
            </p:nvSpPr>
            <p:spPr bwMode="auto">
              <a:xfrm rot="5400000">
                <a:off x="1536" y="3160"/>
                <a:ext cx="184" cy="256"/>
              </a:xfrm>
              <a:prstGeom prst="can">
                <a:avLst>
                  <a:gd name="adj" fmla="val 3478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1" name="Group 95"/>
          <p:cNvGrpSpPr>
            <a:grpSpLocks noChangeAspect="1"/>
          </p:cNvGrpSpPr>
          <p:nvPr/>
        </p:nvGrpSpPr>
        <p:grpSpPr bwMode="auto">
          <a:xfrm>
            <a:off x="6746875" y="2871788"/>
            <a:ext cx="1622425" cy="2138362"/>
            <a:chOff x="0" y="0"/>
            <a:chExt cx="1936" cy="2552"/>
          </a:xfrm>
        </p:grpSpPr>
        <p:pic>
          <p:nvPicPr>
            <p:cNvPr id="957536" name="Picture 9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" y="16"/>
              <a:ext cx="1903" cy="2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7537" name="Rectangle 97"/>
            <p:cNvSpPr>
              <a:spLocks noChangeAspect="1"/>
            </p:cNvSpPr>
            <p:nvPr/>
          </p:nvSpPr>
          <p:spPr bwMode="auto">
            <a:xfrm>
              <a:off x="0" y="0"/>
              <a:ext cx="1936" cy="2552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ffectLst>
              <a:outerShdw dist="12699" dir="54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57538" name="Picture 98" descr="buddha_src"/>
          <p:cNvPicPr>
            <a:picLocks noChangeAspect="1" noChangeArrowheads="1"/>
          </p:cNvPicPr>
          <p:nvPr/>
        </p:nvPicPr>
        <p:blipFill>
          <a:blip r:embed="rId3"/>
          <a:srcRect r="3691" b="4724"/>
          <a:stretch>
            <a:fillRect/>
          </a:stretch>
        </p:blipFill>
        <p:spPr bwMode="auto">
          <a:xfrm>
            <a:off x="6783388" y="5146675"/>
            <a:ext cx="1903412" cy="14684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957539" name="Picture 9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9325" y="4202113"/>
            <a:ext cx="1695450" cy="17335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57541" name="Rectangle 101"/>
          <p:cNvSpPr>
            <a:spLocks noChangeArrowheads="1"/>
          </p:cNvSpPr>
          <p:nvPr/>
        </p:nvSpPr>
        <p:spPr bwMode="auto">
          <a:xfrm>
            <a:off x="458788" y="2219325"/>
            <a:ext cx="5594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visibility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lang="en-GB" sz="28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endParaRPr lang="en-GB" sz="28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/>
                <a:cs typeface="Arial" pitchFamily="34" charset="0"/>
              </a:rPr>
              <a:t>Failure of comparison metric</a:t>
            </a:r>
          </a:p>
          <a:p>
            <a:pPr marL="7429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GB" dirty="0">
                <a:solidFill>
                  <a:prstClr val="black"/>
                </a:solidFill>
                <a:latin typeface="Calibri"/>
                <a:cs typeface="Arial" pitchFamily="34" charset="0"/>
              </a:rPr>
              <a:t>repeated texture</a:t>
            </a:r>
          </a:p>
          <a:p>
            <a:pPr marL="7429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endParaRPr lang="en-GB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7429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GB" dirty="0">
                <a:solidFill>
                  <a:prstClr val="black"/>
                </a:solidFill>
                <a:latin typeface="Calibri"/>
                <a:cs typeface="Arial" pitchFamily="34" charset="0"/>
              </a:rPr>
              <a:t>lack of texture</a:t>
            </a:r>
          </a:p>
          <a:p>
            <a:pPr marL="7429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endParaRPr lang="en-GB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742950" lvl="1" indent="-28575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–"/>
            </a:pPr>
            <a:r>
              <a:rPr lang="en-GB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specularities</a:t>
            </a:r>
            <a:endParaRPr lang="en-GB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342900" indent="-3429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endParaRPr lang="en-GB" sz="1800" dirty="0">
              <a:solidFill>
                <a:srgbClr val="009900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2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495800" y="2667000"/>
            <a:ext cx="1143000" cy="2362200"/>
            <a:chOff x="2832" y="1680"/>
            <a:chExt cx="720" cy="1488"/>
          </a:xfrm>
        </p:grpSpPr>
        <p:sp>
          <p:nvSpPr>
            <p:cNvPr id="30770" name="Rectangle 3"/>
            <p:cNvSpPr>
              <a:spLocks noChangeArrowheads="1"/>
            </p:cNvSpPr>
            <p:nvPr/>
          </p:nvSpPr>
          <p:spPr bwMode="auto">
            <a:xfrm>
              <a:off x="2880" y="1680"/>
              <a:ext cx="96" cy="96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30771" name="Group 4"/>
            <p:cNvGrpSpPr>
              <a:grpSpLocks/>
            </p:cNvGrpSpPr>
            <p:nvPr/>
          </p:nvGrpSpPr>
          <p:grpSpPr bwMode="auto">
            <a:xfrm>
              <a:off x="2832" y="1728"/>
              <a:ext cx="720" cy="1440"/>
              <a:chOff x="2592" y="1728"/>
              <a:chExt cx="720" cy="1440"/>
            </a:xfrm>
          </p:grpSpPr>
          <p:sp>
            <p:nvSpPr>
              <p:cNvPr id="30772" name="Line 5"/>
              <p:cNvSpPr>
                <a:spLocks noChangeShapeType="1"/>
              </p:cNvSpPr>
              <p:nvPr/>
            </p:nvSpPr>
            <p:spPr bwMode="auto">
              <a:xfrm>
                <a:off x="2688" y="1728"/>
                <a:ext cx="528" cy="432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3" name="Line 6"/>
              <p:cNvSpPr>
                <a:spLocks noChangeShapeType="1"/>
              </p:cNvSpPr>
              <p:nvPr/>
            </p:nvSpPr>
            <p:spPr bwMode="auto">
              <a:xfrm flipH="1">
                <a:off x="2592" y="1728"/>
                <a:ext cx="93" cy="144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74" name="Line 7"/>
              <p:cNvSpPr>
                <a:spLocks noChangeShapeType="1"/>
              </p:cNvSpPr>
              <p:nvPr/>
            </p:nvSpPr>
            <p:spPr bwMode="auto">
              <a:xfrm flipH="1" flipV="1">
                <a:off x="2688" y="1728"/>
                <a:ext cx="624" cy="1344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457200" y="3352800"/>
            <a:ext cx="5105400" cy="579438"/>
            <a:chOff x="288" y="2112"/>
            <a:chExt cx="3216" cy="365"/>
          </a:xfrm>
        </p:grpSpPr>
        <p:sp>
          <p:nvSpPr>
            <p:cNvPr id="30768" name="Rectangle 9"/>
            <p:cNvSpPr>
              <a:spLocks noChangeArrowheads="1"/>
            </p:cNvSpPr>
            <p:nvPr/>
          </p:nvSpPr>
          <p:spPr bwMode="auto">
            <a:xfrm>
              <a:off x="3408" y="2112"/>
              <a:ext cx="96" cy="96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20099985" rev="0"/>
              </a:camera>
              <a:lightRig rig="legacyFlat4" dir="t"/>
            </a:scene3d>
            <a:sp3d extrusionH="163500" prstMaterial="legacyWirefram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>
              <a:off x="288" y="2208"/>
              <a:ext cx="1558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en-US" sz="2200" b="1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</a:rPr>
                <a:t>1.  Choose voxel</a:t>
              </a:r>
            </a:p>
          </p:txBody>
        </p:sp>
      </p:grpSp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457200" y="3429000"/>
            <a:ext cx="6248400" cy="1676400"/>
            <a:chOff x="288" y="2160"/>
            <a:chExt cx="3936" cy="1056"/>
          </a:xfrm>
        </p:grpSpPr>
        <p:grpSp>
          <p:nvGrpSpPr>
            <p:cNvPr id="30763" name="Group 12"/>
            <p:cNvGrpSpPr>
              <a:grpSpLocks/>
            </p:cNvGrpSpPr>
            <p:nvPr/>
          </p:nvGrpSpPr>
          <p:grpSpPr bwMode="auto">
            <a:xfrm>
              <a:off x="2928" y="2160"/>
              <a:ext cx="1296" cy="1056"/>
              <a:chOff x="2448" y="2160"/>
              <a:chExt cx="1296" cy="1056"/>
            </a:xfrm>
          </p:grpSpPr>
          <p:sp>
            <p:nvSpPr>
              <p:cNvPr id="30765" name="Line 13"/>
              <p:cNvSpPr>
                <a:spLocks noChangeShapeType="1"/>
              </p:cNvSpPr>
              <p:nvPr/>
            </p:nvSpPr>
            <p:spPr bwMode="auto">
              <a:xfrm flipH="1">
                <a:off x="2448" y="2160"/>
                <a:ext cx="528" cy="105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66" name="Line 14"/>
              <p:cNvSpPr>
                <a:spLocks noChangeShapeType="1"/>
              </p:cNvSpPr>
              <p:nvPr/>
            </p:nvSpPr>
            <p:spPr bwMode="auto">
              <a:xfrm>
                <a:off x="2976" y="2208"/>
                <a:ext cx="144" cy="864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67" name="Line 15"/>
              <p:cNvSpPr>
                <a:spLocks noChangeShapeType="1"/>
              </p:cNvSpPr>
              <p:nvPr/>
            </p:nvSpPr>
            <p:spPr bwMode="auto">
              <a:xfrm>
                <a:off x="2976" y="2160"/>
                <a:ext cx="768" cy="67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472" name="Text Box 16"/>
            <p:cNvSpPr txBox="1">
              <a:spLocks noChangeArrowheads="1"/>
            </p:cNvSpPr>
            <p:nvPr/>
          </p:nvSpPr>
          <p:spPr bwMode="auto">
            <a:xfrm>
              <a:off x="288" y="2448"/>
              <a:ext cx="2251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  <a:defRPr/>
              </a:pPr>
              <a:r>
                <a:rPr lang="en-US" sz="2200" b="1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</a:rPr>
                <a:t>2.  Project and correlate</a:t>
              </a:r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457200" y="3352800"/>
            <a:ext cx="6248400" cy="1922463"/>
            <a:chOff x="288" y="2112"/>
            <a:chExt cx="3936" cy="1211"/>
          </a:xfrm>
        </p:grpSpPr>
        <p:grpSp>
          <p:nvGrpSpPr>
            <p:cNvPr id="30756" name="Group 18"/>
            <p:cNvGrpSpPr>
              <a:grpSpLocks/>
            </p:cNvGrpSpPr>
            <p:nvPr/>
          </p:nvGrpSpPr>
          <p:grpSpPr bwMode="auto">
            <a:xfrm>
              <a:off x="2928" y="2112"/>
              <a:ext cx="1296" cy="1104"/>
              <a:chOff x="2928" y="2112"/>
              <a:chExt cx="1296" cy="1104"/>
            </a:xfrm>
          </p:grpSpPr>
          <p:sp>
            <p:nvSpPr>
              <p:cNvPr id="30758" name="Rectangle 19"/>
              <p:cNvSpPr>
                <a:spLocks noChangeArrowheads="1"/>
              </p:cNvSpPr>
              <p:nvPr/>
            </p:nvSpPr>
            <p:spPr bwMode="auto">
              <a:xfrm>
                <a:off x="3408" y="2112"/>
                <a:ext cx="96" cy="96"/>
              </a:xfrm>
              <a:prstGeom prst="rect">
                <a:avLst/>
              </a:prstGeom>
              <a:solidFill>
                <a:schemeClr val="tx2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20099985" rev="0"/>
                </a:camera>
                <a:lightRig rig="legacyFlat4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chemeClr val="tx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grpSp>
            <p:nvGrpSpPr>
              <p:cNvPr id="30759" name="Group 20"/>
              <p:cNvGrpSpPr>
                <a:grpSpLocks/>
              </p:cNvGrpSpPr>
              <p:nvPr/>
            </p:nvGrpSpPr>
            <p:grpSpPr bwMode="auto">
              <a:xfrm>
                <a:off x="2928" y="2160"/>
                <a:ext cx="1296" cy="1056"/>
                <a:chOff x="2448" y="2160"/>
                <a:chExt cx="1296" cy="1056"/>
              </a:xfrm>
            </p:grpSpPr>
            <p:sp>
              <p:nvSpPr>
                <p:cNvPr id="30760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2448" y="2160"/>
                  <a:ext cx="528" cy="1056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61" name="Line 22"/>
                <p:cNvSpPr>
                  <a:spLocks noChangeShapeType="1"/>
                </p:cNvSpPr>
                <p:nvPr/>
              </p:nvSpPr>
              <p:spPr bwMode="auto">
                <a:xfrm>
                  <a:off x="2976" y="2208"/>
                  <a:ext cx="144" cy="864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62" name="Line 23"/>
                <p:cNvSpPr>
                  <a:spLocks noChangeShapeType="1"/>
                </p:cNvSpPr>
                <p:nvPr/>
              </p:nvSpPr>
              <p:spPr bwMode="auto">
                <a:xfrm>
                  <a:off x="2976" y="2160"/>
                  <a:ext cx="768" cy="672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9480" name="Text Box 24"/>
            <p:cNvSpPr txBox="1">
              <a:spLocks noChangeArrowheads="1"/>
            </p:cNvSpPr>
            <p:nvPr/>
          </p:nvSpPr>
          <p:spPr bwMode="auto">
            <a:xfrm>
              <a:off x="288" y="2323"/>
              <a:ext cx="2106" cy="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457200" indent="-457200">
                <a:spcBef>
                  <a:spcPct val="20000"/>
                </a:spcBef>
                <a:buFontTx/>
                <a:buAutoNum type="arabicPeriod" startAt="3"/>
                <a:defRPr/>
              </a:pPr>
              <a:endParaRPr lang="en-US" sz="1400" b="1">
                <a:solidFill>
                  <a:srgbClr val="FF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+mn-cs"/>
              </a:endParaRPr>
            </a:p>
            <a:p>
              <a:pPr marL="457200" indent="-457200">
                <a:spcBef>
                  <a:spcPct val="20000"/>
                </a:spcBef>
                <a:buFontTx/>
                <a:buAutoNum type="arabicPeriod" startAt="3"/>
                <a:defRPr/>
              </a:pPr>
              <a:endPara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+mn-cs"/>
              </a:endParaRPr>
            </a:p>
            <a:p>
              <a:pPr marL="457200" indent="-457200">
                <a:spcBef>
                  <a:spcPct val="20000"/>
                </a:spcBef>
                <a:buFontTx/>
                <a:buAutoNum type="arabicPeriod" startAt="3"/>
                <a:defRPr/>
              </a:pPr>
              <a:r>
                <a:rPr lang="en-US" sz="22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+mn-ea"/>
                  <a:cs typeface="+mn-cs"/>
                </a:rPr>
                <a:t>Color if consistent</a:t>
              </a:r>
            </a:p>
            <a:p>
              <a:pPr marL="914400" lvl="1" indent="-457200">
                <a:spcBef>
                  <a:spcPct val="20000"/>
                </a:spcBef>
                <a:defRPr/>
              </a:pPr>
              <a:r>
                <a:rPr lang="en-US" sz="1600" b="1">
                  <a:solidFill>
                    <a:schemeClr val="bg2"/>
                  </a:solidFill>
                  <a:latin typeface="Arial" pitchFamily="34" charset="0"/>
                  <a:ea typeface="+mn-ea"/>
                  <a:cs typeface="+mn-cs"/>
                </a:rPr>
                <a:t>(standard deviation of pixel </a:t>
              </a:r>
            </a:p>
            <a:p>
              <a:pPr marL="914400" lvl="1" indent="-457200">
                <a:spcBef>
                  <a:spcPct val="20000"/>
                </a:spcBef>
                <a:defRPr/>
              </a:pPr>
              <a:r>
                <a:rPr lang="en-US" sz="1600" b="1">
                  <a:solidFill>
                    <a:schemeClr val="bg2"/>
                  </a:solidFill>
                  <a:latin typeface="Arial" pitchFamily="34" charset="0"/>
                  <a:ea typeface="+mn-ea"/>
                  <a:cs typeface="+mn-cs"/>
                </a:rPr>
                <a:t>colors below threshold)</a:t>
              </a:r>
            </a:p>
          </p:txBody>
        </p:sp>
      </p:grpSp>
      <p:sp>
        <p:nvSpPr>
          <p:cNvPr id="30725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Voxel Coloring Approach</a:t>
            </a:r>
          </a:p>
        </p:txBody>
      </p:sp>
      <p:grpSp>
        <p:nvGrpSpPr>
          <p:cNvPr id="30726" name="Group 26"/>
          <p:cNvGrpSpPr>
            <a:grpSpLocks/>
          </p:cNvGrpSpPr>
          <p:nvPr/>
        </p:nvGrpSpPr>
        <p:grpSpPr bwMode="auto">
          <a:xfrm>
            <a:off x="7010400" y="4648200"/>
            <a:ext cx="533400" cy="381000"/>
            <a:chOff x="3648" y="2448"/>
            <a:chExt cx="336" cy="240"/>
          </a:xfrm>
        </p:grpSpPr>
        <p:sp>
          <p:nvSpPr>
            <p:cNvPr id="30754" name="Oval 27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755" name="Rectangle 28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0727" name="Group 29"/>
          <p:cNvGrpSpPr>
            <a:grpSpLocks/>
          </p:cNvGrpSpPr>
          <p:nvPr/>
        </p:nvGrpSpPr>
        <p:grpSpPr bwMode="auto">
          <a:xfrm>
            <a:off x="6172200" y="4114800"/>
            <a:ext cx="990600" cy="685800"/>
            <a:chOff x="2544" y="1872"/>
            <a:chExt cx="624" cy="432"/>
          </a:xfrm>
        </p:grpSpPr>
        <p:sp>
          <p:nvSpPr>
            <p:cNvPr id="30752" name="Rectangle 30"/>
            <p:cNvSpPr>
              <a:spLocks noChangeArrowheads="1"/>
            </p:cNvSpPr>
            <p:nvPr/>
          </p:nvSpPr>
          <p:spPr bwMode="auto">
            <a:xfrm>
              <a:off x="2544" y="1872"/>
              <a:ext cx="624" cy="43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753" name="Rectangle 31"/>
            <p:cNvSpPr>
              <a:spLocks noChangeArrowheads="1"/>
            </p:cNvSpPr>
            <p:nvPr/>
          </p:nvSpPr>
          <p:spPr bwMode="auto">
            <a:xfrm>
              <a:off x="2832" y="2064"/>
              <a:ext cx="56" cy="72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0728" name="Group 32"/>
          <p:cNvGrpSpPr>
            <a:grpSpLocks/>
          </p:cNvGrpSpPr>
          <p:nvPr/>
        </p:nvGrpSpPr>
        <p:grpSpPr bwMode="auto">
          <a:xfrm>
            <a:off x="5257800" y="4495800"/>
            <a:ext cx="990600" cy="762000"/>
            <a:chOff x="2832" y="2832"/>
            <a:chExt cx="624" cy="480"/>
          </a:xfrm>
        </p:grpSpPr>
        <p:sp>
          <p:nvSpPr>
            <p:cNvPr id="30749" name="Rectangle 33"/>
            <p:cNvSpPr>
              <a:spLocks noChangeArrowheads="1"/>
            </p:cNvSpPr>
            <p:nvPr/>
          </p:nvSpPr>
          <p:spPr bwMode="auto">
            <a:xfrm>
              <a:off x="2832" y="2832"/>
              <a:ext cx="624" cy="480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750" name="Rectangle 34"/>
            <p:cNvSpPr>
              <a:spLocks noChangeArrowheads="1"/>
            </p:cNvSpPr>
            <p:nvPr/>
          </p:nvSpPr>
          <p:spPr bwMode="auto">
            <a:xfrm>
              <a:off x="3104" y="2988"/>
              <a:ext cx="56" cy="70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751" name="Rectangle 35"/>
            <p:cNvSpPr>
              <a:spLocks noChangeArrowheads="1"/>
            </p:cNvSpPr>
            <p:nvPr/>
          </p:nvSpPr>
          <p:spPr bwMode="auto">
            <a:xfrm>
              <a:off x="3024" y="3024"/>
              <a:ext cx="56" cy="70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0729" name="Group 36"/>
          <p:cNvGrpSpPr>
            <a:grpSpLocks/>
          </p:cNvGrpSpPr>
          <p:nvPr/>
        </p:nvGrpSpPr>
        <p:grpSpPr bwMode="auto">
          <a:xfrm>
            <a:off x="5715000" y="5181600"/>
            <a:ext cx="533400" cy="381000"/>
            <a:chOff x="3648" y="2448"/>
            <a:chExt cx="336" cy="240"/>
          </a:xfrm>
        </p:grpSpPr>
        <p:sp>
          <p:nvSpPr>
            <p:cNvPr id="30747" name="Oval 37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748" name="Rectangle 38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0730" name="Group 39"/>
          <p:cNvGrpSpPr>
            <a:grpSpLocks/>
          </p:cNvGrpSpPr>
          <p:nvPr/>
        </p:nvGrpSpPr>
        <p:grpSpPr bwMode="auto">
          <a:xfrm>
            <a:off x="4038600" y="4648200"/>
            <a:ext cx="990600" cy="762000"/>
            <a:chOff x="2064" y="2928"/>
            <a:chExt cx="624" cy="480"/>
          </a:xfrm>
        </p:grpSpPr>
        <p:sp>
          <p:nvSpPr>
            <p:cNvPr id="30744" name="Rectangle 40"/>
            <p:cNvSpPr>
              <a:spLocks noChangeArrowheads="1"/>
            </p:cNvSpPr>
            <p:nvPr/>
          </p:nvSpPr>
          <p:spPr bwMode="auto">
            <a:xfrm>
              <a:off x="2064" y="2928"/>
              <a:ext cx="624" cy="480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745" name="Rectangle 41"/>
            <p:cNvSpPr>
              <a:spLocks noChangeArrowheads="1"/>
            </p:cNvSpPr>
            <p:nvPr/>
          </p:nvSpPr>
          <p:spPr bwMode="auto">
            <a:xfrm>
              <a:off x="2352" y="3072"/>
              <a:ext cx="47" cy="56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746" name="Rectangle 42"/>
            <p:cNvSpPr>
              <a:spLocks noChangeArrowheads="1"/>
            </p:cNvSpPr>
            <p:nvPr/>
          </p:nvSpPr>
          <p:spPr bwMode="auto">
            <a:xfrm>
              <a:off x="2476" y="3100"/>
              <a:ext cx="47" cy="56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0731" name="Group 43"/>
          <p:cNvGrpSpPr>
            <a:grpSpLocks/>
          </p:cNvGrpSpPr>
          <p:nvPr/>
        </p:nvGrpSpPr>
        <p:grpSpPr bwMode="auto">
          <a:xfrm>
            <a:off x="4114800" y="5334000"/>
            <a:ext cx="533400" cy="381000"/>
            <a:chOff x="3648" y="2448"/>
            <a:chExt cx="336" cy="240"/>
          </a:xfrm>
        </p:grpSpPr>
        <p:sp>
          <p:nvSpPr>
            <p:cNvPr id="30742" name="Oval 4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0743" name="Rectangle 4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0732" name="Line 46"/>
          <p:cNvSpPr>
            <a:spLocks noChangeShapeType="1"/>
          </p:cNvSpPr>
          <p:nvPr/>
        </p:nvSpPr>
        <p:spPr bwMode="auto">
          <a:xfrm flipH="1" flipV="1">
            <a:off x="2895600" y="1828800"/>
            <a:ext cx="1447800" cy="1219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Line 47"/>
          <p:cNvSpPr>
            <a:spLocks noChangeShapeType="1"/>
          </p:cNvSpPr>
          <p:nvPr/>
        </p:nvSpPr>
        <p:spPr bwMode="auto">
          <a:xfrm flipH="1" flipV="1">
            <a:off x="2971800" y="3124200"/>
            <a:ext cx="1447800" cy="1219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Line 48"/>
          <p:cNvSpPr>
            <a:spLocks noChangeShapeType="1"/>
          </p:cNvSpPr>
          <p:nvPr/>
        </p:nvSpPr>
        <p:spPr bwMode="auto">
          <a:xfrm flipH="1" flipV="1">
            <a:off x="5181600" y="1447800"/>
            <a:ext cx="1524000" cy="1219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Line 49"/>
          <p:cNvSpPr>
            <a:spLocks noChangeShapeType="1"/>
          </p:cNvSpPr>
          <p:nvPr/>
        </p:nvSpPr>
        <p:spPr bwMode="auto">
          <a:xfrm>
            <a:off x="4343400" y="3048000"/>
            <a:ext cx="76200" cy="12954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Line 50"/>
          <p:cNvSpPr>
            <a:spLocks noChangeShapeType="1"/>
          </p:cNvSpPr>
          <p:nvPr/>
        </p:nvSpPr>
        <p:spPr bwMode="auto">
          <a:xfrm>
            <a:off x="2895600" y="1828800"/>
            <a:ext cx="76200" cy="12954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7" name="Line 51"/>
          <p:cNvSpPr>
            <a:spLocks noChangeShapeType="1"/>
          </p:cNvSpPr>
          <p:nvPr/>
        </p:nvSpPr>
        <p:spPr bwMode="auto">
          <a:xfrm flipH="1">
            <a:off x="6629400" y="2667000"/>
            <a:ext cx="76200" cy="1219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Line 52"/>
          <p:cNvSpPr>
            <a:spLocks noChangeShapeType="1"/>
          </p:cNvSpPr>
          <p:nvPr/>
        </p:nvSpPr>
        <p:spPr bwMode="auto">
          <a:xfrm flipV="1">
            <a:off x="4343400" y="2667000"/>
            <a:ext cx="2362200" cy="3810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9" name="Line 53"/>
          <p:cNvSpPr>
            <a:spLocks noChangeShapeType="1"/>
          </p:cNvSpPr>
          <p:nvPr/>
        </p:nvSpPr>
        <p:spPr bwMode="auto">
          <a:xfrm flipV="1">
            <a:off x="4419600" y="3886200"/>
            <a:ext cx="2209800" cy="457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Line 54"/>
          <p:cNvSpPr>
            <a:spLocks noChangeShapeType="1"/>
          </p:cNvSpPr>
          <p:nvPr/>
        </p:nvSpPr>
        <p:spPr bwMode="auto">
          <a:xfrm flipV="1">
            <a:off x="2895600" y="1447800"/>
            <a:ext cx="2286000" cy="3810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1" name="Text Box 55"/>
          <p:cNvSpPr txBox="1">
            <a:spLocks noChangeArrowheads="1"/>
          </p:cNvSpPr>
          <p:nvPr/>
        </p:nvSpPr>
        <p:spPr bwMode="auto">
          <a:xfrm>
            <a:off x="457200" y="5989638"/>
            <a:ext cx="8582025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0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Visibility Problem:  </a:t>
            </a:r>
            <a:r>
              <a:rPr lang="en-US" sz="22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in which images is each voxel visible?</a:t>
            </a:r>
            <a:endParaRPr lang="en-US" sz="3000" b="1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20"/>
    </mc:Choice>
    <mc:Fallback xmlns="">
      <p:transition xmlns:p14="http://schemas.microsoft.com/office/powerpoint/2010/main" spd="slow" advTm="1955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1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0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-1639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art</a:t>
            </a:r>
            <a:endParaRPr lang="fr-FR" dirty="0"/>
          </a:p>
        </p:txBody>
      </p:sp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7538" y="4070350"/>
            <a:ext cx="1744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02" name="Picture 10" descr="gormley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4070350"/>
            <a:ext cx="1741488" cy="2644775"/>
          </a:xfrm>
          <a:prstGeom prst="rect">
            <a:avLst/>
          </a:prstGeom>
          <a:noFill/>
        </p:spPr>
      </p:pic>
      <p:pic>
        <p:nvPicPr>
          <p:cNvPr id="443403" name="Picture 11" descr="gormley5"/>
          <p:cNvPicPr>
            <a:picLocks noChangeAspect="1" noChangeArrowheads="1"/>
          </p:cNvPicPr>
          <p:nvPr/>
        </p:nvPicPr>
        <p:blipFill>
          <a:blip r:embed="rId5"/>
          <a:srcRect t="4158" b="7423"/>
          <a:stretch>
            <a:fillRect/>
          </a:stretch>
        </p:blipFill>
        <p:spPr bwMode="auto">
          <a:xfrm>
            <a:off x="1150938" y="4373563"/>
            <a:ext cx="2700337" cy="18907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43404" name="Picture 12" descr="gormley4"/>
          <p:cNvPicPr>
            <a:picLocks noChangeAspect="1" noChangeArrowheads="1"/>
          </p:cNvPicPr>
          <p:nvPr/>
        </p:nvPicPr>
        <p:blipFill>
          <a:blip r:embed="rId6"/>
          <a:srcRect b="13542"/>
          <a:stretch>
            <a:fillRect/>
          </a:stretch>
        </p:blipFill>
        <p:spPr bwMode="auto">
          <a:xfrm>
            <a:off x="1150938" y="1476375"/>
            <a:ext cx="2700337" cy="2312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02125" y="1455738"/>
            <a:ext cx="4591050" cy="2528887"/>
            <a:chOff x="2710" y="941"/>
            <a:chExt cx="2892" cy="1593"/>
          </a:xfrm>
        </p:grpSpPr>
        <p:pic>
          <p:nvPicPr>
            <p:cNvPr id="443406" name="Picture 14" descr="gormley1"/>
            <p:cNvPicPr>
              <a:picLocks noChangeAspect="1" noChangeArrowheads="1"/>
            </p:cNvPicPr>
            <p:nvPr/>
          </p:nvPicPr>
          <p:blipFill>
            <a:blip r:embed="rId7"/>
            <a:srcRect l="7559" t="22617" r="22678" b="10052"/>
            <a:stretch>
              <a:fillRect/>
            </a:stretch>
          </p:blipFill>
          <p:spPr bwMode="auto">
            <a:xfrm>
              <a:off x="3589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7" name="Picture 15" descr="gormley2"/>
            <p:cNvPicPr>
              <a:picLocks noChangeAspect="1" noChangeArrowheads="1"/>
            </p:cNvPicPr>
            <p:nvPr/>
          </p:nvPicPr>
          <p:blipFill>
            <a:blip r:embed="rId8"/>
            <a:srcRect l="7559" t="22617" r="22678" b="10052"/>
            <a:stretch>
              <a:fillRect/>
            </a:stretch>
          </p:blipFill>
          <p:spPr bwMode="auto">
            <a:xfrm>
              <a:off x="2710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8" name="Picture 16" descr="gormley3"/>
            <p:cNvPicPr>
              <a:picLocks noChangeAspect="1" noChangeArrowheads="1"/>
            </p:cNvPicPr>
            <p:nvPr/>
          </p:nvPicPr>
          <p:blipFill>
            <a:blip r:embed="rId9"/>
            <a:srcRect l="12094" t="22617" r="22678" b="10052"/>
            <a:stretch>
              <a:fillRect/>
            </a:stretch>
          </p:blipFill>
          <p:spPr bwMode="auto">
            <a:xfrm>
              <a:off x="4577" y="941"/>
              <a:ext cx="1025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3410" name="Rectangle 18"/>
          <p:cNvSpPr>
            <a:spLocks noChangeArrowheads="1"/>
          </p:cNvSpPr>
          <p:nvPr/>
        </p:nvSpPr>
        <p:spPr bwMode="auto">
          <a:xfrm>
            <a:off x="944563" y="6264275"/>
            <a:ext cx="31321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Domain Series Domain VIII Crouching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>
                <a:solidFill>
                  <a:prstClr val="black"/>
                </a:solidFill>
                <a:latin typeface="Calibri"/>
              </a:rPr>
              <a:t> 1999 </a:t>
            </a:r>
            <a:r>
              <a:rPr lang="en-GB" sz="1400" i="1">
                <a:solidFill>
                  <a:prstClr val="black"/>
                </a:solidFill>
                <a:latin typeface="Calibri"/>
              </a:rPr>
              <a:t>Mild steel bar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81 x 59 x 63 cm </a:t>
            </a:r>
          </a:p>
        </p:txBody>
      </p:sp>
      <p:sp>
        <p:nvSpPr>
          <p:cNvPr id="443411" name="Rectangle 19"/>
          <p:cNvSpPr>
            <a:spLocks noChangeArrowheads="1"/>
          </p:cNvSpPr>
          <p:nvPr/>
        </p:nvSpPr>
        <p:spPr bwMode="auto">
          <a:xfrm>
            <a:off x="1065213" y="3767138"/>
            <a:ext cx="28765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Block Works Precipitate III 2004 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Mild steel blocks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80 x 46 x 66 cm </a:t>
            </a:r>
          </a:p>
        </p:txBody>
      </p:sp>
    </p:spTree>
    <p:extLst>
      <p:ext uri="{BB962C8B-B14F-4D97-AF65-F5344CB8AC3E}">
        <p14:creationId xmlns:p14="http://schemas.microsoft.com/office/powerpoint/2010/main" val="383791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24200" y="1676400"/>
            <a:ext cx="4122738" cy="1524000"/>
            <a:chOff x="1968" y="1056"/>
            <a:chExt cx="2597" cy="960"/>
          </a:xfrm>
        </p:grpSpPr>
        <p:sp>
          <p:nvSpPr>
            <p:cNvPr id="31792" name="Rectangle 3"/>
            <p:cNvSpPr>
              <a:spLocks noChangeArrowheads="1"/>
            </p:cNvSpPr>
            <p:nvPr/>
          </p:nvSpPr>
          <p:spPr bwMode="auto">
            <a:xfrm>
              <a:off x="1968" y="1152"/>
              <a:ext cx="1584" cy="864"/>
            </a:xfrm>
            <a:prstGeom prst="rect">
              <a:avLst/>
            </a:prstGeom>
            <a:solidFill>
              <a:schemeClr val="folHlink">
                <a:alpha val="50195"/>
              </a:schemeClr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 sz="3000">
                <a:latin typeface="Tahoma" charset="0"/>
              </a:endParaRPr>
            </a:p>
          </p:txBody>
        </p:sp>
        <p:sp>
          <p:nvSpPr>
            <p:cNvPr id="31793" name="Line 4"/>
            <p:cNvSpPr>
              <a:spLocks noChangeShapeType="1"/>
            </p:cNvSpPr>
            <p:nvPr/>
          </p:nvSpPr>
          <p:spPr bwMode="auto">
            <a:xfrm flipH="1" flipV="1">
              <a:off x="3504" y="1056"/>
              <a:ext cx="1061" cy="19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33800" y="2133600"/>
            <a:ext cx="3513138" cy="1524000"/>
            <a:chOff x="2352" y="1344"/>
            <a:chExt cx="2213" cy="960"/>
          </a:xfrm>
        </p:grpSpPr>
        <p:grpSp>
          <p:nvGrpSpPr>
            <p:cNvPr id="31787" name="Group 6"/>
            <p:cNvGrpSpPr>
              <a:grpSpLocks/>
            </p:cNvGrpSpPr>
            <p:nvPr/>
          </p:nvGrpSpPr>
          <p:grpSpPr bwMode="auto">
            <a:xfrm>
              <a:off x="2352" y="1440"/>
              <a:ext cx="1584" cy="864"/>
              <a:chOff x="144" y="1440"/>
              <a:chExt cx="1584" cy="864"/>
            </a:xfrm>
          </p:grpSpPr>
          <p:sp>
            <p:nvSpPr>
              <p:cNvPr id="31789" name="Rectangle 7"/>
              <p:cNvSpPr>
                <a:spLocks noChangeArrowheads="1"/>
              </p:cNvSpPr>
              <p:nvPr/>
            </p:nvSpPr>
            <p:spPr bwMode="auto">
              <a:xfrm>
                <a:off x="720" y="1680"/>
                <a:ext cx="96" cy="96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20099985" rev="0"/>
                </a:camera>
                <a:lightRig rig="legacyFlat4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1790" name="Rectangle 8"/>
              <p:cNvSpPr>
                <a:spLocks noChangeArrowheads="1"/>
              </p:cNvSpPr>
              <p:nvPr/>
            </p:nvSpPr>
            <p:spPr bwMode="auto">
              <a:xfrm>
                <a:off x="144" y="1440"/>
                <a:ext cx="1584" cy="864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20099985" rev="0"/>
                </a:camera>
                <a:lightRig rig="legacyFlat4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>
                  <a:spcBef>
                    <a:spcPct val="20000"/>
                  </a:spcBef>
                  <a:buFontTx/>
                  <a:buChar char="•"/>
                </a:pPr>
                <a:endParaRPr lang="en-US" sz="3000">
                  <a:latin typeface="Tahoma" charset="0"/>
                </a:endParaRPr>
              </a:p>
            </p:txBody>
          </p:sp>
          <p:sp>
            <p:nvSpPr>
              <p:cNvPr id="31791" name="Rectangle 9"/>
              <p:cNvSpPr>
                <a:spLocks noChangeArrowheads="1"/>
              </p:cNvSpPr>
              <p:nvPr/>
            </p:nvSpPr>
            <p:spPr bwMode="auto">
              <a:xfrm>
                <a:off x="720" y="1680"/>
                <a:ext cx="96" cy="96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20099985" rev="0"/>
                </a:camera>
                <a:lightRig rig="legacyFlat4" dir="t"/>
              </a:scene3d>
              <a:sp3d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1788" name="Line 10"/>
            <p:cNvSpPr>
              <a:spLocks noChangeShapeType="1"/>
            </p:cNvSpPr>
            <p:nvPr/>
          </p:nvSpPr>
          <p:spPr bwMode="auto">
            <a:xfrm flipH="1">
              <a:off x="3840" y="1344"/>
              <a:ext cx="725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4343400" y="1898650"/>
            <a:ext cx="3892550" cy="2292350"/>
            <a:chOff x="2736" y="1196"/>
            <a:chExt cx="2452" cy="1444"/>
          </a:xfrm>
        </p:grpSpPr>
        <p:grpSp>
          <p:nvGrpSpPr>
            <p:cNvPr id="31781" name="Group 12"/>
            <p:cNvGrpSpPr>
              <a:grpSpLocks/>
            </p:cNvGrpSpPr>
            <p:nvPr/>
          </p:nvGrpSpPr>
          <p:grpSpPr bwMode="auto">
            <a:xfrm>
              <a:off x="2736" y="1776"/>
              <a:ext cx="1584" cy="864"/>
              <a:chOff x="384" y="2064"/>
              <a:chExt cx="1584" cy="864"/>
            </a:xfrm>
          </p:grpSpPr>
          <p:sp>
            <p:nvSpPr>
              <p:cNvPr id="31784" name="Rectangle 13"/>
              <p:cNvSpPr>
                <a:spLocks noChangeArrowheads="1"/>
              </p:cNvSpPr>
              <p:nvPr/>
            </p:nvSpPr>
            <p:spPr bwMode="auto">
              <a:xfrm>
                <a:off x="1056" y="2400"/>
                <a:ext cx="96" cy="96"/>
              </a:xfrm>
              <a:prstGeom prst="rect">
                <a:avLst/>
              </a:prstGeom>
              <a:solidFill>
                <a:schemeClr val="tx2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20099985" rev="0"/>
                </a:camera>
                <a:lightRig rig="legacyFlat4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chemeClr val="tx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1785" name="Rectangle 14"/>
              <p:cNvSpPr>
                <a:spLocks noChangeArrowheads="1"/>
              </p:cNvSpPr>
              <p:nvPr/>
            </p:nvSpPr>
            <p:spPr bwMode="auto">
              <a:xfrm>
                <a:off x="384" y="2064"/>
                <a:ext cx="1584" cy="864"/>
              </a:xfrm>
              <a:prstGeom prst="rect">
                <a:avLst/>
              </a:prstGeom>
              <a:solidFill>
                <a:schemeClr val="folHlink">
                  <a:alpha val="50195"/>
                </a:schemeClr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20099985" rev="0"/>
                </a:camera>
                <a:lightRig rig="legacyFlat4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>
                  <a:spcBef>
                    <a:spcPct val="20000"/>
                  </a:spcBef>
                  <a:buFontTx/>
                  <a:buChar char="•"/>
                </a:pPr>
                <a:endParaRPr lang="en-US" sz="3000">
                  <a:latin typeface="Tahoma" charset="0"/>
                </a:endParaRPr>
              </a:p>
            </p:txBody>
          </p:sp>
          <p:sp>
            <p:nvSpPr>
              <p:cNvPr id="31786" name="Rectangle 15"/>
              <p:cNvSpPr>
                <a:spLocks noChangeArrowheads="1"/>
              </p:cNvSpPr>
              <p:nvPr/>
            </p:nvSpPr>
            <p:spPr bwMode="auto">
              <a:xfrm>
                <a:off x="1056" y="2400"/>
                <a:ext cx="96" cy="96"/>
              </a:xfrm>
              <a:prstGeom prst="rect">
                <a:avLst/>
              </a:prstGeom>
              <a:solidFill>
                <a:schemeClr val="tx2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20099985" rev="0"/>
                </a:camera>
                <a:lightRig rig="legacyFlat4" dir="t"/>
              </a:scene3d>
              <a:sp3d prstMaterial="legacyMatte">
                <a:bevelT w="13500" h="13500" prst="angle"/>
                <a:bevelB w="13500" h="13500" prst="angle"/>
                <a:extrusionClr>
                  <a:schemeClr val="tx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21520" name="Text Box 16"/>
            <p:cNvSpPr txBox="1">
              <a:spLocks noChangeArrowheads="1"/>
            </p:cNvSpPr>
            <p:nvPr/>
          </p:nvSpPr>
          <p:spPr bwMode="auto">
            <a:xfrm>
              <a:off x="4561" y="1196"/>
              <a:ext cx="627" cy="277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defRPr/>
              </a:pPr>
              <a:r>
                <a:rPr lang="en-US" sz="220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ahoma" charset="0"/>
                </a:rPr>
                <a:t>Layers</a:t>
              </a:r>
              <a:endParaRPr lang="en-US" sz="2200" smtClean="0">
                <a:solidFill>
                  <a:schemeClr val="bg2"/>
                </a:solidFill>
                <a:latin typeface="Tahoma" charset="0"/>
              </a:endParaRPr>
            </a:p>
          </p:txBody>
        </p:sp>
        <p:sp>
          <p:nvSpPr>
            <p:cNvPr id="31783" name="Line 17"/>
            <p:cNvSpPr>
              <a:spLocks noChangeShapeType="1"/>
            </p:cNvSpPr>
            <p:nvPr/>
          </p:nvSpPr>
          <p:spPr bwMode="auto">
            <a:xfrm flipH="1">
              <a:off x="4224" y="1440"/>
              <a:ext cx="341" cy="19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48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Depth Ordering:  visit occluders first!</a:t>
            </a:r>
          </a:p>
        </p:txBody>
      </p:sp>
      <p:grpSp>
        <p:nvGrpSpPr>
          <p:cNvPr id="31749" name="Group 19"/>
          <p:cNvGrpSpPr>
            <a:grpSpLocks/>
          </p:cNvGrpSpPr>
          <p:nvPr/>
        </p:nvGrpSpPr>
        <p:grpSpPr bwMode="auto">
          <a:xfrm>
            <a:off x="7010400" y="4648200"/>
            <a:ext cx="533400" cy="381000"/>
            <a:chOff x="3648" y="2448"/>
            <a:chExt cx="336" cy="240"/>
          </a:xfrm>
        </p:grpSpPr>
        <p:sp>
          <p:nvSpPr>
            <p:cNvPr id="31779" name="Oval 20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780" name="Rectangle 21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1750" name="Group 22"/>
          <p:cNvGrpSpPr>
            <a:grpSpLocks/>
          </p:cNvGrpSpPr>
          <p:nvPr/>
        </p:nvGrpSpPr>
        <p:grpSpPr bwMode="auto">
          <a:xfrm>
            <a:off x="6172200" y="4114800"/>
            <a:ext cx="990600" cy="685800"/>
            <a:chOff x="2544" y="1872"/>
            <a:chExt cx="624" cy="432"/>
          </a:xfrm>
        </p:grpSpPr>
        <p:sp>
          <p:nvSpPr>
            <p:cNvPr id="31777" name="Rectangle 23"/>
            <p:cNvSpPr>
              <a:spLocks noChangeArrowheads="1"/>
            </p:cNvSpPr>
            <p:nvPr/>
          </p:nvSpPr>
          <p:spPr bwMode="auto">
            <a:xfrm>
              <a:off x="2544" y="1872"/>
              <a:ext cx="624" cy="43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778" name="Rectangle 24"/>
            <p:cNvSpPr>
              <a:spLocks noChangeArrowheads="1"/>
            </p:cNvSpPr>
            <p:nvPr/>
          </p:nvSpPr>
          <p:spPr bwMode="auto">
            <a:xfrm>
              <a:off x="2832" y="2064"/>
              <a:ext cx="56" cy="72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1751" name="Group 25"/>
          <p:cNvGrpSpPr>
            <a:grpSpLocks/>
          </p:cNvGrpSpPr>
          <p:nvPr/>
        </p:nvGrpSpPr>
        <p:grpSpPr bwMode="auto">
          <a:xfrm>
            <a:off x="5257800" y="4495800"/>
            <a:ext cx="990600" cy="762000"/>
            <a:chOff x="2832" y="2832"/>
            <a:chExt cx="624" cy="480"/>
          </a:xfrm>
        </p:grpSpPr>
        <p:sp>
          <p:nvSpPr>
            <p:cNvPr id="31774" name="Rectangle 26"/>
            <p:cNvSpPr>
              <a:spLocks noChangeArrowheads="1"/>
            </p:cNvSpPr>
            <p:nvPr/>
          </p:nvSpPr>
          <p:spPr bwMode="auto">
            <a:xfrm>
              <a:off x="2832" y="2832"/>
              <a:ext cx="624" cy="480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775" name="Rectangle 27"/>
            <p:cNvSpPr>
              <a:spLocks noChangeArrowheads="1"/>
            </p:cNvSpPr>
            <p:nvPr/>
          </p:nvSpPr>
          <p:spPr bwMode="auto">
            <a:xfrm>
              <a:off x="3104" y="2988"/>
              <a:ext cx="56" cy="70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776" name="Rectangle 28"/>
            <p:cNvSpPr>
              <a:spLocks noChangeArrowheads="1"/>
            </p:cNvSpPr>
            <p:nvPr/>
          </p:nvSpPr>
          <p:spPr bwMode="auto">
            <a:xfrm>
              <a:off x="3024" y="3024"/>
              <a:ext cx="56" cy="70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1752" name="Group 29"/>
          <p:cNvGrpSpPr>
            <a:grpSpLocks/>
          </p:cNvGrpSpPr>
          <p:nvPr/>
        </p:nvGrpSpPr>
        <p:grpSpPr bwMode="auto">
          <a:xfrm>
            <a:off x="5715000" y="5181600"/>
            <a:ext cx="533400" cy="381000"/>
            <a:chOff x="3648" y="2448"/>
            <a:chExt cx="336" cy="240"/>
          </a:xfrm>
        </p:grpSpPr>
        <p:sp>
          <p:nvSpPr>
            <p:cNvPr id="31772" name="Oval 30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773" name="Rectangle 31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1753" name="Group 32"/>
          <p:cNvGrpSpPr>
            <a:grpSpLocks/>
          </p:cNvGrpSpPr>
          <p:nvPr/>
        </p:nvGrpSpPr>
        <p:grpSpPr bwMode="auto">
          <a:xfrm>
            <a:off x="4038600" y="4648200"/>
            <a:ext cx="990600" cy="762000"/>
            <a:chOff x="2064" y="2928"/>
            <a:chExt cx="624" cy="480"/>
          </a:xfrm>
        </p:grpSpPr>
        <p:sp>
          <p:nvSpPr>
            <p:cNvPr id="31769" name="Rectangle 33"/>
            <p:cNvSpPr>
              <a:spLocks noChangeArrowheads="1"/>
            </p:cNvSpPr>
            <p:nvPr/>
          </p:nvSpPr>
          <p:spPr bwMode="auto">
            <a:xfrm>
              <a:off x="2064" y="2928"/>
              <a:ext cx="624" cy="480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770" name="Rectangle 34"/>
            <p:cNvSpPr>
              <a:spLocks noChangeArrowheads="1"/>
            </p:cNvSpPr>
            <p:nvPr/>
          </p:nvSpPr>
          <p:spPr bwMode="auto">
            <a:xfrm>
              <a:off x="2352" y="3072"/>
              <a:ext cx="47" cy="56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771" name="Rectangle 35"/>
            <p:cNvSpPr>
              <a:spLocks noChangeArrowheads="1"/>
            </p:cNvSpPr>
            <p:nvPr/>
          </p:nvSpPr>
          <p:spPr bwMode="auto">
            <a:xfrm>
              <a:off x="2476" y="3100"/>
              <a:ext cx="47" cy="56"/>
            </a:xfrm>
            <a:prstGeom prst="rect">
              <a:avLst/>
            </a:prstGeom>
            <a:solidFill>
              <a:schemeClr val="tx2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1754" name="Group 36"/>
          <p:cNvGrpSpPr>
            <a:grpSpLocks/>
          </p:cNvGrpSpPr>
          <p:nvPr/>
        </p:nvGrpSpPr>
        <p:grpSpPr bwMode="auto">
          <a:xfrm>
            <a:off x="4114800" y="5334000"/>
            <a:ext cx="533400" cy="381000"/>
            <a:chOff x="3648" y="2448"/>
            <a:chExt cx="336" cy="240"/>
          </a:xfrm>
        </p:grpSpPr>
        <p:sp>
          <p:nvSpPr>
            <p:cNvPr id="31767" name="Oval 37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1768" name="Rectangle 38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1755" name="Line 39"/>
          <p:cNvSpPr>
            <a:spLocks noChangeShapeType="1"/>
          </p:cNvSpPr>
          <p:nvPr/>
        </p:nvSpPr>
        <p:spPr bwMode="auto">
          <a:xfrm flipH="1" flipV="1">
            <a:off x="2895600" y="1828800"/>
            <a:ext cx="1447800" cy="1219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Line 40"/>
          <p:cNvSpPr>
            <a:spLocks noChangeShapeType="1"/>
          </p:cNvSpPr>
          <p:nvPr/>
        </p:nvSpPr>
        <p:spPr bwMode="auto">
          <a:xfrm flipH="1" flipV="1">
            <a:off x="2971800" y="3124200"/>
            <a:ext cx="1447800" cy="1219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7" name="Line 41"/>
          <p:cNvSpPr>
            <a:spLocks noChangeShapeType="1"/>
          </p:cNvSpPr>
          <p:nvPr/>
        </p:nvSpPr>
        <p:spPr bwMode="auto">
          <a:xfrm flipH="1" flipV="1">
            <a:off x="5181600" y="1447800"/>
            <a:ext cx="1524000" cy="1219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8" name="Line 42"/>
          <p:cNvSpPr>
            <a:spLocks noChangeShapeType="1"/>
          </p:cNvSpPr>
          <p:nvPr/>
        </p:nvSpPr>
        <p:spPr bwMode="auto">
          <a:xfrm>
            <a:off x="4343400" y="3048000"/>
            <a:ext cx="76200" cy="12954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9" name="Line 43"/>
          <p:cNvSpPr>
            <a:spLocks noChangeShapeType="1"/>
          </p:cNvSpPr>
          <p:nvPr/>
        </p:nvSpPr>
        <p:spPr bwMode="auto">
          <a:xfrm>
            <a:off x="2895600" y="1828800"/>
            <a:ext cx="76200" cy="12954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0" name="Line 44"/>
          <p:cNvSpPr>
            <a:spLocks noChangeShapeType="1"/>
          </p:cNvSpPr>
          <p:nvPr/>
        </p:nvSpPr>
        <p:spPr bwMode="auto">
          <a:xfrm flipH="1">
            <a:off x="6629400" y="2667000"/>
            <a:ext cx="76200" cy="1219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Line 45"/>
          <p:cNvSpPr>
            <a:spLocks noChangeShapeType="1"/>
          </p:cNvSpPr>
          <p:nvPr/>
        </p:nvSpPr>
        <p:spPr bwMode="auto">
          <a:xfrm flipV="1">
            <a:off x="4343400" y="2667000"/>
            <a:ext cx="2362200" cy="3810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2" name="Line 46"/>
          <p:cNvSpPr>
            <a:spLocks noChangeShapeType="1"/>
          </p:cNvSpPr>
          <p:nvPr/>
        </p:nvSpPr>
        <p:spPr bwMode="auto">
          <a:xfrm flipV="1">
            <a:off x="4419600" y="3886200"/>
            <a:ext cx="2209800" cy="4572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3" name="Line 47"/>
          <p:cNvSpPr>
            <a:spLocks noChangeShapeType="1"/>
          </p:cNvSpPr>
          <p:nvPr/>
        </p:nvSpPr>
        <p:spPr bwMode="auto">
          <a:xfrm flipV="1">
            <a:off x="2895600" y="1447800"/>
            <a:ext cx="2286000" cy="38100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4" name="Line 48"/>
          <p:cNvSpPr>
            <a:spLocks noChangeShapeType="1"/>
          </p:cNvSpPr>
          <p:nvPr/>
        </p:nvSpPr>
        <p:spPr bwMode="auto">
          <a:xfrm flipH="1" flipV="1">
            <a:off x="2590800" y="3200400"/>
            <a:ext cx="1447800" cy="1219200"/>
          </a:xfrm>
          <a:prstGeom prst="line">
            <a:avLst/>
          </a:prstGeom>
          <a:noFill/>
          <a:ln w="38100">
            <a:solidFill>
              <a:schemeClr val="bg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53" name="Text Box 49"/>
          <p:cNvSpPr txBox="1">
            <a:spLocks noChangeArrowheads="1"/>
          </p:cNvSpPr>
          <p:nvPr/>
        </p:nvSpPr>
        <p:spPr bwMode="auto">
          <a:xfrm>
            <a:off x="2112963" y="3514725"/>
            <a:ext cx="1316037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2200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Scene</a:t>
            </a:r>
          </a:p>
          <a:p>
            <a:pPr>
              <a:spcBef>
                <a:spcPct val="20000"/>
              </a:spcBef>
              <a:defRPr/>
            </a:pPr>
            <a:r>
              <a:rPr lang="en-US" sz="2200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Traversal</a:t>
            </a:r>
            <a:endParaRPr lang="en-US" sz="2200" smtClean="0">
              <a:solidFill>
                <a:schemeClr val="bg2"/>
              </a:solidFill>
              <a:latin typeface="Tahoma" charset="0"/>
            </a:endParaRPr>
          </a:p>
        </p:txBody>
      </p:sp>
      <p:sp>
        <p:nvSpPr>
          <p:cNvPr id="21554" name="Text Box 50"/>
          <p:cNvSpPr txBox="1">
            <a:spLocks noChangeArrowheads="1"/>
          </p:cNvSpPr>
          <p:nvPr/>
        </p:nvSpPr>
        <p:spPr bwMode="auto">
          <a:xfrm>
            <a:off x="457200" y="5989638"/>
            <a:ext cx="7731125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0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Condition:  </a:t>
            </a:r>
            <a:r>
              <a:rPr lang="en-US" sz="22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depth order is the </a:t>
            </a:r>
            <a:r>
              <a:rPr lang="en-US" sz="2200" b="1" i="1" smtClean="0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same for all input views</a:t>
            </a:r>
            <a:endParaRPr lang="en-US" sz="3000" b="1" smtClean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5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96"/>
    </mc:Choice>
    <mc:Fallback xmlns="">
      <p:transition xmlns:p14="http://schemas.microsoft.com/office/powerpoint/2010/main" spd="slow" advTm="20729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54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2"/>
          <p:cNvGrpSpPr>
            <a:grpSpLocks/>
          </p:cNvGrpSpPr>
          <p:nvPr/>
        </p:nvGrpSpPr>
        <p:grpSpPr bwMode="auto">
          <a:xfrm>
            <a:off x="3429000" y="3810000"/>
            <a:ext cx="533400" cy="533400"/>
            <a:chOff x="2160" y="2400"/>
            <a:chExt cx="336" cy="336"/>
          </a:xfrm>
        </p:grpSpPr>
        <p:sp>
          <p:nvSpPr>
            <p:cNvPr id="32787" name="Rectangle 3"/>
            <p:cNvSpPr>
              <a:spLocks noChangeArrowheads="1"/>
            </p:cNvSpPr>
            <p:nvPr/>
          </p:nvSpPr>
          <p:spPr bwMode="auto">
            <a:xfrm>
              <a:off x="2160" y="2400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788" name="Oval 4"/>
            <p:cNvSpPr>
              <a:spLocks noChangeArrowheads="1"/>
            </p:cNvSpPr>
            <p:nvPr/>
          </p:nvSpPr>
          <p:spPr bwMode="auto">
            <a:xfrm>
              <a:off x="2160" y="25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0" name="Group 5"/>
          <p:cNvGrpSpPr>
            <a:grpSpLocks/>
          </p:cNvGrpSpPr>
          <p:nvPr/>
        </p:nvGrpSpPr>
        <p:grpSpPr bwMode="auto">
          <a:xfrm>
            <a:off x="4267200" y="3886200"/>
            <a:ext cx="533400" cy="533400"/>
            <a:chOff x="2448" y="2544"/>
            <a:chExt cx="336" cy="336"/>
          </a:xfrm>
        </p:grpSpPr>
        <p:sp>
          <p:nvSpPr>
            <p:cNvPr id="32785" name="Rectangle 6"/>
            <p:cNvSpPr>
              <a:spLocks noChangeArrowheads="1"/>
            </p:cNvSpPr>
            <p:nvPr/>
          </p:nvSpPr>
          <p:spPr bwMode="auto">
            <a:xfrm>
              <a:off x="2448" y="254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786" name="Oval 7"/>
            <p:cNvSpPr>
              <a:spLocks noChangeArrowheads="1"/>
            </p:cNvSpPr>
            <p:nvPr/>
          </p:nvSpPr>
          <p:spPr bwMode="auto">
            <a:xfrm>
              <a:off x="2640" y="27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277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Panoramic Depth Ordering</a:t>
            </a:r>
          </a:p>
        </p:txBody>
      </p:sp>
      <p:grpSp>
        <p:nvGrpSpPr>
          <p:cNvPr id="32772" name="Group 9"/>
          <p:cNvGrpSpPr>
            <a:grpSpLocks/>
          </p:cNvGrpSpPr>
          <p:nvPr/>
        </p:nvGrpSpPr>
        <p:grpSpPr bwMode="auto">
          <a:xfrm>
            <a:off x="3657600" y="2895600"/>
            <a:ext cx="533400" cy="381000"/>
            <a:chOff x="3648" y="2448"/>
            <a:chExt cx="336" cy="240"/>
          </a:xfrm>
        </p:grpSpPr>
        <p:sp>
          <p:nvSpPr>
            <p:cNvPr id="32783" name="Oval 10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784" name="Rectangle 11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3" name="Group 12"/>
          <p:cNvGrpSpPr>
            <a:grpSpLocks/>
          </p:cNvGrpSpPr>
          <p:nvPr/>
        </p:nvGrpSpPr>
        <p:grpSpPr bwMode="auto">
          <a:xfrm>
            <a:off x="3200400" y="3200400"/>
            <a:ext cx="533400" cy="381000"/>
            <a:chOff x="3648" y="2448"/>
            <a:chExt cx="336" cy="240"/>
          </a:xfrm>
        </p:grpSpPr>
        <p:sp>
          <p:nvSpPr>
            <p:cNvPr id="32781" name="Oval 13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782" name="Rectangle 14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4" name="Group 15"/>
          <p:cNvGrpSpPr>
            <a:grpSpLocks/>
          </p:cNvGrpSpPr>
          <p:nvPr/>
        </p:nvGrpSpPr>
        <p:grpSpPr bwMode="auto">
          <a:xfrm>
            <a:off x="4267200" y="2971800"/>
            <a:ext cx="533400" cy="381000"/>
            <a:chOff x="3648" y="2448"/>
            <a:chExt cx="336" cy="240"/>
          </a:xfrm>
        </p:grpSpPr>
        <p:sp>
          <p:nvSpPr>
            <p:cNvPr id="32779" name="Oval 16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780" name="Rectangle 17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2775" name="Group 18"/>
          <p:cNvGrpSpPr>
            <a:grpSpLocks/>
          </p:cNvGrpSpPr>
          <p:nvPr/>
        </p:nvGrpSpPr>
        <p:grpSpPr bwMode="auto">
          <a:xfrm>
            <a:off x="4572000" y="3429000"/>
            <a:ext cx="533400" cy="381000"/>
            <a:chOff x="3648" y="2448"/>
            <a:chExt cx="336" cy="240"/>
          </a:xfrm>
        </p:grpSpPr>
        <p:sp>
          <p:nvSpPr>
            <p:cNvPr id="32777" name="Oval 19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2778" name="Rectangle 20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2776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953000"/>
          </a:xfrm>
          <a:noFill/>
        </p:spPr>
        <p:txBody>
          <a:bodyPr/>
          <a:lstStyle/>
          <a:p>
            <a:pPr lvl="1"/>
            <a:r>
              <a:rPr lang="en-US">
                <a:latin typeface="Arial" charset="0"/>
                <a:ea typeface="ＭＳ Ｐゴシック" charset="0"/>
              </a:rPr>
              <a:t>Cameras oriented in many different directions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Planar depth ordering does not apply</a:t>
            </a:r>
          </a:p>
        </p:txBody>
      </p:sp>
    </p:spTree>
    <p:extLst>
      <p:ext uri="{BB962C8B-B14F-4D97-AF65-F5344CB8AC3E}">
        <p14:creationId xmlns:p14="http://schemas.microsoft.com/office/powerpoint/2010/main" val="407268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2"/>
          <p:cNvGrpSpPr>
            <a:grpSpLocks/>
          </p:cNvGrpSpPr>
          <p:nvPr/>
        </p:nvGrpSpPr>
        <p:grpSpPr bwMode="auto">
          <a:xfrm>
            <a:off x="3429000" y="3810000"/>
            <a:ext cx="533400" cy="533400"/>
            <a:chOff x="2160" y="2400"/>
            <a:chExt cx="336" cy="336"/>
          </a:xfrm>
        </p:grpSpPr>
        <p:sp>
          <p:nvSpPr>
            <p:cNvPr id="33819" name="Rectangle 3"/>
            <p:cNvSpPr>
              <a:spLocks noChangeArrowheads="1"/>
            </p:cNvSpPr>
            <p:nvPr/>
          </p:nvSpPr>
          <p:spPr bwMode="auto">
            <a:xfrm>
              <a:off x="2160" y="2400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3820" name="Oval 4"/>
            <p:cNvSpPr>
              <a:spLocks noChangeArrowheads="1"/>
            </p:cNvSpPr>
            <p:nvPr/>
          </p:nvSpPr>
          <p:spPr bwMode="auto">
            <a:xfrm>
              <a:off x="2160" y="25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3794" name="Group 5"/>
          <p:cNvGrpSpPr>
            <a:grpSpLocks/>
          </p:cNvGrpSpPr>
          <p:nvPr/>
        </p:nvGrpSpPr>
        <p:grpSpPr bwMode="auto">
          <a:xfrm>
            <a:off x="4267200" y="3886200"/>
            <a:ext cx="533400" cy="533400"/>
            <a:chOff x="2448" y="2544"/>
            <a:chExt cx="336" cy="336"/>
          </a:xfrm>
        </p:grpSpPr>
        <p:sp>
          <p:nvSpPr>
            <p:cNvPr id="33817" name="Rectangle 6"/>
            <p:cNvSpPr>
              <a:spLocks noChangeArrowheads="1"/>
            </p:cNvSpPr>
            <p:nvPr/>
          </p:nvSpPr>
          <p:spPr bwMode="auto">
            <a:xfrm>
              <a:off x="2448" y="254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3818" name="Oval 7"/>
            <p:cNvSpPr>
              <a:spLocks noChangeArrowheads="1"/>
            </p:cNvSpPr>
            <p:nvPr/>
          </p:nvSpPr>
          <p:spPr bwMode="auto">
            <a:xfrm>
              <a:off x="2640" y="27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3795" name="Rectangle 8"/>
          <p:cNvSpPr>
            <a:spLocks noChangeArrowheads="1"/>
          </p:cNvSpPr>
          <p:nvPr/>
        </p:nvSpPr>
        <p:spPr bwMode="auto">
          <a:xfrm>
            <a:off x="2819400" y="2209800"/>
            <a:ext cx="2667000" cy="22098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scene3d>
            <a:camera prst="legacyPerspectiveFront">
              <a:rot lat="19799983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379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Panoramic Depth Ordering</a:t>
            </a:r>
          </a:p>
        </p:txBody>
      </p:sp>
      <p:grpSp>
        <p:nvGrpSpPr>
          <p:cNvPr id="33797" name="Group 10"/>
          <p:cNvGrpSpPr>
            <a:grpSpLocks/>
          </p:cNvGrpSpPr>
          <p:nvPr/>
        </p:nvGrpSpPr>
        <p:grpSpPr bwMode="auto">
          <a:xfrm>
            <a:off x="3657600" y="2895600"/>
            <a:ext cx="533400" cy="381000"/>
            <a:chOff x="3648" y="2448"/>
            <a:chExt cx="336" cy="240"/>
          </a:xfrm>
        </p:grpSpPr>
        <p:sp>
          <p:nvSpPr>
            <p:cNvPr id="33815" name="Oval 11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3816" name="Rectangle 12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3798" name="Group 13"/>
          <p:cNvGrpSpPr>
            <a:grpSpLocks/>
          </p:cNvGrpSpPr>
          <p:nvPr/>
        </p:nvGrpSpPr>
        <p:grpSpPr bwMode="auto">
          <a:xfrm>
            <a:off x="3200400" y="3200400"/>
            <a:ext cx="533400" cy="381000"/>
            <a:chOff x="3648" y="2448"/>
            <a:chExt cx="336" cy="240"/>
          </a:xfrm>
        </p:grpSpPr>
        <p:sp>
          <p:nvSpPr>
            <p:cNvPr id="33813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3814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3799" name="Group 16"/>
          <p:cNvGrpSpPr>
            <a:grpSpLocks/>
          </p:cNvGrpSpPr>
          <p:nvPr/>
        </p:nvGrpSpPr>
        <p:grpSpPr bwMode="auto">
          <a:xfrm>
            <a:off x="4267200" y="2971800"/>
            <a:ext cx="533400" cy="381000"/>
            <a:chOff x="3648" y="2448"/>
            <a:chExt cx="336" cy="240"/>
          </a:xfrm>
        </p:grpSpPr>
        <p:sp>
          <p:nvSpPr>
            <p:cNvPr id="33811" name="Oval 17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3812" name="Rectangle 18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3800" name="Group 19"/>
          <p:cNvGrpSpPr>
            <a:grpSpLocks/>
          </p:cNvGrpSpPr>
          <p:nvPr/>
        </p:nvGrpSpPr>
        <p:grpSpPr bwMode="auto">
          <a:xfrm>
            <a:off x="4572000" y="3429000"/>
            <a:ext cx="533400" cy="381000"/>
            <a:chOff x="3648" y="2448"/>
            <a:chExt cx="336" cy="240"/>
          </a:xfrm>
        </p:grpSpPr>
        <p:sp>
          <p:nvSpPr>
            <p:cNvPr id="33809" name="Oval 20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3810" name="Rectangle 21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3801" name="Freeform 22"/>
          <p:cNvSpPr>
            <a:spLocks/>
          </p:cNvSpPr>
          <p:nvPr/>
        </p:nvSpPr>
        <p:spPr bwMode="auto">
          <a:xfrm>
            <a:off x="2724150" y="2406650"/>
            <a:ext cx="266700" cy="1924050"/>
          </a:xfrm>
          <a:custGeom>
            <a:avLst/>
            <a:gdLst>
              <a:gd name="T0" fmla="*/ 2147483647 w 168"/>
              <a:gd name="T1" fmla="*/ 0 h 1192"/>
              <a:gd name="T2" fmla="*/ 0 w 168"/>
              <a:gd name="T3" fmla="*/ 2147483647 h 1192"/>
              <a:gd name="T4" fmla="*/ 2147483647 w 168"/>
              <a:gd name="T5" fmla="*/ 2147483647 h 1192"/>
              <a:gd name="T6" fmla="*/ 2147483647 w 168"/>
              <a:gd name="T7" fmla="*/ 2147483647 h 1192"/>
              <a:gd name="T8" fmla="*/ 2147483647 w 168"/>
              <a:gd name="T9" fmla="*/ 0 h 1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1192"/>
              <a:gd name="T17" fmla="*/ 168 w 168"/>
              <a:gd name="T18" fmla="*/ 1192 h 1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1192">
                <a:moveTo>
                  <a:pt x="104" y="0"/>
                </a:moveTo>
                <a:lnTo>
                  <a:pt x="0" y="1192"/>
                </a:lnTo>
                <a:lnTo>
                  <a:pt x="104" y="1192"/>
                </a:lnTo>
                <a:lnTo>
                  <a:pt x="168" y="296"/>
                </a:lnTo>
                <a:lnTo>
                  <a:pt x="10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Freeform 23"/>
          <p:cNvSpPr>
            <a:spLocks/>
          </p:cNvSpPr>
          <p:nvPr/>
        </p:nvSpPr>
        <p:spPr bwMode="auto">
          <a:xfrm flipH="1">
            <a:off x="5314950" y="2406650"/>
            <a:ext cx="266700" cy="1924050"/>
          </a:xfrm>
          <a:custGeom>
            <a:avLst/>
            <a:gdLst>
              <a:gd name="T0" fmla="*/ 2147483647 w 168"/>
              <a:gd name="T1" fmla="*/ 0 h 1192"/>
              <a:gd name="T2" fmla="*/ 0 w 168"/>
              <a:gd name="T3" fmla="*/ 2147483647 h 1192"/>
              <a:gd name="T4" fmla="*/ 2147483647 w 168"/>
              <a:gd name="T5" fmla="*/ 2147483647 h 1192"/>
              <a:gd name="T6" fmla="*/ 2147483647 w 168"/>
              <a:gd name="T7" fmla="*/ 2147483647 h 1192"/>
              <a:gd name="T8" fmla="*/ 2147483647 w 168"/>
              <a:gd name="T9" fmla="*/ 0 h 1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1192"/>
              <a:gd name="T17" fmla="*/ 168 w 168"/>
              <a:gd name="T18" fmla="*/ 1192 h 1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1192">
                <a:moveTo>
                  <a:pt x="104" y="0"/>
                </a:moveTo>
                <a:lnTo>
                  <a:pt x="0" y="1192"/>
                </a:lnTo>
                <a:lnTo>
                  <a:pt x="104" y="1192"/>
                </a:lnTo>
                <a:lnTo>
                  <a:pt x="168" y="296"/>
                </a:lnTo>
                <a:lnTo>
                  <a:pt x="10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Line 24"/>
          <p:cNvSpPr>
            <a:spLocks noChangeShapeType="1"/>
          </p:cNvSpPr>
          <p:nvPr/>
        </p:nvSpPr>
        <p:spPr bwMode="auto">
          <a:xfrm>
            <a:off x="2890838" y="2408238"/>
            <a:ext cx="2527300" cy="0"/>
          </a:xfrm>
          <a:prstGeom prst="line">
            <a:avLst/>
          </a:prstGeom>
          <a:noFill/>
          <a:ln w="12700">
            <a:solidFill>
              <a:srgbClr val="C3B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Line 25"/>
          <p:cNvSpPr>
            <a:spLocks noChangeShapeType="1"/>
          </p:cNvSpPr>
          <p:nvPr/>
        </p:nvSpPr>
        <p:spPr bwMode="auto">
          <a:xfrm>
            <a:off x="6096000" y="3429000"/>
            <a:ext cx="533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Line 26"/>
          <p:cNvSpPr>
            <a:spLocks noChangeShapeType="1"/>
          </p:cNvSpPr>
          <p:nvPr/>
        </p:nvSpPr>
        <p:spPr bwMode="auto">
          <a:xfrm>
            <a:off x="1676400" y="3429000"/>
            <a:ext cx="533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Line 27"/>
          <p:cNvSpPr>
            <a:spLocks noChangeShapeType="1"/>
          </p:cNvSpPr>
          <p:nvPr/>
        </p:nvSpPr>
        <p:spPr bwMode="auto">
          <a:xfrm rot="5400000">
            <a:off x="3961607" y="5523706"/>
            <a:ext cx="533400" cy="1587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Line 28"/>
          <p:cNvSpPr>
            <a:spLocks noChangeShapeType="1"/>
          </p:cNvSpPr>
          <p:nvPr/>
        </p:nvSpPr>
        <p:spPr bwMode="auto">
          <a:xfrm rot="5400000">
            <a:off x="3925094" y="1485106"/>
            <a:ext cx="533400" cy="1588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05" name="Text Box 29"/>
          <p:cNvSpPr txBox="1">
            <a:spLocks noChangeArrowheads="1"/>
          </p:cNvSpPr>
          <p:nvPr/>
        </p:nvSpPr>
        <p:spPr bwMode="auto">
          <a:xfrm>
            <a:off x="1143000" y="6019800"/>
            <a:ext cx="6535738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0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Layers radiate outwards from cameras</a:t>
            </a:r>
            <a:endParaRPr lang="en-US" sz="3000" b="1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9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1026"/>
          <p:cNvGrpSpPr>
            <a:grpSpLocks/>
          </p:cNvGrpSpPr>
          <p:nvPr/>
        </p:nvGrpSpPr>
        <p:grpSpPr bwMode="auto">
          <a:xfrm>
            <a:off x="3429000" y="3810000"/>
            <a:ext cx="533400" cy="533400"/>
            <a:chOff x="2160" y="2400"/>
            <a:chExt cx="336" cy="336"/>
          </a:xfrm>
        </p:grpSpPr>
        <p:sp>
          <p:nvSpPr>
            <p:cNvPr id="34849" name="Rectangle 1027"/>
            <p:cNvSpPr>
              <a:spLocks noChangeArrowheads="1"/>
            </p:cNvSpPr>
            <p:nvPr/>
          </p:nvSpPr>
          <p:spPr bwMode="auto">
            <a:xfrm>
              <a:off x="2160" y="2400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4850" name="Oval 1028"/>
            <p:cNvSpPr>
              <a:spLocks noChangeArrowheads="1"/>
            </p:cNvSpPr>
            <p:nvPr/>
          </p:nvSpPr>
          <p:spPr bwMode="auto">
            <a:xfrm>
              <a:off x="2160" y="25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4818" name="Group 1029"/>
          <p:cNvGrpSpPr>
            <a:grpSpLocks/>
          </p:cNvGrpSpPr>
          <p:nvPr/>
        </p:nvGrpSpPr>
        <p:grpSpPr bwMode="auto">
          <a:xfrm>
            <a:off x="4267200" y="3886200"/>
            <a:ext cx="533400" cy="533400"/>
            <a:chOff x="2448" y="2544"/>
            <a:chExt cx="336" cy="336"/>
          </a:xfrm>
        </p:grpSpPr>
        <p:sp>
          <p:nvSpPr>
            <p:cNvPr id="34847" name="Rectangle 1030"/>
            <p:cNvSpPr>
              <a:spLocks noChangeArrowheads="1"/>
            </p:cNvSpPr>
            <p:nvPr/>
          </p:nvSpPr>
          <p:spPr bwMode="auto">
            <a:xfrm>
              <a:off x="2448" y="254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4848" name="Oval 1031"/>
            <p:cNvSpPr>
              <a:spLocks noChangeArrowheads="1"/>
            </p:cNvSpPr>
            <p:nvPr/>
          </p:nvSpPr>
          <p:spPr bwMode="auto">
            <a:xfrm>
              <a:off x="2640" y="27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4819" name="Rectangle 1032"/>
          <p:cNvSpPr>
            <a:spLocks noChangeArrowheads="1"/>
          </p:cNvSpPr>
          <p:nvPr/>
        </p:nvSpPr>
        <p:spPr bwMode="auto">
          <a:xfrm>
            <a:off x="2819400" y="2209800"/>
            <a:ext cx="2667000" cy="2209800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scene3d>
            <a:camera prst="legacyPerspectiveFront">
              <a:rot lat="19799983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folHlink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4820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Panoramic Layering</a:t>
            </a:r>
          </a:p>
        </p:txBody>
      </p:sp>
      <p:grpSp>
        <p:nvGrpSpPr>
          <p:cNvPr id="34821" name="Group 1034"/>
          <p:cNvGrpSpPr>
            <a:grpSpLocks/>
          </p:cNvGrpSpPr>
          <p:nvPr/>
        </p:nvGrpSpPr>
        <p:grpSpPr bwMode="auto">
          <a:xfrm>
            <a:off x="3200400" y="3200400"/>
            <a:ext cx="533400" cy="381000"/>
            <a:chOff x="3648" y="2448"/>
            <a:chExt cx="336" cy="240"/>
          </a:xfrm>
        </p:grpSpPr>
        <p:sp>
          <p:nvSpPr>
            <p:cNvPr id="34845" name="Oval 1035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4846" name="Rectangle 1036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4822" name="Group 1037"/>
          <p:cNvGrpSpPr>
            <a:grpSpLocks/>
          </p:cNvGrpSpPr>
          <p:nvPr/>
        </p:nvGrpSpPr>
        <p:grpSpPr bwMode="auto">
          <a:xfrm>
            <a:off x="4572000" y="3429000"/>
            <a:ext cx="533400" cy="381000"/>
            <a:chOff x="3648" y="2448"/>
            <a:chExt cx="336" cy="240"/>
          </a:xfrm>
        </p:grpSpPr>
        <p:sp>
          <p:nvSpPr>
            <p:cNvPr id="34843" name="Oval 103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4844" name="Rectangle 103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4823" name="Rectangle 1040"/>
          <p:cNvSpPr>
            <a:spLocks noChangeArrowheads="1"/>
          </p:cNvSpPr>
          <p:nvPr/>
        </p:nvSpPr>
        <p:spPr bwMode="auto">
          <a:xfrm>
            <a:off x="2590800" y="1905000"/>
            <a:ext cx="3124200" cy="27432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scene3d>
            <a:camera prst="legacyPerspectiveFront">
              <a:rot lat="19799983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4824" name="Freeform 1041"/>
          <p:cNvSpPr>
            <a:spLocks/>
          </p:cNvSpPr>
          <p:nvPr/>
        </p:nvSpPr>
        <p:spPr bwMode="auto">
          <a:xfrm>
            <a:off x="2724150" y="2406650"/>
            <a:ext cx="266700" cy="1924050"/>
          </a:xfrm>
          <a:custGeom>
            <a:avLst/>
            <a:gdLst>
              <a:gd name="T0" fmla="*/ 2147483647 w 168"/>
              <a:gd name="T1" fmla="*/ 0 h 1192"/>
              <a:gd name="T2" fmla="*/ 0 w 168"/>
              <a:gd name="T3" fmla="*/ 2147483647 h 1192"/>
              <a:gd name="T4" fmla="*/ 2147483647 w 168"/>
              <a:gd name="T5" fmla="*/ 2147483647 h 1192"/>
              <a:gd name="T6" fmla="*/ 2147483647 w 168"/>
              <a:gd name="T7" fmla="*/ 2147483647 h 1192"/>
              <a:gd name="T8" fmla="*/ 2147483647 w 168"/>
              <a:gd name="T9" fmla="*/ 0 h 1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1192"/>
              <a:gd name="T17" fmla="*/ 168 w 168"/>
              <a:gd name="T18" fmla="*/ 1192 h 1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1192">
                <a:moveTo>
                  <a:pt x="104" y="0"/>
                </a:moveTo>
                <a:lnTo>
                  <a:pt x="0" y="1192"/>
                </a:lnTo>
                <a:lnTo>
                  <a:pt x="104" y="1192"/>
                </a:lnTo>
                <a:lnTo>
                  <a:pt x="168" y="296"/>
                </a:lnTo>
                <a:lnTo>
                  <a:pt x="104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Freeform 1042"/>
          <p:cNvSpPr>
            <a:spLocks/>
          </p:cNvSpPr>
          <p:nvPr/>
        </p:nvSpPr>
        <p:spPr bwMode="auto">
          <a:xfrm flipH="1">
            <a:off x="5314950" y="2406650"/>
            <a:ext cx="266700" cy="1924050"/>
          </a:xfrm>
          <a:custGeom>
            <a:avLst/>
            <a:gdLst>
              <a:gd name="T0" fmla="*/ 2147483647 w 168"/>
              <a:gd name="T1" fmla="*/ 0 h 1192"/>
              <a:gd name="T2" fmla="*/ 0 w 168"/>
              <a:gd name="T3" fmla="*/ 2147483647 h 1192"/>
              <a:gd name="T4" fmla="*/ 2147483647 w 168"/>
              <a:gd name="T5" fmla="*/ 2147483647 h 1192"/>
              <a:gd name="T6" fmla="*/ 2147483647 w 168"/>
              <a:gd name="T7" fmla="*/ 2147483647 h 1192"/>
              <a:gd name="T8" fmla="*/ 2147483647 w 168"/>
              <a:gd name="T9" fmla="*/ 0 h 1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1192"/>
              <a:gd name="T17" fmla="*/ 168 w 168"/>
              <a:gd name="T18" fmla="*/ 1192 h 1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1192">
                <a:moveTo>
                  <a:pt x="104" y="0"/>
                </a:moveTo>
                <a:lnTo>
                  <a:pt x="0" y="1192"/>
                </a:lnTo>
                <a:lnTo>
                  <a:pt x="104" y="1192"/>
                </a:lnTo>
                <a:lnTo>
                  <a:pt x="168" y="296"/>
                </a:lnTo>
                <a:lnTo>
                  <a:pt x="104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Freeform 1043"/>
          <p:cNvSpPr>
            <a:spLocks/>
          </p:cNvSpPr>
          <p:nvPr/>
        </p:nvSpPr>
        <p:spPr bwMode="auto">
          <a:xfrm>
            <a:off x="2441575" y="2152650"/>
            <a:ext cx="365125" cy="2409825"/>
          </a:xfrm>
          <a:custGeom>
            <a:avLst/>
            <a:gdLst>
              <a:gd name="T0" fmla="*/ 2147483647 w 230"/>
              <a:gd name="T1" fmla="*/ 0 h 1518"/>
              <a:gd name="T2" fmla="*/ 0 w 230"/>
              <a:gd name="T3" fmla="*/ 2147483647 h 1518"/>
              <a:gd name="T4" fmla="*/ 2147483647 w 230"/>
              <a:gd name="T5" fmla="*/ 2147483647 h 1518"/>
              <a:gd name="T6" fmla="*/ 2147483647 w 230"/>
              <a:gd name="T7" fmla="*/ 2147483647 h 1518"/>
              <a:gd name="T8" fmla="*/ 2147483647 w 230"/>
              <a:gd name="T9" fmla="*/ 0 h 15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518"/>
              <a:gd name="T17" fmla="*/ 230 w 230"/>
              <a:gd name="T18" fmla="*/ 1518 h 15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518">
                <a:moveTo>
                  <a:pt x="158" y="0"/>
                </a:moveTo>
                <a:lnTo>
                  <a:pt x="0" y="1514"/>
                </a:lnTo>
                <a:lnTo>
                  <a:pt x="130" y="1518"/>
                </a:lnTo>
                <a:lnTo>
                  <a:pt x="230" y="304"/>
                </a:lnTo>
                <a:lnTo>
                  <a:pt x="158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Freeform 1044"/>
          <p:cNvSpPr>
            <a:spLocks/>
          </p:cNvSpPr>
          <p:nvPr/>
        </p:nvSpPr>
        <p:spPr bwMode="auto">
          <a:xfrm>
            <a:off x="5499100" y="2159000"/>
            <a:ext cx="352425" cy="2393950"/>
          </a:xfrm>
          <a:custGeom>
            <a:avLst/>
            <a:gdLst>
              <a:gd name="T0" fmla="*/ 2147483647 w 222"/>
              <a:gd name="T1" fmla="*/ 0 h 1508"/>
              <a:gd name="T2" fmla="*/ 2147483647 w 222"/>
              <a:gd name="T3" fmla="*/ 2147483647 h 1508"/>
              <a:gd name="T4" fmla="*/ 2147483647 w 222"/>
              <a:gd name="T5" fmla="*/ 2147483647 h 1508"/>
              <a:gd name="T6" fmla="*/ 0 w 222"/>
              <a:gd name="T7" fmla="*/ 2147483647 h 1508"/>
              <a:gd name="T8" fmla="*/ 2147483647 w 222"/>
              <a:gd name="T9" fmla="*/ 0 h 15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"/>
              <a:gd name="T16" fmla="*/ 0 h 1508"/>
              <a:gd name="T17" fmla="*/ 222 w 222"/>
              <a:gd name="T18" fmla="*/ 1508 h 15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" h="1508">
                <a:moveTo>
                  <a:pt x="72" y="0"/>
                </a:moveTo>
                <a:lnTo>
                  <a:pt x="222" y="1508"/>
                </a:lnTo>
                <a:lnTo>
                  <a:pt x="95" y="1506"/>
                </a:lnTo>
                <a:lnTo>
                  <a:pt x="0" y="304"/>
                </a:lnTo>
                <a:lnTo>
                  <a:pt x="72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Line 1045"/>
          <p:cNvSpPr>
            <a:spLocks noChangeShapeType="1"/>
          </p:cNvSpPr>
          <p:nvPr/>
        </p:nvSpPr>
        <p:spPr bwMode="auto">
          <a:xfrm>
            <a:off x="2460625" y="4560888"/>
            <a:ext cx="3371850" cy="0"/>
          </a:xfrm>
          <a:prstGeom prst="line">
            <a:avLst/>
          </a:prstGeom>
          <a:noFill/>
          <a:ln w="12700">
            <a:solidFill>
              <a:srgbClr val="C3B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Line 1046"/>
          <p:cNvSpPr>
            <a:spLocks noChangeShapeType="1"/>
          </p:cNvSpPr>
          <p:nvPr/>
        </p:nvSpPr>
        <p:spPr bwMode="auto">
          <a:xfrm>
            <a:off x="2701925" y="2174875"/>
            <a:ext cx="2919413" cy="0"/>
          </a:xfrm>
          <a:prstGeom prst="line">
            <a:avLst/>
          </a:prstGeom>
          <a:noFill/>
          <a:ln w="12700">
            <a:solidFill>
              <a:srgbClr val="C3B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Line 1047"/>
          <p:cNvSpPr>
            <a:spLocks noChangeShapeType="1"/>
          </p:cNvSpPr>
          <p:nvPr/>
        </p:nvSpPr>
        <p:spPr bwMode="auto">
          <a:xfrm>
            <a:off x="2890838" y="2408238"/>
            <a:ext cx="2527300" cy="0"/>
          </a:xfrm>
          <a:prstGeom prst="line">
            <a:avLst/>
          </a:prstGeom>
          <a:noFill/>
          <a:ln w="12700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Line 1048"/>
          <p:cNvSpPr>
            <a:spLocks noChangeShapeType="1"/>
          </p:cNvSpPr>
          <p:nvPr/>
        </p:nvSpPr>
        <p:spPr bwMode="auto">
          <a:xfrm>
            <a:off x="6096000" y="3429000"/>
            <a:ext cx="533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Line 1049"/>
          <p:cNvSpPr>
            <a:spLocks noChangeShapeType="1"/>
          </p:cNvSpPr>
          <p:nvPr/>
        </p:nvSpPr>
        <p:spPr bwMode="auto">
          <a:xfrm>
            <a:off x="1676400" y="3429000"/>
            <a:ext cx="533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Line 1050"/>
          <p:cNvSpPr>
            <a:spLocks noChangeShapeType="1"/>
          </p:cNvSpPr>
          <p:nvPr/>
        </p:nvSpPr>
        <p:spPr bwMode="auto">
          <a:xfrm rot="5400000">
            <a:off x="3961607" y="5523706"/>
            <a:ext cx="533400" cy="1587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Line 1051"/>
          <p:cNvSpPr>
            <a:spLocks noChangeShapeType="1"/>
          </p:cNvSpPr>
          <p:nvPr/>
        </p:nvSpPr>
        <p:spPr bwMode="auto">
          <a:xfrm rot="5400000">
            <a:off x="3925094" y="1485106"/>
            <a:ext cx="533400" cy="1588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Freeform 1052"/>
          <p:cNvSpPr>
            <a:spLocks/>
          </p:cNvSpPr>
          <p:nvPr/>
        </p:nvSpPr>
        <p:spPr bwMode="auto">
          <a:xfrm>
            <a:off x="2887663" y="2416175"/>
            <a:ext cx="2533650" cy="479425"/>
          </a:xfrm>
          <a:custGeom>
            <a:avLst/>
            <a:gdLst>
              <a:gd name="T0" fmla="*/ 2147483647 w 1596"/>
              <a:gd name="T1" fmla="*/ 2147483647 h 302"/>
              <a:gd name="T2" fmla="*/ 0 w 1596"/>
              <a:gd name="T3" fmla="*/ 0 h 302"/>
              <a:gd name="T4" fmla="*/ 2147483647 w 1596"/>
              <a:gd name="T5" fmla="*/ 0 h 302"/>
              <a:gd name="T6" fmla="*/ 2147483647 w 1596"/>
              <a:gd name="T7" fmla="*/ 2147483647 h 302"/>
              <a:gd name="T8" fmla="*/ 2147483647 w 1596"/>
              <a:gd name="T9" fmla="*/ 2147483647 h 3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96"/>
              <a:gd name="T16" fmla="*/ 0 h 302"/>
              <a:gd name="T17" fmla="*/ 1596 w 1596"/>
              <a:gd name="T18" fmla="*/ 302 h 3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96" h="302">
                <a:moveTo>
                  <a:pt x="65" y="302"/>
                </a:moveTo>
                <a:lnTo>
                  <a:pt x="0" y="0"/>
                </a:lnTo>
                <a:lnTo>
                  <a:pt x="1596" y="0"/>
                </a:lnTo>
                <a:lnTo>
                  <a:pt x="1527" y="292"/>
                </a:lnTo>
                <a:lnTo>
                  <a:pt x="65" y="302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836" name="Group 1053"/>
          <p:cNvGrpSpPr>
            <a:grpSpLocks/>
          </p:cNvGrpSpPr>
          <p:nvPr/>
        </p:nvGrpSpPr>
        <p:grpSpPr bwMode="auto">
          <a:xfrm>
            <a:off x="3657600" y="2895600"/>
            <a:ext cx="533400" cy="381000"/>
            <a:chOff x="3648" y="2448"/>
            <a:chExt cx="336" cy="240"/>
          </a:xfrm>
        </p:grpSpPr>
        <p:sp>
          <p:nvSpPr>
            <p:cNvPr id="34841" name="Oval 105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4842" name="Rectangle 105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4837" name="Group 1056"/>
          <p:cNvGrpSpPr>
            <a:grpSpLocks/>
          </p:cNvGrpSpPr>
          <p:nvPr/>
        </p:nvGrpSpPr>
        <p:grpSpPr bwMode="auto">
          <a:xfrm>
            <a:off x="4267200" y="2971800"/>
            <a:ext cx="533400" cy="381000"/>
            <a:chOff x="3648" y="2448"/>
            <a:chExt cx="336" cy="240"/>
          </a:xfrm>
        </p:grpSpPr>
        <p:sp>
          <p:nvSpPr>
            <p:cNvPr id="34839" name="Oval 1057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4840" name="Rectangle 1058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76835" name="Text Box 1059"/>
          <p:cNvSpPr txBox="1">
            <a:spLocks noChangeArrowheads="1"/>
          </p:cNvSpPr>
          <p:nvPr/>
        </p:nvSpPr>
        <p:spPr bwMode="auto">
          <a:xfrm>
            <a:off x="1143000" y="6019800"/>
            <a:ext cx="6535738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0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Layers radiate outwards from cameras</a:t>
            </a:r>
            <a:endParaRPr lang="en-US" sz="3000" b="1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5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oup 2"/>
          <p:cNvGrpSpPr>
            <a:grpSpLocks/>
          </p:cNvGrpSpPr>
          <p:nvPr/>
        </p:nvGrpSpPr>
        <p:grpSpPr bwMode="auto">
          <a:xfrm>
            <a:off x="3429000" y="3810000"/>
            <a:ext cx="533400" cy="533400"/>
            <a:chOff x="2160" y="2400"/>
            <a:chExt cx="336" cy="336"/>
          </a:xfrm>
        </p:grpSpPr>
        <p:sp>
          <p:nvSpPr>
            <p:cNvPr id="35900" name="Rectangle 3"/>
            <p:cNvSpPr>
              <a:spLocks noChangeArrowheads="1"/>
            </p:cNvSpPr>
            <p:nvPr/>
          </p:nvSpPr>
          <p:spPr bwMode="auto">
            <a:xfrm>
              <a:off x="2160" y="2400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901" name="Oval 4"/>
            <p:cNvSpPr>
              <a:spLocks noChangeArrowheads="1"/>
            </p:cNvSpPr>
            <p:nvPr/>
          </p:nvSpPr>
          <p:spPr bwMode="auto">
            <a:xfrm>
              <a:off x="2160" y="25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5842" name="Group 5"/>
          <p:cNvGrpSpPr>
            <a:grpSpLocks/>
          </p:cNvGrpSpPr>
          <p:nvPr/>
        </p:nvGrpSpPr>
        <p:grpSpPr bwMode="auto">
          <a:xfrm>
            <a:off x="4267200" y="3886200"/>
            <a:ext cx="533400" cy="533400"/>
            <a:chOff x="2448" y="2544"/>
            <a:chExt cx="336" cy="336"/>
          </a:xfrm>
        </p:grpSpPr>
        <p:sp>
          <p:nvSpPr>
            <p:cNvPr id="35898" name="Rectangle 6"/>
            <p:cNvSpPr>
              <a:spLocks noChangeArrowheads="1"/>
            </p:cNvSpPr>
            <p:nvPr/>
          </p:nvSpPr>
          <p:spPr bwMode="auto">
            <a:xfrm>
              <a:off x="2448" y="254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99" name="Oval 7"/>
            <p:cNvSpPr>
              <a:spLocks noChangeArrowheads="1"/>
            </p:cNvSpPr>
            <p:nvPr/>
          </p:nvSpPr>
          <p:spPr bwMode="auto">
            <a:xfrm>
              <a:off x="2640" y="27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5843" name="Group 8"/>
          <p:cNvGrpSpPr>
            <a:grpSpLocks/>
          </p:cNvGrpSpPr>
          <p:nvPr/>
        </p:nvGrpSpPr>
        <p:grpSpPr bwMode="auto">
          <a:xfrm>
            <a:off x="3429000" y="3810000"/>
            <a:ext cx="533400" cy="533400"/>
            <a:chOff x="2160" y="2400"/>
            <a:chExt cx="336" cy="336"/>
          </a:xfrm>
        </p:grpSpPr>
        <p:sp>
          <p:nvSpPr>
            <p:cNvPr id="35896" name="Rectangle 9"/>
            <p:cNvSpPr>
              <a:spLocks noChangeArrowheads="1"/>
            </p:cNvSpPr>
            <p:nvPr/>
          </p:nvSpPr>
          <p:spPr bwMode="auto">
            <a:xfrm>
              <a:off x="2160" y="2400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97" name="Oval 10"/>
            <p:cNvSpPr>
              <a:spLocks noChangeArrowheads="1"/>
            </p:cNvSpPr>
            <p:nvPr/>
          </p:nvSpPr>
          <p:spPr bwMode="auto">
            <a:xfrm>
              <a:off x="2160" y="2592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100000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5844" name="Group 11"/>
          <p:cNvGrpSpPr>
            <a:grpSpLocks/>
          </p:cNvGrpSpPr>
          <p:nvPr/>
        </p:nvGrpSpPr>
        <p:grpSpPr bwMode="auto">
          <a:xfrm>
            <a:off x="4267200" y="3886200"/>
            <a:ext cx="533400" cy="533400"/>
            <a:chOff x="2448" y="2544"/>
            <a:chExt cx="336" cy="336"/>
          </a:xfrm>
        </p:grpSpPr>
        <p:sp>
          <p:nvSpPr>
            <p:cNvPr id="35894" name="Rectangle 12"/>
            <p:cNvSpPr>
              <a:spLocks noChangeArrowheads="1"/>
            </p:cNvSpPr>
            <p:nvPr/>
          </p:nvSpPr>
          <p:spPr bwMode="auto">
            <a:xfrm>
              <a:off x="2448" y="254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95" name="Oval 13"/>
            <p:cNvSpPr>
              <a:spLocks noChangeArrowheads="1"/>
            </p:cNvSpPr>
            <p:nvPr/>
          </p:nvSpPr>
          <p:spPr bwMode="auto">
            <a:xfrm>
              <a:off x="2640" y="273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290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5845" name="Rectangle 14"/>
          <p:cNvSpPr>
            <a:spLocks noChangeArrowheads="1"/>
          </p:cNvSpPr>
          <p:nvPr/>
        </p:nvSpPr>
        <p:spPr bwMode="auto">
          <a:xfrm>
            <a:off x="2819400" y="2209800"/>
            <a:ext cx="2667000" cy="2209800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scene3d>
            <a:camera prst="legacyPerspectiveFront">
              <a:rot lat="19799983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folHlink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5846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Panoramic Layering</a:t>
            </a:r>
          </a:p>
        </p:txBody>
      </p:sp>
      <p:grpSp>
        <p:nvGrpSpPr>
          <p:cNvPr id="35847" name="Group 16"/>
          <p:cNvGrpSpPr>
            <a:grpSpLocks/>
          </p:cNvGrpSpPr>
          <p:nvPr/>
        </p:nvGrpSpPr>
        <p:grpSpPr bwMode="auto">
          <a:xfrm>
            <a:off x="3200400" y="3200400"/>
            <a:ext cx="533400" cy="381000"/>
            <a:chOff x="3648" y="2448"/>
            <a:chExt cx="336" cy="240"/>
          </a:xfrm>
        </p:grpSpPr>
        <p:sp>
          <p:nvSpPr>
            <p:cNvPr id="35892" name="Oval 17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93" name="Rectangle 18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5848" name="Group 19"/>
          <p:cNvGrpSpPr>
            <a:grpSpLocks/>
          </p:cNvGrpSpPr>
          <p:nvPr/>
        </p:nvGrpSpPr>
        <p:grpSpPr bwMode="auto">
          <a:xfrm>
            <a:off x="4572000" y="3429000"/>
            <a:ext cx="533400" cy="381000"/>
            <a:chOff x="3648" y="2448"/>
            <a:chExt cx="336" cy="240"/>
          </a:xfrm>
        </p:grpSpPr>
        <p:sp>
          <p:nvSpPr>
            <p:cNvPr id="35890" name="Oval 20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91" name="Rectangle 21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5849" name="Rectangle 22"/>
          <p:cNvSpPr>
            <a:spLocks noChangeArrowheads="1"/>
          </p:cNvSpPr>
          <p:nvPr/>
        </p:nvSpPr>
        <p:spPr bwMode="auto">
          <a:xfrm>
            <a:off x="2590800" y="1905000"/>
            <a:ext cx="3124200" cy="2743200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scene3d>
            <a:camera prst="legacyPerspectiveFront">
              <a:rot lat="19799983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folHlink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5850" name="Line 23"/>
          <p:cNvSpPr>
            <a:spLocks noChangeShapeType="1"/>
          </p:cNvSpPr>
          <p:nvPr/>
        </p:nvSpPr>
        <p:spPr bwMode="auto">
          <a:xfrm>
            <a:off x="6096000" y="3429000"/>
            <a:ext cx="533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Line 24"/>
          <p:cNvSpPr>
            <a:spLocks noChangeShapeType="1"/>
          </p:cNvSpPr>
          <p:nvPr/>
        </p:nvSpPr>
        <p:spPr bwMode="auto">
          <a:xfrm>
            <a:off x="1676400" y="3429000"/>
            <a:ext cx="533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Line 25"/>
          <p:cNvSpPr>
            <a:spLocks noChangeShapeType="1"/>
          </p:cNvSpPr>
          <p:nvPr/>
        </p:nvSpPr>
        <p:spPr bwMode="auto">
          <a:xfrm rot="5400000">
            <a:off x="3961607" y="5523706"/>
            <a:ext cx="533400" cy="1587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Line 26"/>
          <p:cNvSpPr>
            <a:spLocks noChangeShapeType="1"/>
          </p:cNvSpPr>
          <p:nvPr/>
        </p:nvSpPr>
        <p:spPr bwMode="auto">
          <a:xfrm rot="5400000">
            <a:off x="3925094" y="1485106"/>
            <a:ext cx="533400" cy="1588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54" name="Group 27"/>
          <p:cNvGrpSpPr>
            <a:grpSpLocks/>
          </p:cNvGrpSpPr>
          <p:nvPr/>
        </p:nvGrpSpPr>
        <p:grpSpPr bwMode="auto">
          <a:xfrm>
            <a:off x="3657600" y="2895600"/>
            <a:ext cx="533400" cy="381000"/>
            <a:chOff x="3648" y="2448"/>
            <a:chExt cx="336" cy="240"/>
          </a:xfrm>
        </p:grpSpPr>
        <p:sp>
          <p:nvSpPr>
            <p:cNvPr id="35888" name="Oval 2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89" name="Rectangle 2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5855" name="Group 30"/>
          <p:cNvGrpSpPr>
            <a:grpSpLocks/>
          </p:cNvGrpSpPr>
          <p:nvPr/>
        </p:nvGrpSpPr>
        <p:grpSpPr bwMode="auto">
          <a:xfrm>
            <a:off x="4267200" y="2971800"/>
            <a:ext cx="533400" cy="381000"/>
            <a:chOff x="3648" y="2448"/>
            <a:chExt cx="336" cy="240"/>
          </a:xfrm>
        </p:grpSpPr>
        <p:sp>
          <p:nvSpPr>
            <p:cNvPr id="35886" name="Oval 31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87" name="Rectangle 32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5856" name="Group 33"/>
          <p:cNvGrpSpPr>
            <a:grpSpLocks/>
          </p:cNvGrpSpPr>
          <p:nvPr/>
        </p:nvGrpSpPr>
        <p:grpSpPr bwMode="auto">
          <a:xfrm>
            <a:off x="3200400" y="3200400"/>
            <a:ext cx="533400" cy="381000"/>
            <a:chOff x="3648" y="2448"/>
            <a:chExt cx="336" cy="240"/>
          </a:xfrm>
        </p:grpSpPr>
        <p:sp>
          <p:nvSpPr>
            <p:cNvPr id="35884" name="Oval 3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85" name="Rectangle 3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168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5857" name="Group 36"/>
          <p:cNvGrpSpPr>
            <a:grpSpLocks/>
          </p:cNvGrpSpPr>
          <p:nvPr/>
        </p:nvGrpSpPr>
        <p:grpSpPr bwMode="auto">
          <a:xfrm>
            <a:off x="4572000" y="3429000"/>
            <a:ext cx="533400" cy="381000"/>
            <a:chOff x="3648" y="2448"/>
            <a:chExt cx="336" cy="240"/>
          </a:xfrm>
        </p:grpSpPr>
        <p:sp>
          <p:nvSpPr>
            <p:cNvPr id="35882" name="Oval 37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83" name="Rectangle 38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51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5858" name="Freeform 39"/>
          <p:cNvSpPr>
            <a:spLocks/>
          </p:cNvSpPr>
          <p:nvPr/>
        </p:nvSpPr>
        <p:spPr bwMode="auto">
          <a:xfrm>
            <a:off x="2727325" y="4340225"/>
            <a:ext cx="2846388" cy="354013"/>
          </a:xfrm>
          <a:custGeom>
            <a:avLst/>
            <a:gdLst>
              <a:gd name="T0" fmla="*/ 2147483647 w 1793"/>
              <a:gd name="T1" fmla="*/ 2147483647 h 223"/>
              <a:gd name="T2" fmla="*/ 0 w 1793"/>
              <a:gd name="T3" fmla="*/ 0 h 223"/>
              <a:gd name="T4" fmla="*/ 2147483647 w 1793"/>
              <a:gd name="T5" fmla="*/ 0 h 223"/>
              <a:gd name="T6" fmla="*/ 2147483647 w 1793"/>
              <a:gd name="T7" fmla="*/ 2147483647 h 223"/>
              <a:gd name="T8" fmla="*/ 2147483647 w 1793"/>
              <a:gd name="T9" fmla="*/ 2147483647 h 2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93"/>
              <a:gd name="T16" fmla="*/ 0 h 223"/>
              <a:gd name="T17" fmla="*/ 1793 w 1793"/>
              <a:gd name="T18" fmla="*/ 223 h 2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93" h="223">
                <a:moveTo>
                  <a:pt x="80" y="223"/>
                </a:moveTo>
                <a:lnTo>
                  <a:pt x="0" y="0"/>
                </a:lnTo>
                <a:lnTo>
                  <a:pt x="1793" y="0"/>
                </a:lnTo>
                <a:lnTo>
                  <a:pt x="1724" y="220"/>
                </a:lnTo>
                <a:lnTo>
                  <a:pt x="80" y="223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16" name="Text Box 40"/>
          <p:cNvSpPr txBox="1">
            <a:spLocks noChangeArrowheads="1"/>
          </p:cNvSpPr>
          <p:nvPr/>
        </p:nvSpPr>
        <p:spPr bwMode="auto">
          <a:xfrm>
            <a:off x="1143000" y="6019800"/>
            <a:ext cx="6535738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30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Layers radiate outwards from cameras</a:t>
            </a:r>
            <a:endParaRPr lang="en-US" sz="3000" b="1" smtClean="0">
              <a:solidFill>
                <a:schemeClr val="bg2"/>
              </a:solidFill>
            </a:endParaRPr>
          </a:p>
        </p:txBody>
      </p:sp>
      <p:sp>
        <p:nvSpPr>
          <p:cNvPr id="35860" name="Freeform 41"/>
          <p:cNvSpPr>
            <a:spLocks/>
          </p:cNvSpPr>
          <p:nvPr/>
        </p:nvSpPr>
        <p:spPr bwMode="auto">
          <a:xfrm>
            <a:off x="2438400" y="4572000"/>
            <a:ext cx="3390900" cy="350838"/>
          </a:xfrm>
          <a:custGeom>
            <a:avLst/>
            <a:gdLst>
              <a:gd name="T0" fmla="*/ 2147483647 w 2136"/>
              <a:gd name="T1" fmla="*/ 2147483647 h 221"/>
              <a:gd name="T2" fmla="*/ 0 w 2136"/>
              <a:gd name="T3" fmla="*/ 0 h 221"/>
              <a:gd name="T4" fmla="*/ 2147483647 w 2136"/>
              <a:gd name="T5" fmla="*/ 0 h 221"/>
              <a:gd name="T6" fmla="*/ 2147483647 w 2136"/>
              <a:gd name="T7" fmla="*/ 2147483647 h 221"/>
              <a:gd name="T8" fmla="*/ 2147483647 w 2136"/>
              <a:gd name="T9" fmla="*/ 2147483647 h 2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36"/>
              <a:gd name="T16" fmla="*/ 0 h 221"/>
              <a:gd name="T17" fmla="*/ 2136 w 2136"/>
              <a:gd name="T18" fmla="*/ 221 h 2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36" h="221">
                <a:moveTo>
                  <a:pt x="96" y="221"/>
                </a:moveTo>
                <a:lnTo>
                  <a:pt x="0" y="0"/>
                </a:lnTo>
                <a:lnTo>
                  <a:pt x="2136" y="0"/>
                </a:lnTo>
                <a:lnTo>
                  <a:pt x="2040" y="216"/>
                </a:lnTo>
                <a:lnTo>
                  <a:pt x="96" y="221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Line 42"/>
          <p:cNvSpPr>
            <a:spLocks noChangeShapeType="1"/>
          </p:cNvSpPr>
          <p:nvPr/>
        </p:nvSpPr>
        <p:spPr bwMode="auto">
          <a:xfrm>
            <a:off x="2438400" y="4572000"/>
            <a:ext cx="3387725" cy="0"/>
          </a:xfrm>
          <a:prstGeom prst="line">
            <a:avLst/>
          </a:prstGeom>
          <a:noFill/>
          <a:ln w="12700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2" name="Line 43"/>
          <p:cNvSpPr>
            <a:spLocks noChangeShapeType="1"/>
          </p:cNvSpPr>
          <p:nvPr/>
        </p:nvSpPr>
        <p:spPr bwMode="auto">
          <a:xfrm>
            <a:off x="2735263" y="4335463"/>
            <a:ext cx="2838450" cy="0"/>
          </a:xfrm>
          <a:prstGeom prst="line">
            <a:avLst/>
          </a:prstGeom>
          <a:noFill/>
          <a:ln w="12700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Rectangle 44"/>
          <p:cNvSpPr>
            <a:spLocks noChangeArrowheads="1"/>
          </p:cNvSpPr>
          <p:nvPr/>
        </p:nvSpPr>
        <p:spPr bwMode="auto">
          <a:xfrm>
            <a:off x="2362200" y="1524000"/>
            <a:ext cx="3581400" cy="33528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scene3d>
            <a:camera prst="legacyPerspectiveFront">
              <a:rot lat="19799983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35864" name="Group 45"/>
          <p:cNvGrpSpPr>
            <a:grpSpLocks/>
          </p:cNvGrpSpPr>
          <p:nvPr/>
        </p:nvGrpSpPr>
        <p:grpSpPr bwMode="auto">
          <a:xfrm>
            <a:off x="2697163" y="2179638"/>
            <a:ext cx="2919412" cy="477837"/>
            <a:chOff x="1698" y="1365"/>
            <a:chExt cx="1839" cy="301"/>
          </a:xfrm>
        </p:grpSpPr>
        <p:sp>
          <p:nvSpPr>
            <p:cNvPr id="35880" name="Freeform 46"/>
            <p:cNvSpPr>
              <a:spLocks/>
            </p:cNvSpPr>
            <p:nvPr/>
          </p:nvSpPr>
          <p:spPr bwMode="auto">
            <a:xfrm>
              <a:off x="1698" y="1365"/>
              <a:ext cx="1836" cy="301"/>
            </a:xfrm>
            <a:custGeom>
              <a:avLst/>
              <a:gdLst>
                <a:gd name="T0" fmla="*/ 73 w 1836"/>
                <a:gd name="T1" fmla="*/ 298 h 301"/>
                <a:gd name="T2" fmla="*/ 0 w 1836"/>
                <a:gd name="T3" fmla="*/ 0 h 301"/>
                <a:gd name="T4" fmla="*/ 1836 w 1836"/>
                <a:gd name="T5" fmla="*/ 8 h 301"/>
                <a:gd name="T6" fmla="*/ 1763 w 1836"/>
                <a:gd name="T7" fmla="*/ 301 h 301"/>
                <a:gd name="T8" fmla="*/ 73 w 1836"/>
                <a:gd name="T9" fmla="*/ 298 h 3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6"/>
                <a:gd name="T16" fmla="*/ 0 h 301"/>
                <a:gd name="T17" fmla="*/ 1836 w 1836"/>
                <a:gd name="T18" fmla="*/ 301 h 3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6" h="301">
                  <a:moveTo>
                    <a:pt x="73" y="298"/>
                  </a:moveTo>
                  <a:lnTo>
                    <a:pt x="0" y="0"/>
                  </a:lnTo>
                  <a:lnTo>
                    <a:pt x="1836" y="8"/>
                  </a:lnTo>
                  <a:lnTo>
                    <a:pt x="1763" y="301"/>
                  </a:lnTo>
                  <a:lnTo>
                    <a:pt x="73" y="298"/>
                  </a:ln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1" name="Line 47"/>
            <p:cNvSpPr>
              <a:spLocks noChangeShapeType="1"/>
            </p:cNvSpPr>
            <p:nvPr/>
          </p:nvSpPr>
          <p:spPr bwMode="auto">
            <a:xfrm>
              <a:off x="1701" y="1366"/>
              <a:ext cx="1836" cy="4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65" name="Freeform 48"/>
          <p:cNvSpPr>
            <a:spLocks/>
          </p:cNvSpPr>
          <p:nvPr/>
        </p:nvSpPr>
        <p:spPr bwMode="auto">
          <a:xfrm>
            <a:off x="5494338" y="2171700"/>
            <a:ext cx="352425" cy="2393950"/>
          </a:xfrm>
          <a:custGeom>
            <a:avLst/>
            <a:gdLst>
              <a:gd name="T0" fmla="*/ 2147483647 w 222"/>
              <a:gd name="T1" fmla="*/ 0 h 1508"/>
              <a:gd name="T2" fmla="*/ 2147483647 w 222"/>
              <a:gd name="T3" fmla="*/ 2147483647 h 1508"/>
              <a:gd name="T4" fmla="*/ 2147483647 w 222"/>
              <a:gd name="T5" fmla="*/ 2147483647 h 1508"/>
              <a:gd name="T6" fmla="*/ 0 w 222"/>
              <a:gd name="T7" fmla="*/ 2147483647 h 1508"/>
              <a:gd name="T8" fmla="*/ 2147483647 w 222"/>
              <a:gd name="T9" fmla="*/ 0 h 15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"/>
              <a:gd name="T16" fmla="*/ 0 h 1508"/>
              <a:gd name="T17" fmla="*/ 222 w 222"/>
              <a:gd name="T18" fmla="*/ 1508 h 15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" h="1508">
                <a:moveTo>
                  <a:pt x="72" y="0"/>
                </a:moveTo>
                <a:lnTo>
                  <a:pt x="222" y="1508"/>
                </a:lnTo>
                <a:lnTo>
                  <a:pt x="95" y="1506"/>
                </a:lnTo>
                <a:lnTo>
                  <a:pt x="0" y="304"/>
                </a:lnTo>
                <a:lnTo>
                  <a:pt x="72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66" name="Group 49"/>
          <p:cNvGrpSpPr>
            <a:grpSpLocks/>
          </p:cNvGrpSpPr>
          <p:nvPr/>
        </p:nvGrpSpPr>
        <p:grpSpPr bwMode="auto">
          <a:xfrm>
            <a:off x="2895600" y="2438400"/>
            <a:ext cx="2533650" cy="487363"/>
            <a:chOff x="1819" y="1517"/>
            <a:chExt cx="1596" cy="307"/>
          </a:xfrm>
        </p:grpSpPr>
        <p:sp>
          <p:nvSpPr>
            <p:cNvPr id="35878" name="Line 50"/>
            <p:cNvSpPr>
              <a:spLocks noChangeShapeType="1"/>
            </p:cNvSpPr>
            <p:nvPr/>
          </p:nvSpPr>
          <p:spPr bwMode="auto">
            <a:xfrm>
              <a:off x="1821" y="1517"/>
              <a:ext cx="1592" cy="0"/>
            </a:xfrm>
            <a:prstGeom prst="line">
              <a:avLst/>
            </a:prstGeom>
            <a:noFill/>
            <a:ln w="12700">
              <a:solidFill>
                <a:srgbClr val="77777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9" name="Freeform 51"/>
            <p:cNvSpPr>
              <a:spLocks/>
            </p:cNvSpPr>
            <p:nvPr/>
          </p:nvSpPr>
          <p:spPr bwMode="auto">
            <a:xfrm>
              <a:off x="1819" y="1522"/>
              <a:ext cx="1596" cy="302"/>
            </a:xfrm>
            <a:custGeom>
              <a:avLst/>
              <a:gdLst>
                <a:gd name="T0" fmla="*/ 65 w 1596"/>
                <a:gd name="T1" fmla="*/ 302 h 302"/>
                <a:gd name="T2" fmla="*/ 0 w 1596"/>
                <a:gd name="T3" fmla="*/ 0 h 302"/>
                <a:gd name="T4" fmla="*/ 1596 w 1596"/>
                <a:gd name="T5" fmla="*/ 0 h 302"/>
                <a:gd name="T6" fmla="*/ 1527 w 1596"/>
                <a:gd name="T7" fmla="*/ 292 h 302"/>
                <a:gd name="T8" fmla="*/ 65 w 1596"/>
                <a:gd name="T9" fmla="*/ 302 h 3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6"/>
                <a:gd name="T16" fmla="*/ 0 h 302"/>
                <a:gd name="T17" fmla="*/ 1596 w 1596"/>
                <a:gd name="T18" fmla="*/ 302 h 3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6" h="302">
                  <a:moveTo>
                    <a:pt x="65" y="302"/>
                  </a:moveTo>
                  <a:lnTo>
                    <a:pt x="0" y="0"/>
                  </a:lnTo>
                  <a:lnTo>
                    <a:pt x="1596" y="0"/>
                  </a:lnTo>
                  <a:lnTo>
                    <a:pt x="1527" y="292"/>
                  </a:lnTo>
                  <a:lnTo>
                    <a:pt x="65" y="302"/>
                  </a:ln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67" name="Freeform 52"/>
          <p:cNvSpPr>
            <a:spLocks/>
          </p:cNvSpPr>
          <p:nvPr/>
        </p:nvSpPr>
        <p:spPr bwMode="auto">
          <a:xfrm flipH="1">
            <a:off x="5319713" y="2408238"/>
            <a:ext cx="266700" cy="1924050"/>
          </a:xfrm>
          <a:custGeom>
            <a:avLst/>
            <a:gdLst>
              <a:gd name="T0" fmla="*/ 2147483647 w 168"/>
              <a:gd name="T1" fmla="*/ 0 h 1192"/>
              <a:gd name="T2" fmla="*/ 0 w 168"/>
              <a:gd name="T3" fmla="*/ 2147483647 h 1192"/>
              <a:gd name="T4" fmla="*/ 2147483647 w 168"/>
              <a:gd name="T5" fmla="*/ 2147483647 h 1192"/>
              <a:gd name="T6" fmla="*/ 2147483647 w 168"/>
              <a:gd name="T7" fmla="*/ 2147483647 h 1192"/>
              <a:gd name="T8" fmla="*/ 2147483647 w 168"/>
              <a:gd name="T9" fmla="*/ 0 h 1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1192"/>
              <a:gd name="T17" fmla="*/ 168 w 168"/>
              <a:gd name="T18" fmla="*/ 1192 h 1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1192">
                <a:moveTo>
                  <a:pt x="104" y="0"/>
                </a:moveTo>
                <a:lnTo>
                  <a:pt x="0" y="1192"/>
                </a:lnTo>
                <a:lnTo>
                  <a:pt x="104" y="1192"/>
                </a:lnTo>
                <a:lnTo>
                  <a:pt x="168" y="296"/>
                </a:lnTo>
                <a:lnTo>
                  <a:pt x="104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8" name="Freeform 53"/>
          <p:cNvSpPr>
            <a:spLocks/>
          </p:cNvSpPr>
          <p:nvPr/>
        </p:nvSpPr>
        <p:spPr bwMode="auto">
          <a:xfrm>
            <a:off x="2724150" y="2406650"/>
            <a:ext cx="266700" cy="1924050"/>
          </a:xfrm>
          <a:custGeom>
            <a:avLst/>
            <a:gdLst>
              <a:gd name="T0" fmla="*/ 2147483647 w 168"/>
              <a:gd name="T1" fmla="*/ 0 h 1192"/>
              <a:gd name="T2" fmla="*/ 0 w 168"/>
              <a:gd name="T3" fmla="*/ 2147483647 h 1192"/>
              <a:gd name="T4" fmla="*/ 2147483647 w 168"/>
              <a:gd name="T5" fmla="*/ 2147483647 h 1192"/>
              <a:gd name="T6" fmla="*/ 2147483647 w 168"/>
              <a:gd name="T7" fmla="*/ 2147483647 h 1192"/>
              <a:gd name="T8" fmla="*/ 2147483647 w 168"/>
              <a:gd name="T9" fmla="*/ 0 h 1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"/>
              <a:gd name="T16" fmla="*/ 0 h 1192"/>
              <a:gd name="T17" fmla="*/ 168 w 168"/>
              <a:gd name="T18" fmla="*/ 1192 h 1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" h="1192">
                <a:moveTo>
                  <a:pt x="104" y="0"/>
                </a:moveTo>
                <a:lnTo>
                  <a:pt x="0" y="1192"/>
                </a:lnTo>
                <a:lnTo>
                  <a:pt x="104" y="1192"/>
                </a:lnTo>
                <a:lnTo>
                  <a:pt x="168" y="296"/>
                </a:lnTo>
                <a:lnTo>
                  <a:pt x="104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9" name="Freeform 54"/>
          <p:cNvSpPr>
            <a:spLocks/>
          </p:cNvSpPr>
          <p:nvPr/>
        </p:nvSpPr>
        <p:spPr bwMode="auto">
          <a:xfrm>
            <a:off x="2441575" y="2152650"/>
            <a:ext cx="365125" cy="2409825"/>
          </a:xfrm>
          <a:custGeom>
            <a:avLst/>
            <a:gdLst>
              <a:gd name="T0" fmla="*/ 2147483647 w 230"/>
              <a:gd name="T1" fmla="*/ 0 h 1518"/>
              <a:gd name="T2" fmla="*/ 0 w 230"/>
              <a:gd name="T3" fmla="*/ 2147483647 h 1518"/>
              <a:gd name="T4" fmla="*/ 2147483647 w 230"/>
              <a:gd name="T5" fmla="*/ 2147483647 h 1518"/>
              <a:gd name="T6" fmla="*/ 2147483647 w 230"/>
              <a:gd name="T7" fmla="*/ 2147483647 h 1518"/>
              <a:gd name="T8" fmla="*/ 2147483647 w 230"/>
              <a:gd name="T9" fmla="*/ 0 h 15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518"/>
              <a:gd name="T17" fmla="*/ 230 w 230"/>
              <a:gd name="T18" fmla="*/ 1518 h 15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518">
                <a:moveTo>
                  <a:pt x="158" y="0"/>
                </a:moveTo>
                <a:lnTo>
                  <a:pt x="0" y="1514"/>
                </a:lnTo>
                <a:lnTo>
                  <a:pt x="130" y="1518"/>
                </a:lnTo>
                <a:lnTo>
                  <a:pt x="230" y="304"/>
                </a:lnTo>
                <a:lnTo>
                  <a:pt x="158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0" name="Freeform 55"/>
          <p:cNvSpPr>
            <a:spLocks/>
          </p:cNvSpPr>
          <p:nvPr/>
        </p:nvSpPr>
        <p:spPr bwMode="auto">
          <a:xfrm flipH="1">
            <a:off x="5667375" y="1866900"/>
            <a:ext cx="460375" cy="2933700"/>
          </a:xfrm>
          <a:custGeom>
            <a:avLst/>
            <a:gdLst>
              <a:gd name="T0" fmla="*/ 2147483647 w 290"/>
              <a:gd name="T1" fmla="*/ 0 h 1848"/>
              <a:gd name="T2" fmla="*/ 0 w 290"/>
              <a:gd name="T3" fmla="*/ 2147483647 h 1848"/>
              <a:gd name="T4" fmla="*/ 2147483647 w 290"/>
              <a:gd name="T5" fmla="*/ 2147483647 h 1848"/>
              <a:gd name="T6" fmla="*/ 2147483647 w 290"/>
              <a:gd name="T7" fmla="*/ 2147483647 h 1848"/>
              <a:gd name="T8" fmla="*/ 2147483647 w 290"/>
              <a:gd name="T9" fmla="*/ 0 h 1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0"/>
              <a:gd name="T16" fmla="*/ 0 h 1848"/>
              <a:gd name="T17" fmla="*/ 290 w 290"/>
              <a:gd name="T18" fmla="*/ 1848 h 18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0" h="1848">
                <a:moveTo>
                  <a:pt x="210" y="0"/>
                </a:moveTo>
                <a:lnTo>
                  <a:pt x="0" y="1848"/>
                </a:lnTo>
                <a:lnTo>
                  <a:pt x="126" y="1848"/>
                </a:lnTo>
                <a:lnTo>
                  <a:pt x="290" y="328"/>
                </a:lnTo>
                <a:lnTo>
                  <a:pt x="2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1" name="Freeform 56"/>
          <p:cNvSpPr>
            <a:spLocks/>
          </p:cNvSpPr>
          <p:nvPr/>
        </p:nvSpPr>
        <p:spPr bwMode="auto">
          <a:xfrm>
            <a:off x="2181225" y="1866900"/>
            <a:ext cx="460375" cy="2933700"/>
          </a:xfrm>
          <a:custGeom>
            <a:avLst/>
            <a:gdLst>
              <a:gd name="T0" fmla="*/ 2147483647 w 290"/>
              <a:gd name="T1" fmla="*/ 0 h 1848"/>
              <a:gd name="T2" fmla="*/ 0 w 290"/>
              <a:gd name="T3" fmla="*/ 2147483647 h 1848"/>
              <a:gd name="T4" fmla="*/ 2147483647 w 290"/>
              <a:gd name="T5" fmla="*/ 2147483647 h 1848"/>
              <a:gd name="T6" fmla="*/ 2147483647 w 290"/>
              <a:gd name="T7" fmla="*/ 2147483647 h 1848"/>
              <a:gd name="T8" fmla="*/ 2147483647 w 290"/>
              <a:gd name="T9" fmla="*/ 0 h 1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0"/>
              <a:gd name="T16" fmla="*/ 0 h 1848"/>
              <a:gd name="T17" fmla="*/ 290 w 290"/>
              <a:gd name="T18" fmla="*/ 1848 h 18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0" h="1848">
                <a:moveTo>
                  <a:pt x="210" y="0"/>
                </a:moveTo>
                <a:lnTo>
                  <a:pt x="0" y="1848"/>
                </a:lnTo>
                <a:lnTo>
                  <a:pt x="126" y="1848"/>
                </a:lnTo>
                <a:lnTo>
                  <a:pt x="290" y="328"/>
                </a:lnTo>
                <a:lnTo>
                  <a:pt x="21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72" name="Group 57"/>
          <p:cNvGrpSpPr>
            <a:grpSpLocks/>
          </p:cNvGrpSpPr>
          <p:nvPr/>
        </p:nvGrpSpPr>
        <p:grpSpPr bwMode="auto">
          <a:xfrm>
            <a:off x="3657600" y="2895600"/>
            <a:ext cx="533400" cy="381000"/>
            <a:chOff x="3648" y="2448"/>
            <a:chExt cx="336" cy="240"/>
          </a:xfrm>
        </p:grpSpPr>
        <p:sp>
          <p:nvSpPr>
            <p:cNvPr id="35876" name="Oval 5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77" name="Rectangle 5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5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5873" name="Group 60"/>
          <p:cNvGrpSpPr>
            <a:grpSpLocks/>
          </p:cNvGrpSpPr>
          <p:nvPr/>
        </p:nvGrpSpPr>
        <p:grpSpPr bwMode="auto">
          <a:xfrm>
            <a:off x="4267200" y="2971800"/>
            <a:ext cx="533400" cy="381000"/>
            <a:chOff x="3648" y="2448"/>
            <a:chExt cx="336" cy="240"/>
          </a:xfrm>
        </p:grpSpPr>
        <p:sp>
          <p:nvSpPr>
            <p:cNvPr id="35874" name="Oval 61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5875" name="Rectangle 62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7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236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Compatible Camera Configurations</a:t>
            </a:r>
          </a:p>
        </p:txBody>
      </p:sp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457200" y="12192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600">
                <a:solidFill>
                  <a:schemeClr val="bg2"/>
                </a:solidFill>
                <a:latin typeface="Arial" charset="0"/>
              </a:rPr>
              <a:t>Depth-Order Constraint</a:t>
            </a:r>
          </a:p>
          <a:p>
            <a:pPr marL="742950" lvl="1" indent="-285750">
              <a:spcBef>
                <a:spcPct val="25000"/>
              </a:spcBef>
              <a:buClr>
                <a:schemeClr val="bg2"/>
              </a:buClr>
              <a:buFontTx/>
              <a:buChar char="•"/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Scene outside convex hull of camera centers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95800" y="2362200"/>
            <a:ext cx="3886200" cy="3581400"/>
            <a:chOff x="2832" y="1488"/>
            <a:chExt cx="2448" cy="2256"/>
          </a:xfrm>
        </p:grpSpPr>
        <p:pic>
          <p:nvPicPr>
            <p:cNvPr id="36871" name="Picture 5" descr="out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488"/>
              <a:ext cx="1996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2" name="Rectangle 6"/>
            <p:cNvSpPr>
              <a:spLocks noChangeArrowheads="1"/>
            </p:cNvSpPr>
            <p:nvPr/>
          </p:nvSpPr>
          <p:spPr bwMode="auto">
            <a:xfrm>
              <a:off x="2832" y="3168"/>
              <a:ext cx="2448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en-US" sz="2600" i="1">
                  <a:solidFill>
                    <a:schemeClr val="bg2"/>
                  </a:solidFill>
                  <a:latin typeface="Arial" charset="0"/>
                </a:rPr>
                <a:t>Outward-Looking</a:t>
              </a:r>
            </a:p>
            <a:p>
              <a:pPr algn="ctr">
                <a:spcBef>
                  <a:spcPct val="20000"/>
                </a:spcBef>
              </a:pPr>
              <a:r>
                <a:rPr lang="en-US" sz="2200" i="1">
                  <a:latin typeface="Arial" charset="0"/>
                </a:rPr>
                <a:t>cameras inside scene</a:t>
              </a:r>
              <a:endParaRPr lang="en-US" sz="2600" i="1">
                <a:solidFill>
                  <a:schemeClr val="bg2"/>
                </a:solidFill>
                <a:latin typeface="Arial" charset="0"/>
              </a:endParaRPr>
            </a:p>
            <a:p>
              <a:pPr marL="742950" lvl="1" indent="-285750" algn="ctr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endParaRPr lang="en-US" sz="2000">
                <a:solidFill>
                  <a:schemeClr val="bg2"/>
                </a:solidFill>
                <a:latin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85800" y="2819400"/>
            <a:ext cx="3886200" cy="3124200"/>
            <a:chOff x="432" y="1776"/>
            <a:chExt cx="2448" cy="1968"/>
          </a:xfrm>
        </p:grpSpPr>
        <p:sp>
          <p:nvSpPr>
            <p:cNvPr id="36869" name="Rectangle 8"/>
            <p:cNvSpPr>
              <a:spLocks noChangeArrowheads="1"/>
            </p:cNvSpPr>
            <p:nvPr/>
          </p:nvSpPr>
          <p:spPr bwMode="auto">
            <a:xfrm>
              <a:off x="432" y="3168"/>
              <a:ext cx="2448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en-US" sz="2600" i="1">
                  <a:solidFill>
                    <a:schemeClr val="bg2"/>
                  </a:solidFill>
                  <a:latin typeface="Arial" charset="0"/>
                </a:rPr>
                <a:t>Inward-Looking</a:t>
              </a:r>
            </a:p>
            <a:p>
              <a:pPr algn="ctr">
                <a:spcBef>
                  <a:spcPct val="20000"/>
                </a:spcBef>
              </a:pPr>
              <a:r>
                <a:rPr lang="en-US" sz="2200" i="1">
                  <a:latin typeface="Arial" charset="0"/>
                </a:rPr>
                <a:t>cameras above scene</a:t>
              </a:r>
              <a:endParaRPr lang="en-US" sz="2600" i="1">
                <a:solidFill>
                  <a:schemeClr val="bg2"/>
                </a:solidFill>
                <a:latin typeface="Arial" charset="0"/>
              </a:endParaRPr>
            </a:p>
            <a:p>
              <a:pPr marL="742950" lvl="1" indent="-285750" algn="ctr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endParaRPr lang="en-US" sz="2000">
                <a:solidFill>
                  <a:schemeClr val="bg2"/>
                </a:solidFill>
                <a:latin typeface="Arial" charset="0"/>
              </a:endParaRPr>
            </a:p>
          </p:txBody>
        </p:sp>
        <p:pic>
          <p:nvPicPr>
            <p:cNvPr id="36870" name="Picture 9" descr="circ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776"/>
              <a:ext cx="1996" cy="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156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80"/>
    </mc:Choice>
    <mc:Fallback xmlns="">
      <p:transition xmlns:p14="http://schemas.microsoft.com/office/powerpoint/2010/main" spd="slow" advTm="7688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Calibrated Image Acquisition</a:t>
            </a:r>
          </a:p>
        </p:txBody>
      </p:sp>
      <p:pic>
        <p:nvPicPr>
          <p:cNvPr id="37890" name="Picture 3" descr="acq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dino-2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dino2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flowy1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flowy-24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3886200" cy="914400"/>
          </a:xfrm>
          <a:noFill/>
        </p:spPr>
        <p:txBody>
          <a:bodyPr/>
          <a:lstStyle/>
          <a:p>
            <a:pPr marL="0" indent="0" algn="ctr">
              <a:buFontTx/>
              <a:buNone/>
            </a:pPr>
            <a:r>
              <a:rPr lang="en-US" i="1">
                <a:latin typeface="Arial" charset="0"/>
              </a:rPr>
              <a:t>Calibrated Turntable</a:t>
            </a:r>
          </a:p>
          <a:p>
            <a:pPr marL="0" indent="0" algn="ctr">
              <a:buFontTx/>
              <a:buNone/>
            </a:pPr>
            <a:r>
              <a:rPr lang="en-US" sz="2200" i="1">
                <a:solidFill>
                  <a:srgbClr val="FFFFFF"/>
                </a:solidFill>
                <a:latin typeface="Arial" charset="0"/>
              </a:rPr>
              <a:t>360° rotation (21 images)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876800" y="3429000"/>
            <a:ext cx="366712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Dinosaur Images</a:t>
            </a:r>
            <a:endParaRPr lang="en-US" i="1">
              <a:solidFill>
                <a:schemeClr val="bg2"/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032375" y="6019800"/>
            <a:ext cx="33559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Flower Images</a:t>
            </a:r>
            <a:endParaRPr lang="en-US" i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6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Voxel Coloring Results (Video)</a:t>
            </a:r>
          </a:p>
        </p:txBody>
      </p:sp>
      <p:pic>
        <p:nvPicPr>
          <p:cNvPr id="38914" name="Picture 3" descr="din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197485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 descr="flowyov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40204"/>
              </a:clrFrom>
              <a:clrTo>
                <a:srgbClr val="0402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1868488"/>
            <a:ext cx="2486025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63588" y="5105400"/>
            <a:ext cx="36560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Dinosaur Reconstruction</a:t>
            </a:r>
          </a:p>
          <a:p>
            <a:pPr algn="ctr">
              <a:defRPr/>
            </a:pPr>
            <a:r>
              <a:rPr lang="en-US" sz="1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72 K  voxels colored</a:t>
            </a:r>
          </a:p>
          <a:p>
            <a:pPr algn="ctr">
              <a:defRPr/>
            </a:pPr>
            <a:r>
              <a:rPr lang="en-US" sz="1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7.6 M voxels tested</a:t>
            </a:r>
          </a:p>
          <a:p>
            <a:pPr algn="ctr">
              <a:defRPr/>
            </a:pPr>
            <a:r>
              <a:rPr lang="en-US" sz="1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7 min. to compute </a:t>
            </a:r>
          </a:p>
          <a:p>
            <a:pPr algn="ctr">
              <a:defRPr/>
            </a:pPr>
            <a:r>
              <a:rPr lang="en-US" sz="1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on a 250MHz SGI</a:t>
            </a:r>
          </a:p>
          <a:p>
            <a:pPr algn="ctr">
              <a:defRPr/>
            </a:pPr>
            <a:endParaRPr lang="en-US" sz="1800" b="1" smtClean="0">
              <a:solidFill>
                <a:schemeClr val="bg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956175" y="5105400"/>
            <a:ext cx="3352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2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Flower Reconstruction</a:t>
            </a:r>
          </a:p>
          <a:p>
            <a:pPr algn="ctr">
              <a:defRPr/>
            </a:pPr>
            <a:r>
              <a:rPr lang="en-US" sz="1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70 K  voxels colored</a:t>
            </a:r>
          </a:p>
          <a:p>
            <a:pPr algn="ctr">
              <a:defRPr/>
            </a:pPr>
            <a:r>
              <a:rPr lang="en-US" sz="1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7.6 M voxels tested</a:t>
            </a:r>
          </a:p>
          <a:p>
            <a:pPr algn="ctr">
              <a:defRPr/>
            </a:pPr>
            <a:r>
              <a:rPr lang="en-US" sz="1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7 min. to compute </a:t>
            </a:r>
          </a:p>
          <a:p>
            <a:pPr algn="ctr">
              <a:defRPr/>
            </a:pPr>
            <a:r>
              <a:rPr lang="en-US" sz="1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on a 250MHz SGI</a:t>
            </a:r>
          </a:p>
          <a:p>
            <a:pPr algn="ctr">
              <a:defRPr/>
            </a:pPr>
            <a:endParaRPr lang="en-US" sz="1800" b="1" smtClean="0">
              <a:solidFill>
                <a:schemeClr val="bg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806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Space Carving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924800" cy="533400"/>
          </a:xfrm>
        </p:spPr>
        <p:txBody>
          <a:bodyPr/>
          <a:lstStyle/>
          <a:p>
            <a:pPr marL="0" indent="0"/>
            <a:r>
              <a:rPr lang="en-US" smtClean="0"/>
              <a:t>Space Carving Algorithm</a:t>
            </a:r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1719263" y="17811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 flipH="1">
            <a:off x="6443663" y="19335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81000" y="2232025"/>
            <a:ext cx="11001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Image 1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594600" y="2241550"/>
            <a:ext cx="1143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Image N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173538" y="2709863"/>
            <a:ext cx="7413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…...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85800" y="1295400"/>
            <a:ext cx="7924800" cy="3352800"/>
            <a:chOff x="432" y="960"/>
            <a:chExt cx="4992" cy="2112"/>
          </a:xfrm>
        </p:grpSpPr>
        <p:grpSp>
          <p:nvGrpSpPr>
            <p:cNvPr id="34893" name="Group 10"/>
            <p:cNvGrpSpPr>
              <a:grpSpLocks/>
            </p:cNvGrpSpPr>
            <p:nvPr/>
          </p:nvGrpSpPr>
          <p:grpSpPr bwMode="auto">
            <a:xfrm>
              <a:off x="2431" y="960"/>
              <a:ext cx="905" cy="807"/>
              <a:chOff x="2431" y="960"/>
              <a:chExt cx="905" cy="807"/>
            </a:xfrm>
          </p:grpSpPr>
          <p:sp>
            <p:nvSpPr>
              <p:cNvPr id="34895" name="Rectangle 11"/>
              <p:cNvSpPr>
                <a:spLocks noChangeArrowheads="1"/>
              </p:cNvSpPr>
              <p:nvPr/>
            </p:nvSpPr>
            <p:spPr bwMode="auto">
              <a:xfrm>
                <a:off x="268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6" name="Rectangle 12"/>
              <p:cNvSpPr>
                <a:spLocks noChangeArrowheads="1"/>
              </p:cNvSpPr>
              <p:nvPr/>
            </p:nvSpPr>
            <p:spPr bwMode="auto">
              <a:xfrm>
                <a:off x="259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7" name="Rectangle 13"/>
              <p:cNvSpPr>
                <a:spLocks noChangeArrowheads="1"/>
              </p:cNvSpPr>
              <p:nvPr/>
            </p:nvSpPr>
            <p:spPr bwMode="auto">
              <a:xfrm>
                <a:off x="2682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8" name="Rectangle 14"/>
              <p:cNvSpPr>
                <a:spLocks noChangeArrowheads="1"/>
              </p:cNvSpPr>
              <p:nvPr/>
            </p:nvSpPr>
            <p:spPr bwMode="auto">
              <a:xfrm>
                <a:off x="259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9" name="Rectangle 15"/>
              <p:cNvSpPr>
                <a:spLocks noChangeArrowheads="1"/>
              </p:cNvSpPr>
              <p:nvPr/>
            </p:nvSpPr>
            <p:spPr bwMode="auto">
              <a:xfrm>
                <a:off x="251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0" name="Rectangle 16"/>
              <p:cNvSpPr>
                <a:spLocks noChangeArrowheads="1"/>
              </p:cNvSpPr>
              <p:nvPr/>
            </p:nvSpPr>
            <p:spPr bwMode="auto">
              <a:xfrm>
                <a:off x="268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1" name="Rectangle 17"/>
              <p:cNvSpPr>
                <a:spLocks noChangeArrowheads="1"/>
              </p:cNvSpPr>
              <p:nvPr/>
            </p:nvSpPr>
            <p:spPr bwMode="auto">
              <a:xfrm>
                <a:off x="2598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2" name="Rectangle 18"/>
              <p:cNvSpPr>
                <a:spLocks noChangeArrowheads="1"/>
              </p:cNvSpPr>
              <p:nvPr/>
            </p:nvSpPr>
            <p:spPr bwMode="auto">
              <a:xfrm>
                <a:off x="2515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3" name="Rectangle 19"/>
              <p:cNvSpPr>
                <a:spLocks noChangeArrowheads="1"/>
              </p:cNvSpPr>
              <p:nvPr/>
            </p:nvSpPr>
            <p:spPr bwMode="auto">
              <a:xfrm>
                <a:off x="243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4" name="Rectangle 20"/>
              <p:cNvSpPr>
                <a:spLocks noChangeArrowheads="1"/>
              </p:cNvSpPr>
              <p:nvPr/>
            </p:nvSpPr>
            <p:spPr bwMode="auto">
              <a:xfrm>
                <a:off x="259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5" name="Rectangle 21"/>
              <p:cNvSpPr>
                <a:spLocks noChangeArrowheads="1"/>
              </p:cNvSpPr>
              <p:nvPr/>
            </p:nvSpPr>
            <p:spPr bwMode="auto">
              <a:xfrm>
                <a:off x="2515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6" name="Rectangle 22"/>
              <p:cNvSpPr>
                <a:spLocks noChangeArrowheads="1"/>
              </p:cNvSpPr>
              <p:nvPr/>
            </p:nvSpPr>
            <p:spPr bwMode="auto">
              <a:xfrm>
                <a:off x="2431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7" name="Rectangle 23"/>
              <p:cNvSpPr>
                <a:spLocks noChangeArrowheads="1"/>
              </p:cNvSpPr>
              <p:nvPr/>
            </p:nvSpPr>
            <p:spPr bwMode="auto">
              <a:xfrm>
                <a:off x="2846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8" name="Rectangle 24"/>
              <p:cNvSpPr>
                <a:spLocks noChangeArrowheads="1"/>
              </p:cNvSpPr>
              <p:nvPr/>
            </p:nvSpPr>
            <p:spPr bwMode="auto">
              <a:xfrm>
                <a:off x="2763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9" name="Rectangle 25"/>
              <p:cNvSpPr>
                <a:spLocks noChangeArrowheads="1"/>
              </p:cNvSpPr>
              <p:nvPr/>
            </p:nvSpPr>
            <p:spPr bwMode="auto">
              <a:xfrm>
                <a:off x="2679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0" name="Rectangle 26"/>
              <p:cNvSpPr>
                <a:spLocks noChangeArrowheads="1"/>
              </p:cNvSpPr>
              <p:nvPr/>
            </p:nvSpPr>
            <p:spPr bwMode="auto">
              <a:xfrm>
                <a:off x="2846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1" name="Rectangle 27"/>
              <p:cNvSpPr>
                <a:spLocks noChangeArrowheads="1"/>
              </p:cNvSpPr>
              <p:nvPr/>
            </p:nvSpPr>
            <p:spPr bwMode="auto">
              <a:xfrm>
                <a:off x="2763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2" name="Rectangle 28"/>
              <p:cNvSpPr>
                <a:spLocks noChangeArrowheads="1"/>
              </p:cNvSpPr>
              <p:nvPr/>
            </p:nvSpPr>
            <p:spPr bwMode="auto">
              <a:xfrm>
                <a:off x="2679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3" name="Rectangle 29"/>
              <p:cNvSpPr>
                <a:spLocks noChangeArrowheads="1"/>
              </p:cNvSpPr>
              <p:nvPr/>
            </p:nvSpPr>
            <p:spPr bwMode="auto">
              <a:xfrm>
                <a:off x="2596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4" name="Rectangle 30"/>
              <p:cNvSpPr>
                <a:spLocks noChangeArrowheads="1"/>
              </p:cNvSpPr>
              <p:nvPr/>
            </p:nvSpPr>
            <p:spPr bwMode="auto">
              <a:xfrm>
                <a:off x="2846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5" name="Rectangle 31"/>
              <p:cNvSpPr>
                <a:spLocks noChangeArrowheads="1"/>
              </p:cNvSpPr>
              <p:nvPr/>
            </p:nvSpPr>
            <p:spPr bwMode="auto">
              <a:xfrm>
                <a:off x="2763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6" name="Rectangle 32"/>
              <p:cNvSpPr>
                <a:spLocks noChangeArrowheads="1"/>
              </p:cNvSpPr>
              <p:nvPr/>
            </p:nvSpPr>
            <p:spPr bwMode="auto">
              <a:xfrm>
                <a:off x="2679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7" name="Rectangle 33"/>
              <p:cNvSpPr>
                <a:spLocks noChangeArrowheads="1"/>
              </p:cNvSpPr>
              <p:nvPr/>
            </p:nvSpPr>
            <p:spPr bwMode="auto">
              <a:xfrm>
                <a:off x="2596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8" name="Rectangle 34"/>
              <p:cNvSpPr>
                <a:spLocks noChangeArrowheads="1"/>
              </p:cNvSpPr>
              <p:nvPr/>
            </p:nvSpPr>
            <p:spPr bwMode="auto">
              <a:xfrm>
                <a:off x="2846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9" name="Rectangle 35"/>
              <p:cNvSpPr>
                <a:spLocks noChangeArrowheads="1"/>
              </p:cNvSpPr>
              <p:nvPr/>
            </p:nvSpPr>
            <p:spPr bwMode="auto">
              <a:xfrm>
                <a:off x="2763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0" name="Rectangle 36"/>
              <p:cNvSpPr>
                <a:spLocks noChangeArrowheads="1"/>
              </p:cNvSpPr>
              <p:nvPr/>
            </p:nvSpPr>
            <p:spPr bwMode="auto">
              <a:xfrm>
                <a:off x="2679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1" name="Rectangle 37"/>
              <p:cNvSpPr>
                <a:spLocks noChangeArrowheads="1"/>
              </p:cNvSpPr>
              <p:nvPr/>
            </p:nvSpPr>
            <p:spPr bwMode="auto">
              <a:xfrm>
                <a:off x="3011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2" name="Rectangle 38"/>
              <p:cNvSpPr>
                <a:spLocks noChangeArrowheads="1"/>
              </p:cNvSpPr>
              <p:nvPr/>
            </p:nvSpPr>
            <p:spPr bwMode="auto">
              <a:xfrm>
                <a:off x="2927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3" name="Rectangle 39"/>
              <p:cNvSpPr>
                <a:spLocks noChangeArrowheads="1"/>
              </p:cNvSpPr>
              <p:nvPr/>
            </p:nvSpPr>
            <p:spPr bwMode="auto">
              <a:xfrm>
                <a:off x="2844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4" name="Rectangle 40"/>
              <p:cNvSpPr>
                <a:spLocks noChangeArrowheads="1"/>
              </p:cNvSpPr>
              <p:nvPr/>
            </p:nvSpPr>
            <p:spPr bwMode="auto">
              <a:xfrm>
                <a:off x="3011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5" name="Rectangle 41"/>
              <p:cNvSpPr>
                <a:spLocks noChangeArrowheads="1"/>
              </p:cNvSpPr>
              <p:nvPr/>
            </p:nvSpPr>
            <p:spPr bwMode="auto">
              <a:xfrm>
                <a:off x="2927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6" name="Rectangle 42"/>
              <p:cNvSpPr>
                <a:spLocks noChangeArrowheads="1"/>
              </p:cNvSpPr>
              <p:nvPr/>
            </p:nvSpPr>
            <p:spPr bwMode="auto">
              <a:xfrm>
                <a:off x="2844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7" name="Rectangle 43"/>
              <p:cNvSpPr>
                <a:spLocks noChangeArrowheads="1"/>
              </p:cNvSpPr>
              <p:nvPr/>
            </p:nvSpPr>
            <p:spPr bwMode="auto">
              <a:xfrm>
                <a:off x="3011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8" name="Rectangle 44"/>
              <p:cNvSpPr>
                <a:spLocks noChangeArrowheads="1"/>
              </p:cNvSpPr>
              <p:nvPr/>
            </p:nvSpPr>
            <p:spPr bwMode="auto">
              <a:xfrm>
                <a:off x="2927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9" name="Rectangle 45"/>
              <p:cNvSpPr>
                <a:spLocks noChangeArrowheads="1"/>
              </p:cNvSpPr>
              <p:nvPr/>
            </p:nvSpPr>
            <p:spPr bwMode="auto">
              <a:xfrm>
                <a:off x="2844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0" name="Rectangle 46"/>
              <p:cNvSpPr>
                <a:spLocks noChangeArrowheads="1"/>
              </p:cNvSpPr>
              <p:nvPr/>
            </p:nvSpPr>
            <p:spPr bwMode="auto">
              <a:xfrm>
                <a:off x="2760" y="137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1" name="Rectangle 47"/>
              <p:cNvSpPr>
                <a:spLocks noChangeArrowheads="1"/>
              </p:cNvSpPr>
              <p:nvPr/>
            </p:nvSpPr>
            <p:spPr bwMode="auto">
              <a:xfrm>
                <a:off x="3011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2" name="Rectangle 48"/>
              <p:cNvSpPr>
                <a:spLocks noChangeArrowheads="1"/>
              </p:cNvSpPr>
              <p:nvPr/>
            </p:nvSpPr>
            <p:spPr bwMode="auto">
              <a:xfrm>
                <a:off x="2844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3" name="Rectangle 49"/>
              <p:cNvSpPr>
                <a:spLocks noChangeArrowheads="1"/>
              </p:cNvSpPr>
              <p:nvPr/>
            </p:nvSpPr>
            <p:spPr bwMode="auto">
              <a:xfrm>
                <a:off x="3176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4" name="Rectangle 50"/>
              <p:cNvSpPr>
                <a:spLocks noChangeArrowheads="1"/>
              </p:cNvSpPr>
              <p:nvPr/>
            </p:nvSpPr>
            <p:spPr bwMode="auto">
              <a:xfrm>
                <a:off x="3092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5" name="Rectangle 51"/>
              <p:cNvSpPr>
                <a:spLocks noChangeArrowheads="1"/>
              </p:cNvSpPr>
              <p:nvPr/>
            </p:nvSpPr>
            <p:spPr bwMode="auto">
              <a:xfrm>
                <a:off x="3009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6" name="Rectangle 52"/>
              <p:cNvSpPr>
                <a:spLocks noChangeArrowheads="1"/>
              </p:cNvSpPr>
              <p:nvPr/>
            </p:nvSpPr>
            <p:spPr bwMode="auto">
              <a:xfrm>
                <a:off x="3092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7" name="Rectangle 53"/>
              <p:cNvSpPr>
                <a:spLocks noChangeArrowheads="1"/>
              </p:cNvSpPr>
              <p:nvPr/>
            </p:nvSpPr>
            <p:spPr bwMode="auto">
              <a:xfrm>
                <a:off x="3009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8" name="Rectangle 54"/>
              <p:cNvSpPr>
                <a:spLocks noChangeArrowheads="1"/>
              </p:cNvSpPr>
              <p:nvPr/>
            </p:nvSpPr>
            <p:spPr bwMode="auto">
              <a:xfrm>
                <a:off x="2925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9" name="Rectangle 55"/>
              <p:cNvSpPr>
                <a:spLocks noChangeArrowheads="1"/>
              </p:cNvSpPr>
              <p:nvPr/>
            </p:nvSpPr>
            <p:spPr bwMode="auto">
              <a:xfrm>
                <a:off x="3176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0" name="Rectangle 56"/>
              <p:cNvSpPr>
                <a:spLocks noChangeArrowheads="1"/>
              </p:cNvSpPr>
              <p:nvPr/>
            </p:nvSpPr>
            <p:spPr bwMode="auto">
              <a:xfrm>
                <a:off x="3176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1" name="Rectangle 57"/>
              <p:cNvSpPr>
                <a:spLocks noChangeArrowheads="1"/>
              </p:cNvSpPr>
              <p:nvPr/>
            </p:nvSpPr>
            <p:spPr bwMode="auto">
              <a:xfrm>
                <a:off x="3092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2" name="Rectangle 58"/>
              <p:cNvSpPr>
                <a:spLocks noChangeArrowheads="1"/>
              </p:cNvSpPr>
              <p:nvPr/>
            </p:nvSpPr>
            <p:spPr bwMode="auto">
              <a:xfrm>
                <a:off x="2925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3" name="Rectangle 59"/>
              <p:cNvSpPr>
                <a:spLocks noChangeArrowheads="1"/>
              </p:cNvSpPr>
              <p:nvPr/>
            </p:nvSpPr>
            <p:spPr bwMode="auto">
              <a:xfrm>
                <a:off x="2760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4894" name="Rectangle 60"/>
            <p:cNvSpPr>
              <a:spLocks noChangeArrowheads="1"/>
            </p:cNvSpPr>
            <p:nvPr/>
          </p:nvSpPr>
          <p:spPr bwMode="auto">
            <a:xfrm>
              <a:off x="432" y="278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Initialize to a volume V containing the true scene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685800" y="4648200"/>
            <a:ext cx="7924800" cy="1524000"/>
            <a:chOff x="432" y="3072"/>
            <a:chExt cx="4992" cy="960"/>
          </a:xfrm>
        </p:grpSpPr>
        <p:sp>
          <p:nvSpPr>
            <p:cNvPr id="34891" name="Rectangle 62"/>
            <p:cNvSpPr>
              <a:spLocks noChangeArrowheads="1"/>
            </p:cNvSpPr>
            <p:nvPr/>
          </p:nvSpPr>
          <p:spPr bwMode="auto">
            <a:xfrm>
              <a:off x="624" y="3072"/>
              <a:ext cx="4416" cy="960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2" name="Rectangle 63"/>
            <p:cNvSpPr>
              <a:spLocks noChangeArrowheads="1"/>
            </p:cNvSpPr>
            <p:nvPr/>
          </p:nvSpPr>
          <p:spPr bwMode="auto">
            <a:xfrm>
              <a:off x="432" y="374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Repeat until convergence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685800" y="1943100"/>
            <a:ext cx="7924800" cy="3086100"/>
            <a:chOff x="432" y="1368"/>
            <a:chExt cx="4992" cy="1944"/>
          </a:xfrm>
        </p:grpSpPr>
        <p:sp>
          <p:nvSpPr>
            <p:cNvPr id="34889" name="Rectangle 65"/>
            <p:cNvSpPr>
              <a:spLocks noChangeArrowheads="1"/>
            </p:cNvSpPr>
            <p:nvPr/>
          </p:nvSpPr>
          <p:spPr bwMode="auto">
            <a:xfrm>
              <a:off x="432" y="302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Choose a </a:t>
              </a:r>
              <a:r>
                <a:rPr lang="en-US" sz="2000" dirty="0" err="1">
                  <a:solidFill>
                    <a:schemeClr val="bg2"/>
                  </a:solidFill>
                </a:rPr>
                <a:t>voxel</a:t>
              </a:r>
              <a:r>
                <a:rPr lang="en-US" sz="2000" dirty="0">
                  <a:solidFill>
                    <a:schemeClr val="bg2"/>
                  </a:solidFill>
                </a:rPr>
                <a:t> on the </a:t>
              </a:r>
              <a:r>
                <a:rPr lang="en-US" sz="2000" dirty="0" smtClean="0">
                  <a:solidFill>
                    <a:schemeClr val="bg2"/>
                  </a:solidFill>
                </a:rPr>
                <a:t>outside of the volume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34890" name="Rectangle 66"/>
            <p:cNvSpPr>
              <a:spLocks noChangeArrowheads="1"/>
            </p:cNvSpPr>
            <p:nvPr/>
          </p:nvSpPr>
          <p:spPr bwMode="auto">
            <a:xfrm>
              <a:off x="2756" y="1368"/>
              <a:ext cx="164" cy="164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92150" y="1295400"/>
            <a:ext cx="7924800" cy="4495800"/>
            <a:chOff x="436" y="960"/>
            <a:chExt cx="4992" cy="2832"/>
          </a:xfrm>
        </p:grpSpPr>
        <p:sp>
          <p:nvSpPr>
            <p:cNvPr id="34839" name="Rectangle 68"/>
            <p:cNvSpPr>
              <a:spLocks noChangeArrowheads="1"/>
            </p:cNvSpPr>
            <p:nvPr/>
          </p:nvSpPr>
          <p:spPr bwMode="auto">
            <a:xfrm>
              <a:off x="436" y="350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Carve if not photo-consistent</a:t>
              </a:r>
            </a:p>
          </p:txBody>
        </p:sp>
        <p:grpSp>
          <p:nvGrpSpPr>
            <p:cNvPr id="34840" name="Group 69"/>
            <p:cNvGrpSpPr>
              <a:grpSpLocks/>
            </p:cNvGrpSpPr>
            <p:nvPr/>
          </p:nvGrpSpPr>
          <p:grpSpPr bwMode="auto">
            <a:xfrm>
              <a:off x="2430" y="960"/>
              <a:ext cx="905" cy="807"/>
              <a:chOff x="3847" y="960"/>
              <a:chExt cx="905" cy="807"/>
            </a:xfrm>
          </p:grpSpPr>
          <p:sp>
            <p:nvSpPr>
              <p:cNvPr id="34841" name="Rectangle 70"/>
              <p:cNvSpPr>
                <a:spLocks noChangeArrowheads="1"/>
              </p:cNvSpPr>
              <p:nvPr/>
            </p:nvSpPr>
            <p:spPr bwMode="auto">
              <a:xfrm>
                <a:off x="4098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2" name="Rectangle 71"/>
              <p:cNvSpPr>
                <a:spLocks noChangeArrowheads="1"/>
              </p:cNvSpPr>
              <p:nvPr/>
            </p:nvSpPr>
            <p:spPr bwMode="auto">
              <a:xfrm>
                <a:off x="4014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3" name="Rectangle 72"/>
              <p:cNvSpPr>
                <a:spLocks noChangeArrowheads="1"/>
              </p:cNvSpPr>
              <p:nvPr/>
            </p:nvSpPr>
            <p:spPr bwMode="auto">
              <a:xfrm>
                <a:off x="4098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4" name="Rectangle 73"/>
              <p:cNvSpPr>
                <a:spLocks noChangeArrowheads="1"/>
              </p:cNvSpPr>
              <p:nvPr/>
            </p:nvSpPr>
            <p:spPr bwMode="auto">
              <a:xfrm>
                <a:off x="4014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5" name="Rectangle 74"/>
              <p:cNvSpPr>
                <a:spLocks noChangeArrowheads="1"/>
              </p:cNvSpPr>
              <p:nvPr/>
            </p:nvSpPr>
            <p:spPr bwMode="auto">
              <a:xfrm>
                <a:off x="3931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6" name="Rectangle 75"/>
              <p:cNvSpPr>
                <a:spLocks noChangeArrowheads="1"/>
              </p:cNvSpPr>
              <p:nvPr/>
            </p:nvSpPr>
            <p:spPr bwMode="auto">
              <a:xfrm>
                <a:off x="4098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7" name="Rectangle 76"/>
              <p:cNvSpPr>
                <a:spLocks noChangeArrowheads="1"/>
              </p:cNvSpPr>
              <p:nvPr/>
            </p:nvSpPr>
            <p:spPr bwMode="auto">
              <a:xfrm>
                <a:off x="4014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8" name="Rectangle 77"/>
              <p:cNvSpPr>
                <a:spLocks noChangeArrowheads="1"/>
              </p:cNvSpPr>
              <p:nvPr/>
            </p:nvSpPr>
            <p:spPr bwMode="auto">
              <a:xfrm>
                <a:off x="3931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9" name="Rectangle 78"/>
              <p:cNvSpPr>
                <a:spLocks noChangeArrowheads="1"/>
              </p:cNvSpPr>
              <p:nvPr/>
            </p:nvSpPr>
            <p:spPr bwMode="auto">
              <a:xfrm>
                <a:off x="3847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0" name="Rectangle 79"/>
              <p:cNvSpPr>
                <a:spLocks noChangeArrowheads="1"/>
              </p:cNvSpPr>
              <p:nvPr/>
            </p:nvSpPr>
            <p:spPr bwMode="auto">
              <a:xfrm>
                <a:off x="4014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1" name="Rectangle 80"/>
              <p:cNvSpPr>
                <a:spLocks noChangeArrowheads="1"/>
              </p:cNvSpPr>
              <p:nvPr/>
            </p:nvSpPr>
            <p:spPr bwMode="auto">
              <a:xfrm>
                <a:off x="3931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2" name="Rectangle 81"/>
              <p:cNvSpPr>
                <a:spLocks noChangeArrowheads="1"/>
              </p:cNvSpPr>
              <p:nvPr/>
            </p:nvSpPr>
            <p:spPr bwMode="auto">
              <a:xfrm>
                <a:off x="3847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3" name="Rectangle 82"/>
              <p:cNvSpPr>
                <a:spLocks noChangeArrowheads="1"/>
              </p:cNvSpPr>
              <p:nvPr/>
            </p:nvSpPr>
            <p:spPr bwMode="auto">
              <a:xfrm>
                <a:off x="4262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4" name="Rectangle 83"/>
              <p:cNvSpPr>
                <a:spLocks noChangeArrowheads="1"/>
              </p:cNvSpPr>
              <p:nvPr/>
            </p:nvSpPr>
            <p:spPr bwMode="auto">
              <a:xfrm>
                <a:off x="4179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5" name="Rectangle 84"/>
              <p:cNvSpPr>
                <a:spLocks noChangeArrowheads="1"/>
              </p:cNvSpPr>
              <p:nvPr/>
            </p:nvSpPr>
            <p:spPr bwMode="auto">
              <a:xfrm>
                <a:off x="4095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6" name="Rectangle 85"/>
              <p:cNvSpPr>
                <a:spLocks noChangeArrowheads="1"/>
              </p:cNvSpPr>
              <p:nvPr/>
            </p:nvSpPr>
            <p:spPr bwMode="auto">
              <a:xfrm>
                <a:off x="4262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7" name="Rectangle 86"/>
              <p:cNvSpPr>
                <a:spLocks noChangeArrowheads="1"/>
              </p:cNvSpPr>
              <p:nvPr/>
            </p:nvSpPr>
            <p:spPr bwMode="auto">
              <a:xfrm>
                <a:off x="4179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8" name="Rectangle 87"/>
              <p:cNvSpPr>
                <a:spLocks noChangeArrowheads="1"/>
              </p:cNvSpPr>
              <p:nvPr/>
            </p:nvSpPr>
            <p:spPr bwMode="auto">
              <a:xfrm>
                <a:off x="4095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9" name="Rectangle 88"/>
              <p:cNvSpPr>
                <a:spLocks noChangeArrowheads="1"/>
              </p:cNvSpPr>
              <p:nvPr/>
            </p:nvSpPr>
            <p:spPr bwMode="auto">
              <a:xfrm>
                <a:off x="4012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0" name="Rectangle 89"/>
              <p:cNvSpPr>
                <a:spLocks noChangeArrowheads="1"/>
              </p:cNvSpPr>
              <p:nvPr/>
            </p:nvSpPr>
            <p:spPr bwMode="auto">
              <a:xfrm>
                <a:off x="4262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1" name="Rectangle 90"/>
              <p:cNvSpPr>
                <a:spLocks noChangeArrowheads="1"/>
              </p:cNvSpPr>
              <p:nvPr/>
            </p:nvSpPr>
            <p:spPr bwMode="auto">
              <a:xfrm>
                <a:off x="4179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2" name="Rectangle 91"/>
              <p:cNvSpPr>
                <a:spLocks noChangeArrowheads="1"/>
              </p:cNvSpPr>
              <p:nvPr/>
            </p:nvSpPr>
            <p:spPr bwMode="auto">
              <a:xfrm>
                <a:off x="4095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3" name="Rectangle 92"/>
              <p:cNvSpPr>
                <a:spLocks noChangeArrowheads="1"/>
              </p:cNvSpPr>
              <p:nvPr/>
            </p:nvSpPr>
            <p:spPr bwMode="auto">
              <a:xfrm>
                <a:off x="4012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4" name="Rectangle 93"/>
              <p:cNvSpPr>
                <a:spLocks noChangeArrowheads="1"/>
              </p:cNvSpPr>
              <p:nvPr/>
            </p:nvSpPr>
            <p:spPr bwMode="auto">
              <a:xfrm>
                <a:off x="4262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5" name="Rectangle 94"/>
              <p:cNvSpPr>
                <a:spLocks noChangeArrowheads="1"/>
              </p:cNvSpPr>
              <p:nvPr/>
            </p:nvSpPr>
            <p:spPr bwMode="auto">
              <a:xfrm>
                <a:off x="4179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6" name="Rectangle 95"/>
              <p:cNvSpPr>
                <a:spLocks noChangeArrowheads="1"/>
              </p:cNvSpPr>
              <p:nvPr/>
            </p:nvSpPr>
            <p:spPr bwMode="auto">
              <a:xfrm>
                <a:off x="4095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7" name="Rectangle 96"/>
              <p:cNvSpPr>
                <a:spLocks noChangeArrowheads="1"/>
              </p:cNvSpPr>
              <p:nvPr/>
            </p:nvSpPr>
            <p:spPr bwMode="auto">
              <a:xfrm>
                <a:off x="4427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8" name="Rectangle 97"/>
              <p:cNvSpPr>
                <a:spLocks noChangeArrowheads="1"/>
              </p:cNvSpPr>
              <p:nvPr/>
            </p:nvSpPr>
            <p:spPr bwMode="auto">
              <a:xfrm>
                <a:off x="4343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9" name="Rectangle 98"/>
              <p:cNvSpPr>
                <a:spLocks noChangeArrowheads="1"/>
              </p:cNvSpPr>
              <p:nvPr/>
            </p:nvSpPr>
            <p:spPr bwMode="auto">
              <a:xfrm>
                <a:off x="4260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0" name="Rectangle 99"/>
              <p:cNvSpPr>
                <a:spLocks noChangeArrowheads="1"/>
              </p:cNvSpPr>
              <p:nvPr/>
            </p:nvSpPr>
            <p:spPr bwMode="auto">
              <a:xfrm>
                <a:off x="4427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1" name="Rectangle 100"/>
              <p:cNvSpPr>
                <a:spLocks noChangeArrowheads="1"/>
              </p:cNvSpPr>
              <p:nvPr/>
            </p:nvSpPr>
            <p:spPr bwMode="auto">
              <a:xfrm>
                <a:off x="4343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2" name="Rectangle 101"/>
              <p:cNvSpPr>
                <a:spLocks noChangeArrowheads="1"/>
              </p:cNvSpPr>
              <p:nvPr/>
            </p:nvSpPr>
            <p:spPr bwMode="auto">
              <a:xfrm>
                <a:off x="4260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3" name="Rectangle 102"/>
              <p:cNvSpPr>
                <a:spLocks noChangeArrowheads="1"/>
              </p:cNvSpPr>
              <p:nvPr/>
            </p:nvSpPr>
            <p:spPr bwMode="auto">
              <a:xfrm>
                <a:off x="4427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4" name="Rectangle 103"/>
              <p:cNvSpPr>
                <a:spLocks noChangeArrowheads="1"/>
              </p:cNvSpPr>
              <p:nvPr/>
            </p:nvSpPr>
            <p:spPr bwMode="auto">
              <a:xfrm>
                <a:off x="4343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5" name="Rectangle 104"/>
              <p:cNvSpPr>
                <a:spLocks noChangeArrowheads="1"/>
              </p:cNvSpPr>
              <p:nvPr/>
            </p:nvSpPr>
            <p:spPr bwMode="auto">
              <a:xfrm>
                <a:off x="4260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6" name="Rectangle 105"/>
              <p:cNvSpPr>
                <a:spLocks noChangeArrowheads="1"/>
              </p:cNvSpPr>
              <p:nvPr/>
            </p:nvSpPr>
            <p:spPr bwMode="auto">
              <a:xfrm>
                <a:off x="4427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7" name="Rectangle 106"/>
              <p:cNvSpPr>
                <a:spLocks noChangeArrowheads="1"/>
              </p:cNvSpPr>
              <p:nvPr/>
            </p:nvSpPr>
            <p:spPr bwMode="auto">
              <a:xfrm>
                <a:off x="4260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8" name="Rectangle 107"/>
              <p:cNvSpPr>
                <a:spLocks noChangeArrowheads="1"/>
              </p:cNvSpPr>
              <p:nvPr/>
            </p:nvSpPr>
            <p:spPr bwMode="auto">
              <a:xfrm>
                <a:off x="459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9" name="Rectangle 108"/>
              <p:cNvSpPr>
                <a:spLocks noChangeArrowheads="1"/>
              </p:cNvSpPr>
              <p:nvPr/>
            </p:nvSpPr>
            <p:spPr bwMode="auto">
              <a:xfrm>
                <a:off x="450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0" name="Rectangle 109"/>
              <p:cNvSpPr>
                <a:spLocks noChangeArrowheads="1"/>
              </p:cNvSpPr>
              <p:nvPr/>
            </p:nvSpPr>
            <p:spPr bwMode="auto">
              <a:xfrm>
                <a:off x="4425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1" name="Rectangle 110"/>
              <p:cNvSpPr>
                <a:spLocks noChangeArrowheads="1"/>
              </p:cNvSpPr>
              <p:nvPr/>
            </p:nvSpPr>
            <p:spPr bwMode="auto">
              <a:xfrm>
                <a:off x="450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2" name="Rectangle 111"/>
              <p:cNvSpPr>
                <a:spLocks noChangeArrowheads="1"/>
              </p:cNvSpPr>
              <p:nvPr/>
            </p:nvSpPr>
            <p:spPr bwMode="auto">
              <a:xfrm>
                <a:off x="442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3" name="Rectangle 112"/>
              <p:cNvSpPr>
                <a:spLocks noChangeArrowheads="1"/>
              </p:cNvSpPr>
              <p:nvPr/>
            </p:nvSpPr>
            <p:spPr bwMode="auto">
              <a:xfrm>
                <a:off x="4341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4" name="Rectangle 113"/>
              <p:cNvSpPr>
                <a:spLocks noChangeArrowheads="1"/>
              </p:cNvSpPr>
              <p:nvPr/>
            </p:nvSpPr>
            <p:spPr bwMode="auto">
              <a:xfrm>
                <a:off x="459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5" name="Rectangle 114"/>
              <p:cNvSpPr>
                <a:spLocks noChangeArrowheads="1"/>
              </p:cNvSpPr>
              <p:nvPr/>
            </p:nvSpPr>
            <p:spPr bwMode="auto">
              <a:xfrm>
                <a:off x="4592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6" name="Rectangle 115"/>
              <p:cNvSpPr>
                <a:spLocks noChangeArrowheads="1"/>
              </p:cNvSpPr>
              <p:nvPr/>
            </p:nvSpPr>
            <p:spPr bwMode="auto">
              <a:xfrm>
                <a:off x="450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7" name="Rectangle 116"/>
              <p:cNvSpPr>
                <a:spLocks noChangeArrowheads="1"/>
              </p:cNvSpPr>
              <p:nvPr/>
            </p:nvSpPr>
            <p:spPr bwMode="auto">
              <a:xfrm>
                <a:off x="434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8" name="Rectangle 117"/>
              <p:cNvSpPr>
                <a:spLocks noChangeArrowheads="1"/>
              </p:cNvSpPr>
              <p:nvPr/>
            </p:nvSpPr>
            <p:spPr bwMode="auto">
              <a:xfrm>
                <a:off x="4176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118"/>
          <p:cNvGrpSpPr>
            <a:grpSpLocks/>
          </p:cNvGrpSpPr>
          <p:nvPr/>
        </p:nvGrpSpPr>
        <p:grpSpPr bwMode="auto">
          <a:xfrm>
            <a:off x="685800" y="2082800"/>
            <a:ext cx="7924800" cy="3327400"/>
            <a:chOff x="432" y="1456"/>
            <a:chExt cx="4992" cy="2096"/>
          </a:xfrm>
        </p:grpSpPr>
        <p:sp>
          <p:nvSpPr>
            <p:cNvPr id="34831" name="Rectangle 119"/>
            <p:cNvSpPr>
              <a:spLocks noChangeArrowheads="1"/>
            </p:cNvSpPr>
            <p:nvPr/>
          </p:nvSpPr>
          <p:spPr bwMode="auto">
            <a:xfrm>
              <a:off x="432" y="326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Project to visible input images</a:t>
              </a:r>
            </a:p>
          </p:txBody>
        </p:sp>
        <p:grpSp>
          <p:nvGrpSpPr>
            <p:cNvPr id="34832" name="Group 120"/>
            <p:cNvGrpSpPr>
              <a:grpSpLocks/>
            </p:cNvGrpSpPr>
            <p:nvPr/>
          </p:nvGrpSpPr>
          <p:grpSpPr bwMode="auto">
            <a:xfrm>
              <a:off x="489" y="1456"/>
              <a:ext cx="4728" cy="688"/>
              <a:chOff x="489" y="1456"/>
              <a:chExt cx="4728" cy="688"/>
            </a:xfrm>
          </p:grpSpPr>
          <p:grpSp>
            <p:nvGrpSpPr>
              <p:cNvPr id="34833" name="Group 121"/>
              <p:cNvGrpSpPr>
                <a:grpSpLocks/>
              </p:cNvGrpSpPr>
              <p:nvPr/>
            </p:nvGrpSpPr>
            <p:grpSpPr bwMode="auto">
              <a:xfrm>
                <a:off x="489" y="1456"/>
                <a:ext cx="2374" cy="534"/>
                <a:chOff x="504" y="2471"/>
                <a:chExt cx="2374" cy="534"/>
              </a:xfrm>
            </p:grpSpPr>
            <p:sp>
              <p:nvSpPr>
                <p:cNvPr id="34837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719" y="2471"/>
                  <a:ext cx="1159" cy="262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504" y="2805"/>
                  <a:ext cx="903" cy="20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34" name="Group 124"/>
              <p:cNvGrpSpPr>
                <a:grpSpLocks/>
              </p:cNvGrpSpPr>
              <p:nvPr/>
            </p:nvGrpSpPr>
            <p:grpSpPr bwMode="auto">
              <a:xfrm>
                <a:off x="2857" y="1456"/>
                <a:ext cx="2360" cy="688"/>
                <a:chOff x="2872" y="2471"/>
                <a:chExt cx="2360" cy="688"/>
              </a:xfrm>
            </p:grpSpPr>
            <p:sp>
              <p:nvSpPr>
                <p:cNvPr id="34835" name="Line 125"/>
                <p:cNvSpPr>
                  <a:spLocks noChangeShapeType="1"/>
                </p:cNvSpPr>
                <p:nvPr/>
              </p:nvSpPr>
              <p:spPr bwMode="auto">
                <a:xfrm>
                  <a:off x="2872" y="2471"/>
                  <a:ext cx="1195" cy="349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6" name="Line 126"/>
                <p:cNvSpPr>
                  <a:spLocks noChangeShapeType="1"/>
                </p:cNvSpPr>
                <p:nvPr/>
              </p:nvSpPr>
              <p:spPr bwMode="auto">
                <a:xfrm>
                  <a:off x="4437" y="2923"/>
                  <a:ext cx="795" cy="236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4830" name="Rectangle 127"/>
          <p:cNvSpPr>
            <a:spLocks noChangeArrowheads="1"/>
          </p:cNvSpPr>
          <p:nvPr/>
        </p:nvSpPr>
        <p:spPr bwMode="auto">
          <a:xfrm>
            <a:off x="0" y="635317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K. N. Kutulakos and S. M. Seitz, </a:t>
            </a:r>
            <a:r>
              <a:rPr lang="en-US" sz="1800" b="1">
                <a:solidFill>
                  <a:schemeClr val="bg2"/>
                </a:solidFill>
                <a:hlinkClick r:id="rId3"/>
              </a:rPr>
              <a:t>A Theory of Shape by Space Carving</a:t>
            </a:r>
            <a:r>
              <a:rPr lang="en-US" sz="1800">
                <a:solidFill>
                  <a:schemeClr val="bg2"/>
                </a:solidFill>
              </a:rPr>
              <a:t>, </a:t>
            </a:r>
            <a:r>
              <a:rPr lang="en-US" sz="1800" i="1">
                <a:solidFill>
                  <a:schemeClr val="bg2"/>
                </a:solidFill>
              </a:rPr>
              <a:t>ICCV</a:t>
            </a:r>
            <a:r>
              <a:rPr lang="en-US" sz="1800">
                <a:solidFill>
                  <a:schemeClr val="bg2"/>
                </a:solidFill>
              </a:rPr>
              <a:t> 1999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Space Carving Results:  African Violet</a:t>
            </a:r>
          </a:p>
        </p:txBody>
      </p:sp>
      <p:pic>
        <p:nvPicPr>
          <p:cNvPr id="35843" name="Picture 3" descr="fviol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2871788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fviole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066800"/>
            <a:ext cx="274796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viol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88" y="3962400"/>
            <a:ext cx="31480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viol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006850"/>
            <a:ext cx="29432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184275" y="3429000"/>
            <a:ext cx="3360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 (1 of 45)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294313" y="34290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05425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828800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</p:spTree>
  </p:cSld>
  <p:clrMapOvr>
    <a:masterClrMapping/>
  </p:clrMapOvr>
  <p:transition xmlns:p14="http://schemas.microsoft.com/office/powerpoint/2010/main" advTm="29024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/>
              <a:t>Applications: structure engineering</a:t>
            </a:r>
            <a:endParaRPr lang="fr-FR" sz="400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sp>
        <p:nvSpPr>
          <p:cNvPr id="483341" name="Rectangle 13"/>
          <p:cNvSpPr>
            <a:spLocks noChangeArrowheads="1"/>
          </p:cNvSpPr>
          <p:nvPr/>
        </p:nvSpPr>
        <p:spPr bwMode="auto">
          <a:xfrm>
            <a:off x="747713" y="5499100"/>
            <a:ext cx="6345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prstClr val="black"/>
                </a:solidFill>
                <a:latin typeface="Calibri"/>
              </a:rPr>
              <a:t>BODY / SPACE / FRAME, Antony Gormley, Lelystad, Holland </a:t>
            </a:r>
          </a:p>
        </p:txBody>
      </p:sp>
      <p:pic>
        <p:nvPicPr>
          <p:cNvPr id="483342" name="Picture 14" descr="renderGorm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1979613"/>
            <a:ext cx="6216650" cy="338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83343" name="Picture 15" descr="goodmes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86"/>
          <a:stretch>
            <a:fillRect/>
          </a:stretch>
        </p:blipFill>
        <p:spPr bwMode="auto">
          <a:xfrm>
            <a:off x="7181850" y="4157663"/>
            <a:ext cx="1806575" cy="270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493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Space Carving Results:  Hand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41475" y="4648200"/>
            <a:ext cx="1963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</a:t>
            </a:r>
          </a:p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(1 of 100)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72013" y="6324600"/>
            <a:ext cx="3592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Views of 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36869" name="Picture 5" descr="fsarah-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66950"/>
            <a:ext cx="3657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an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1100138"/>
            <a:ext cx="309562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han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716338"/>
            <a:ext cx="3124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Tm="29024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Carved visual hulls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86800" cy="52578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The visual hull is a good starting point for optimizing </a:t>
            </a:r>
            <a:br>
              <a:rPr lang="en-US" smtClean="0"/>
            </a:br>
            <a:r>
              <a:rPr lang="en-US" smtClean="0"/>
              <a:t>photo-consistency</a:t>
            </a:r>
          </a:p>
          <a:p>
            <a:pPr marL="838200" lvl="1" indent="-381000"/>
            <a:r>
              <a:rPr lang="en-US" smtClean="0"/>
              <a:t>Easy to compute</a:t>
            </a:r>
          </a:p>
          <a:p>
            <a:pPr marL="838200" lvl="1" indent="-381000"/>
            <a:r>
              <a:rPr lang="en-US" smtClean="0"/>
              <a:t>Tight outer boundary of the object</a:t>
            </a:r>
          </a:p>
          <a:p>
            <a:pPr marL="838200" lvl="1" indent="-381000"/>
            <a:r>
              <a:rPr lang="en-US" smtClean="0"/>
              <a:t>Parts of the visual hull (rims) already lie on the surface and are already photo-consistent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03225" y="6216650"/>
            <a:ext cx="8054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/>
              <a:t>Yasutaka Furukawa and Jean Ponce, </a:t>
            </a:r>
            <a:r>
              <a:rPr lang="en-US" sz="1800" b="1">
                <a:hlinkClick r:id="rId3"/>
              </a:rPr>
              <a:t>Carved Visual Hulls for Image-Based Modeling</a:t>
            </a:r>
            <a:r>
              <a:rPr lang="en-US" sz="1800"/>
              <a:t>, ECCV 2006.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Carved visual hulls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696200" cy="52578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sz="2000" dirty="0" smtClean="0"/>
              <a:t>Compute visual hull </a:t>
            </a:r>
          </a:p>
          <a:p>
            <a:pPr marL="457200" indent="-457200">
              <a:buFontTx/>
              <a:buAutoNum type="arabicPeriod"/>
            </a:pPr>
            <a:r>
              <a:rPr lang="en-US" sz="2000" dirty="0" smtClean="0"/>
              <a:t>Use dynamic programming to find rims (photo-consistent parts of visual hull)</a:t>
            </a:r>
          </a:p>
          <a:p>
            <a:pPr marL="457200" indent="-457200">
              <a:buFontTx/>
              <a:buAutoNum type="arabicPeriod"/>
            </a:pPr>
            <a:r>
              <a:rPr lang="en-US" sz="2000" dirty="0" smtClean="0"/>
              <a:t>Carve the visual hull to optimize photo-consistency keeping the rims fixed</a:t>
            </a: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403225" y="6216650"/>
            <a:ext cx="8054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/>
              <a:t>Yasutaka Furukawa and Jean Ponce, </a:t>
            </a:r>
            <a:r>
              <a:rPr lang="en-US" sz="1800" b="1">
                <a:hlinkClick r:id="rId4"/>
              </a:rPr>
              <a:t>Carved Visual Hulls for Image-Based Modeling</a:t>
            </a:r>
            <a:r>
              <a:rPr lang="en-US" sz="1800"/>
              <a:t>, ECCV 2006. </a:t>
            </a:r>
          </a:p>
        </p:txBody>
      </p:sp>
      <p:graphicFrame>
        <p:nvGraphicFramePr>
          <p:cNvPr id="7170" name="Object 5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890466217"/>
              </p:ext>
            </p:extLst>
          </p:nvPr>
        </p:nvGraphicFramePr>
        <p:xfrm>
          <a:off x="990600" y="2646363"/>
          <a:ext cx="7086600" cy="367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7" name="Image" r:id="rId5" imgW="11161905" imgH="7555556" progId="Photoshop.Image.10">
                  <p:embed/>
                </p:oleObj>
              </mc:Choice>
              <mc:Fallback>
                <p:oleObj name="Image" r:id="rId5" imgW="11161905" imgH="7555556" progId="Photoshop.Image.1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7835"/>
                      <a:stretch>
                        <a:fillRect/>
                      </a:stretch>
                    </p:blipFill>
                    <p:spPr bwMode="auto">
                      <a:xfrm>
                        <a:off x="990600" y="2646363"/>
                        <a:ext cx="7086600" cy="3678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Stereo from community photo collections</a:t>
            </a:r>
          </a:p>
        </p:txBody>
      </p:sp>
      <p:sp>
        <p:nvSpPr>
          <p:cNvPr id="47107" name="AutoShap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Up to now, we’ve always assumed that camera calibration is known</a:t>
            </a:r>
          </a:p>
          <a:p>
            <a:pPr>
              <a:buFontTx/>
              <a:buChar char="•"/>
            </a:pPr>
            <a:r>
              <a:rPr lang="en-US" dirty="0" smtClean="0"/>
              <a:t>For photos taken from the Internet, we need </a:t>
            </a:r>
            <a:r>
              <a:rPr lang="en-US" i="1" dirty="0" smtClean="0"/>
              <a:t>structure from motion</a:t>
            </a:r>
            <a:r>
              <a:rPr lang="en-US" dirty="0" smtClean="0"/>
              <a:t> techniques to reconstruct both camera positions and 3D points</a:t>
            </a:r>
          </a:p>
        </p:txBody>
      </p:sp>
      <p:pic>
        <p:nvPicPr>
          <p:cNvPr id="5" name="Picture 4" descr="liberty-close.jpg"/>
          <p:cNvPicPr>
            <a:picLocks noChangeAspect="1"/>
          </p:cNvPicPr>
          <p:nvPr/>
        </p:nvPicPr>
        <p:blipFill>
          <a:blip r:embed="rId3" cstate="print"/>
          <a:srcRect r="30034"/>
          <a:stretch>
            <a:fillRect/>
          </a:stretch>
        </p:blipFill>
        <p:spPr>
          <a:xfrm>
            <a:off x="4419600" y="3048000"/>
            <a:ext cx="4260675" cy="342900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50" y="2895600"/>
            <a:ext cx="4348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05860" name="Picture 4" descr="http://grail.cs.washington.edu/software/pmvs/images/c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562"/>
            <a:ext cx="4645516" cy="3245210"/>
          </a:xfrm>
          <a:prstGeom prst="rect">
            <a:avLst/>
          </a:prstGeom>
          <a:noFill/>
        </p:spPr>
      </p:pic>
      <p:pic>
        <p:nvPicPr>
          <p:cNvPr id="505862" name="Picture 6" descr="http://grail.cs.washington.edu/software/pmvs/images/co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562"/>
            <a:ext cx="4572000" cy="3154190"/>
          </a:xfrm>
          <a:prstGeom prst="rect">
            <a:avLst/>
          </a:prstGeom>
          <a:noFill/>
        </p:spPr>
      </p:pic>
      <p:pic>
        <p:nvPicPr>
          <p:cNvPr id="505858" name="Picture 2" descr="http://grail.cs.washington.edu/software/pmvs/images/henry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06762"/>
            <a:ext cx="9144001" cy="2838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816604"/>
      </p:ext>
    </p:extLst>
  </p:cSld>
  <p:clrMapOvr>
    <a:masterClrMapping/>
  </p:clrMapOvr>
  <p:transition xmlns:p14="http://schemas.microsoft.com/office/powerpoint/2010/main" advTm="29093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Stereo from community photo collections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82688"/>
            <a:ext cx="3679825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7"/>
          <p:cNvSpPr>
            <a:spLocks noChangeArrowheads="1"/>
          </p:cNvSpPr>
          <p:nvPr/>
        </p:nvSpPr>
        <p:spPr bwMode="auto">
          <a:xfrm>
            <a:off x="152400" y="6194425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/>
              <a:t>M. Goesele, N. Snavely, B. Curless, H. Hoppe, S. Seitz, </a:t>
            </a:r>
            <a:r>
              <a:rPr lang="en-US" sz="1800">
                <a:hlinkClick r:id="rId4"/>
              </a:rPr>
              <a:t>Multi-View Stereo for Community Photo Collections</a:t>
            </a:r>
            <a:r>
              <a:rPr lang="en-US" sz="1800"/>
              <a:t>, ICCV 2007</a:t>
            </a:r>
          </a:p>
        </p:txBody>
      </p:sp>
      <p:pic>
        <p:nvPicPr>
          <p:cNvPr id="4608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177925"/>
            <a:ext cx="2743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3717925"/>
            <a:ext cx="2743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Text Box 10"/>
          <p:cNvSpPr txBox="1">
            <a:spLocks noChangeArrowheads="1"/>
          </p:cNvSpPr>
          <p:nvPr/>
        </p:nvSpPr>
        <p:spPr bwMode="auto">
          <a:xfrm>
            <a:off x="974725" y="1233488"/>
            <a:ext cx="81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stereo</a:t>
            </a:r>
          </a:p>
        </p:txBody>
      </p:sp>
      <p:sp>
        <p:nvSpPr>
          <p:cNvPr id="46089" name="Text Box 11"/>
          <p:cNvSpPr txBox="1">
            <a:spLocks noChangeArrowheads="1"/>
          </p:cNvSpPr>
          <p:nvPr/>
        </p:nvSpPr>
        <p:spPr bwMode="auto">
          <a:xfrm>
            <a:off x="5124450" y="1219200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laser scan</a:t>
            </a:r>
          </a:p>
        </p:txBody>
      </p:sp>
      <p:sp>
        <p:nvSpPr>
          <p:cNvPr id="46090" name="Text Box 12"/>
          <p:cNvSpPr txBox="1">
            <a:spLocks noChangeArrowheads="1"/>
          </p:cNvSpPr>
          <p:nvPr/>
        </p:nvSpPr>
        <p:spPr bwMode="auto">
          <a:xfrm>
            <a:off x="4162425" y="4298950"/>
            <a:ext cx="4371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Comparison: 90% of points within 0.128 m of laser scan (building height 51m)</a:t>
            </a:r>
          </a:p>
        </p:txBody>
      </p:sp>
    </p:spTree>
    <p:extLst>
      <p:ext uri="{BB962C8B-B14F-4D97-AF65-F5344CB8AC3E}">
        <p14:creationId xmlns:p14="http://schemas.microsoft.com/office/powerpoint/2010/main" val="363694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2" name="Picture 2" descr="einstei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0" y="2346325"/>
            <a:ext cx="2446338" cy="4206875"/>
          </a:xfrm>
          <a:prstGeom prst="rect">
            <a:avLst/>
          </a:prstGeom>
          <a:noFill/>
        </p:spPr>
      </p:pic>
      <p:pic>
        <p:nvPicPr>
          <p:cNvPr id="501763" name="Picture 3" descr="einstein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2338" y="2346325"/>
            <a:ext cx="2422525" cy="4206875"/>
          </a:xfrm>
          <a:prstGeom prst="rect">
            <a:avLst/>
          </a:prstGeom>
          <a:noFill/>
        </p:spPr>
      </p:pic>
      <p:pic>
        <p:nvPicPr>
          <p:cNvPr id="501764" name="Picture 4" descr="einstein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4863" y="2346325"/>
            <a:ext cx="2146300" cy="4206875"/>
          </a:xfrm>
          <a:prstGeom prst="rect">
            <a:avLst/>
          </a:prstGeom>
          <a:noFill/>
        </p:spPr>
      </p:pic>
      <p:sp>
        <p:nvSpPr>
          <p:cNvPr id="50176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Scanning technologies</a:t>
            </a:r>
          </a:p>
        </p:txBody>
      </p:sp>
      <p:sp>
        <p:nvSpPr>
          <p:cNvPr id="50176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  <a:noFill/>
          <a:ln/>
        </p:spPr>
        <p:txBody>
          <a:bodyPr/>
          <a:lstStyle/>
          <a:p>
            <a:r>
              <a:rPr lang="en-GB" sz="2800"/>
              <a:t>Structured light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990645" y="6517265"/>
            <a:ext cx="1105088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[Zhang02]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48210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Kinect</a:t>
            </a:r>
            <a:r>
              <a:rPr lang="en-US" dirty="0" smtClean="0"/>
              <a:t>: Structured infrared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90800" y="6248400"/>
            <a:ext cx="64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800" dirty="0" smtClean="0">
                <a:hlinkClick r:id="rId3"/>
              </a:rPr>
              <a:t>http://bbzippo.wordpress.com/2010/11/28/kinect-in-infrared/</a:t>
            </a:r>
            <a:endParaRPr lang="en-US" sz="180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 cstate="print"/>
          <a:srcRect t="16696"/>
          <a:stretch>
            <a:fillRect/>
          </a:stretch>
        </p:blipFill>
        <p:spPr bwMode="auto">
          <a:xfrm>
            <a:off x="152400" y="914400"/>
            <a:ext cx="2876550" cy="17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5" cstate="print"/>
          <a:srcRect t="10909"/>
          <a:stretch>
            <a:fillRect/>
          </a:stretch>
        </p:blipFill>
        <p:spPr bwMode="auto">
          <a:xfrm>
            <a:off x="2590799" y="1905000"/>
            <a:ext cx="634998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654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PrimeSense</a:t>
            </a:r>
            <a:r>
              <a:rPr lang="en-US" dirty="0"/>
              <a:t> Patents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81000" y="1295400"/>
            <a:ext cx="8382000" cy="4724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78857" y="911598"/>
            <a:ext cx="3956796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580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836" r="-5836"/>
          <a:stretch>
            <a:fillRect/>
          </a:stretch>
        </p:blipFill>
        <p:spPr>
          <a:xfrm>
            <a:off x="141748" y="228600"/>
            <a:ext cx="8991600" cy="6019800"/>
          </a:xfrm>
        </p:spPr>
      </p:pic>
    </p:spTree>
    <p:extLst>
      <p:ext uri="{BB962C8B-B14F-4D97-AF65-F5344CB8AC3E}">
        <p14:creationId xmlns:p14="http://schemas.microsoft.com/office/powerpoint/2010/main" val="348058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 dirty="0"/>
              <a:t>Applications: </a:t>
            </a:r>
            <a:r>
              <a:rPr lang="en-GB" sz="4000" dirty="0" smtClean="0"/>
              <a:t>art</a:t>
            </a:r>
            <a:endParaRPr lang="fr-FR" sz="4000" dirty="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pic>
        <p:nvPicPr>
          <p:cNvPr id="1026" name="Picture 2" descr="C:\Documents and Settings\hernand\Escritorio\Nueva carpeta\DSCN2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7697" y="1837634"/>
            <a:ext cx="5871524" cy="4404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7585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Kinect Fusion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28"/>
          <a:stretch/>
        </p:blipFill>
        <p:spPr bwMode="auto">
          <a:xfrm>
            <a:off x="0" y="235226"/>
            <a:ext cx="9152065" cy="79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inectfus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143000"/>
            <a:ext cx="8458200" cy="475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3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 dirty="0"/>
              <a:t>Applications: </a:t>
            </a:r>
            <a:r>
              <a:rPr lang="en-GB" dirty="0" smtClean="0"/>
              <a:t>computer games</a:t>
            </a:r>
            <a:endParaRPr lang="fr-FR" sz="4000" dirty="0"/>
          </a:p>
        </p:txBody>
      </p:sp>
      <p:pic>
        <p:nvPicPr>
          <p:cNvPr id="6" name="face_long_uncomp-1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160" y="1918741"/>
            <a:ext cx="6555698" cy="36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04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9652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1525588" y="4851400"/>
            <a:ext cx="631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b="1">
                <a:solidFill>
                  <a:prstClr val="black"/>
                </a:solidFill>
              </a:rPr>
              <a:t>medical, industrial and cultural heritage indexation</a:t>
            </a:r>
          </a:p>
        </p:txBody>
      </p:sp>
      <p:pic>
        <p:nvPicPr>
          <p:cNvPr id="490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590800"/>
            <a:ext cx="1722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19400"/>
            <a:ext cx="2143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819400"/>
            <a:ext cx="1616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514600"/>
            <a:ext cx="15716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700" y="1419225"/>
            <a:ext cx="7391400" cy="501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90504" name="Text Box 8"/>
          <p:cNvSpPr txBox="1">
            <a:spLocks noChangeArrowheads="1"/>
          </p:cNvSpPr>
          <p:nvPr/>
        </p:nvSpPr>
        <p:spPr bwMode="auto">
          <a:xfrm>
            <a:off x="3200400" y="1600200"/>
            <a:ext cx="4953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4800" b="1">
              <a:solidFill>
                <a:srgbClr val="0000F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 	? 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 ?</a:t>
            </a:r>
          </a:p>
        </p:txBody>
      </p:sp>
      <p:pic>
        <p:nvPicPr>
          <p:cNvPr id="4905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828800"/>
            <a:ext cx="16525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6" name="Picture 10"/>
          <p:cNvPicPr>
            <a:picLocks noChangeAspect="1" noChangeArrowheads="1"/>
          </p:cNvPicPr>
          <p:nvPr/>
        </p:nvPicPr>
        <p:blipFill>
          <a:blip r:embed="rId9"/>
          <a:srcRect t="8957"/>
          <a:stretch>
            <a:fillRect/>
          </a:stretch>
        </p:blipFill>
        <p:spPr bwMode="auto">
          <a:xfrm>
            <a:off x="3276600" y="1651000"/>
            <a:ext cx="5562600" cy="284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590800"/>
            <a:ext cx="3200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0510" name="Rectangle 1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3D indexation</a:t>
            </a:r>
          </a:p>
        </p:txBody>
      </p:sp>
    </p:spTree>
    <p:extLst>
      <p:ext uri="{BB962C8B-B14F-4D97-AF65-F5344CB8AC3E}">
        <p14:creationId xmlns:p14="http://schemas.microsoft.com/office/powerpoint/2010/main" val="232195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 descr="poster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586038"/>
            <a:ext cx="6242050" cy="4237037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492549" name="Picture 5" descr="a2140-010g-0-c-bi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3841750"/>
            <a:ext cx="3268663" cy="17145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92550" name="Text Box 6"/>
          <p:cNvSpPr txBox="1">
            <a:spLocks noChangeArrowheads="1"/>
          </p:cNvSpPr>
          <p:nvPr/>
        </p:nvSpPr>
        <p:spPr bwMode="auto">
          <a:xfrm>
            <a:off x="365125" y="5500688"/>
            <a:ext cx="229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/>
              </a:rPr>
              <a:t>1186 fragments</a:t>
            </a:r>
          </a:p>
        </p:txBody>
      </p:sp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archaeology</a:t>
            </a:r>
          </a:p>
        </p:txBody>
      </p:sp>
      <p:sp>
        <p:nvSpPr>
          <p:cNvPr id="492554" name="Rectangle 10"/>
          <p:cNvSpPr>
            <a:spLocks noChangeArrowheads="1"/>
          </p:cNvSpPr>
          <p:nvPr/>
        </p:nvSpPr>
        <p:spPr bwMode="auto">
          <a:xfrm>
            <a:off x="446088" y="15335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>
                <a:solidFill>
                  <a:prstClr val="black"/>
                </a:solidFill>
                <a:latin typeface="Calibri"/>
              </a:rPr>
              <a:t>“forma urbis romae” project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19"/>
        </p:xfrm>
        <a:graphic>
          <a:graphicData uri="http://schemas.openxmlformats.org/drawingml/2006/table">
            <a:tbl>
              <a:tblPr/>
              <a:tblGrid>
                <a:gridCol w="1706562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152400" y="1981200"/>
            <a:ext cx="7527925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Fragments of the City: Stanford's Digital Forma Urbis </a:t>
            </a:r>
            <a:r>
              <a:rPr lang="en-GB" sz="1400" b="1" dirty="0" err="1">
                <a:solidFill>
                  <a:prstClr val="black"/>
                </a:solidFill>
                <a:latin typeface="Calibri"/>
              </a:rPr>
              <a:t>Romae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 Project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dirty="0">
                <a:solidFill>
                  <a:prstClr val="black"/>
                </a:solidFill>
                <a:latin typeface="Calibri"/>
              </a:rPr>
              <a:t>David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Koller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Jennifer Trimble, Tina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Najbjerg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Natasha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Gelfand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Marc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Levoy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Proc. Third Williams Symposium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on Classical Architecture,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Journal of Roman Archaeology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supplement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248872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[12pt]{article}\pagestyle{empty}&#10;\begin{document}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1.5"/>
  <p:tag name="DEFAULTFONTSIZE" val="8"/>
  <p:tag name="DEFAULTWIDTH" val="348"/>
  <p:tag name="DEFAULTHEIGHT" val="272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DPhoto99-seitz-slides">
  <a:themeElements>
    <a:clrScheme name="3DPhoto99-seitz-slide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3DPhoto99-seitz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DPhoto99-seitz-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DPhoto99-seitz-slid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D:\seitz\class\490CV\lectures\mosaic.ppt</Template>
  <TotalTime>51332</TotalTime>
  <Words>1273</Words>
  <Application>Microsoft Macintosh PowerPoint</Application>
  <PresentationFormat>On-screen Show (4:3)</PresentationFormat>
  <Paragraphs>305</Paragraphs>
  <Slides>60</Slides>
  <Notes>32</Notes>
  <HiddenSlides>3</HiddenSlides>
  <MMClips>3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mosaic</vt:lpstr>
      <vt:lpstr>3DPhoto99-seitz-slides</vt:lpstr>
      <vt:lpstr>Office Theme</vt:lpstr>
      <vt:lpstr>1_Office Theme</vt:lpstr>
      <vt:lpstr>Document</vt:lpstr>
      <vt:lpstr>Image</vt:lpstr>
      <vt:lpstr>Photo Editor Photo</vt:lpstr>
      <vt:lpstr>Reconstruction</vt:lpstr>
      <vt:lpstr>3d model</vt:lpstr>
      <vt:lpstr>Applications: cultural heritage</vt:lpstr>
      <vt:lpstr>Applications: art</vt:lpstr>
      <vt:lpstr>Applications: structure engineering</vt:lpstr>
      <vt:lpstr>Applications: art</vt:lpstr>
      <vt:lpstr>Applications: computer games</vt:lpstr>
      <vt:lpstr>Applications: 3D indexation</vt:lpstr>
      <vt:lpstr>Applications: archaeology</vt:lpstr>
      <vt:lpstr>Applications: large scale modelling</vt:lpstr>
      <vt:lpstr>Scanning technologies</vt:lpstr>
      <vt:lpstr>Applications:  3D Scanning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3d shape from photographs</vt:lpstr>
      <vt:lpstr>3D shape from photographs</vt:lpstr>
      <vt:lpstr>3d shape from photographs</vt:lpstr>
      <vt:lpstr>PowerPoint Presentation</vt:lpstr>
      <vt:lpstr>3d shape from photographs</vt:lpstr>
      <vt:lpstr>3d shape from photographs</vt:lpstr>
      <vt:lpstr>Reconstruction</vt:lpstr>
      <vt:lpstr>Reconstruction</vt:lpstr>
      <vt:lpstr>Multiple-baseline stereo</vt:lpstr>
      <vt:lpstr>Plane Sweep Stereo</vt:lpstr>
      <vt:lpstr>Reconstruction from Silhouettes</vt:lpstr>
      <vt:lpstr>Use silhouettes</vt:lpstr>
      <vt:lpstr>Reconstruction from Silhouettes</vt:lpstr>
      <vt:lpstr>Volume intersection</vt:lpstr>
      <vt:lpstr>Voxel algorithm for volume intersection</vt:lpstr>
      <vt:lpstr>Volumetric Stereo / Voxel Coloring</vt:lpstr>
      <vt:lpstr>Photo-consistency of a 3d point</vt:lpstr>
      <vt:lpstr>Photo-consistency of a 3d point</vt:lpstr>
      <vt:lpstr>Photo-consistency of a 3d patch</vt:lpstr>
      <vt:lpstr>PowerPoint Presentation</vt:lpstr>
      <vt:lpstr>Challenges of photo-consistency</vt:lpstr>
      <vt:lpstr>Voxel Coloring Approach</vt:lpstr>
      <vt:lpstr>Depth Ordering:  visit occluders first!</vt:lpstr>
      <vt:lpstr>Panoramic Depth Ordering</vt:lpstr>
      <vt:lpstr>Panoramic Depth Ordering</vt:lpstr>
      <vt:lpstr>Panoramic Layering</vt:lpstr>
      <vt:lpstr>Panoramic Layering</vt:lpstr>
      <vt:lpstr>Compatible Camera Configurations</vt:lpstr>
      <vt:lpstr>Calibrated Image Acquisition</vt:lpstr>
      <vt:lpstr>Voxel Coloring Results (Video)</vt:lpstr>
      <vt:lpstr>Space Carving</vt:lpstr>
      <vt:lpstr>Space Carving Results:  African Violet</vt:lpstr>
      <vt:lpstr>Space Carving Results:  Hand</vt:lpstr>
      <vt:lpstr>Carved visual hulls</vt:lpstr>
      <vt:lpstr>Carved visual hulls</vt:lpstr>
      <vt:lpstr>Stereo from community photo collections</vt:lpstr>
      <vt:lpstr>PowerPoint Presentation</vt:lpstr>
      <vt:lpstr>Stereo from community photo collections</vt:lpstr>
      <vt:lpstr>Scanning technologies</vt:lpstr>
      <vt:lpstr>Kinect: Structured infrared light</vt:lpstr>
      <vt:lpstr>PrimeSense Patents</vt:lpstr>
      <vt:lpstr>PowerPoint Presentation</vt:lpstr>
      <vt:lpstr>Kinect Fusion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 Stereo</dc:title>
  <dc:creator>Steve Seitz</dc:creator>
  <cp:lastModifiedBy>Ali Farhadi</cp:lastModifiedBy>
  <cp:revision>769</cp:revision>
  <cp:lastPrinted>1999-10-04T18:53:50Z</cp:lastPrinted>
  <dcterms:created xsi:type="dcterms:W3CDTF">1998-05-10T17:20:27Z</dcterms:created>
  <dcterms:modified xsi:type="dcterms:W3CDTF">2014-02-12T21:06:12Z</dcterms:modified>
</cp:coreProperties>
</file>