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27"/>
  </p:notesMasterIdLst>
  <p:sldIdLst>
    <p:sldId id="256" r:id="rId2"/>
    <p:sldId id="292" r:id="rId3"/>
    <p:sldId id="260" r:id="rId4"/>
    <p:sldId id="324" r:id="rId5"/>
    <p:sldId id="318" r:id="rId6"/>
    <p:sldId id="325" r:id="rId7"/>
    <p:sldId id="326" r:id="rId8"/>
    <p:sldId id="327" r:id="rId9"/>
    <p:sldId id="305" r:id="rId10"/>
    <p:sldId id="306" r:id="rId11"/>
    <p:sldId id="307" r:id="rId12"/>
    <p:sldId id="308" r:id="rId13"/>
    <p:sldId id="309" r:id="rId14"/>
    <p:sldId id="321" r:id="rId15"/>
    <p:sldId id="322" r:id="rId16"/>
    <p:sldId id="310" r:id="rId17"/>
    <p:sldId id="311" r:id="rId18"/>
    <p:sldId id="280" r:id="rId19"/>
    <p:sldId id="312" r:id="rId20"/>
    <p:sldId id="283" r:id="rId21"/>
    <p:sldId id="314" r:id="rId22"/>
    <p:sldId id="315" r:id="rId23"/>
    <p:sldId id="286" r:id="rId24"/>
    <p:sldId id="288" r:id="rId25"/>
    <p:sldId id="290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55140EE-3122-7649-9B04-CCB64A39E453}">
          <p14:sldIdLst>
            <p14:sldId id="256"/>
            <p14:sldId id="292"/>
            <p14:sldId id="260"/>
            <p14:sldId id="324"/>
            <p14:sldId id="318"/>
            <p14:sldId id="325"/>
          </p14:sldIdLst>
        </p14:section>
        <p14:section name="Method" id="{AECBD864-48BD-2C40-9BE4-E0EF552EC7B1}">
          <p14:sldIdLst>
            <p14:sldId id="326"/>
            <p14:sldId id="327"/>
            <p14:sldId id="305"/>
            <p14:sldId id="306"/>
            <p14:sldId id="307"/>
            <p14:sldId id="308"/>
            <p14:sldId id="309"/>
            <p14:sldId id="321"/>
            <p14:sldId id="322"/>
            <p14:sldId id="310"/>
            <p14:sldId id="311"/>
            <p14:sldId id="280"/>
            <p14:sldId id="312"/>
          </p14:sldIdLst>
        </p14:section>
        <p14:section name="Result" id="{F4AF533B-B934-254D-8C8A-69A81177860E}">
          <p14:sldIdLst>
            <p14:sldId id="283"/>
            <p14:sldId id="314"/>
            <p14:sldId id="315"/>
            <p14:sldId id="286"/>
            <p14:sldId id="288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F2ACE1-A549-47A8-A531-C811E99D5F10}">
  <a:tblStyle styleId="{F4F2ACE1-A549-47A8-A531-C811E99D5F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9"/>
    <p:restoredTop sz="88713"/>
  </p:normalViewPr>
  <p:slideViewPr>
    <p:cSldViewPr snapToGrid="0">
      <p:cViewPr varScale="1">
        <p:scale>
          <a:sx n="206" d="100"/>
          <a:sy n="206" d="100"/>
        </p:scale>
        <p:origin x="200" y="2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13T22:33:2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1130 24575,'52'18'0,"0"1"0,-24-9 0,25 8 0,-5 1 0,-34-10 0,-7-5 0,6 5 0,-9-7 0,-1-1 0,1 2 0,1-2 0,0 4 0,4-1 0,-2 3 0,3-5 0,-4 3 0,-3-3 0,6 1 0,4 6 0,-2-4 0,2 5 0,-8-8 0,-1-1 0,-1-1 0,0 0 0,0 0 0,1 0 0,-1-1 0,0-1 0,3 0 0,0-1 0,17 0 0,5-2 0,0 0 0,10-11 0,-25 9 0,20-13 0,-24 13 0,16-6 0,-17 5 0,8 0 0,-11 5 0,1-2 0,-3 1 0,-1 1 0,0-1 0,1-1 0,-3 2 0,7-10 0,-3 7 0,1-9 0,3 2 0,-5 5 0,4-10 0,-5 10 0,2-4 0,-2 3 0,2 4 0,-2-3 0,0 3 0,-1-7 0,0 4 0,4-10 0,-4 11 0,3-6 0,-4 9 0,4-13 0,-1 6 0,0-5 0,0 8 0,-3 3 0,8-11 0,-6 8 0,6-8 0,-4 10 0,2-6 0,-3 9 0,5-7 0,-5 6 0,0 2 0,1-2 0,0 0 0,-1 1 0,1 0 0,-2 1 0,1-2 0,2 0 0,0-1 0,3-3 0,-1 3 0,2-3 0,1 1 0,8-4 0,0 1 0,-2-1 0,-6 3 0,-5 5 0,-3 3 0,5-4 0,39-3 0,0-2 0,-2 5 0,10 0 0,-5 0 0,-6 1 0,-1-1 0,14 2 0,-6 1 0,-18-3 0,-29 4 0,1 0 0,-2 1 0,4 2 0,5-3 0,12 5 0,6-2 0,2 3 0,-6 0 0,-11-4 0,-2 0 0,-6-2 0,1 0 0,-2 0 0,0 0 0,-4 2 0,3 0 0,3 2 0,0-3 0,1 0 0,-3 1 0,-1-1 0,-2 1 0,2-2 0,-1 2 0,5-1 0,-4 1 0,3 0 0,-4 0 0,2-2 0,-1 2 0,8 0 0,-6-1 0,7 2 0,-10-1 0,3-2 0,-1 4 0,-1-2 0,14 8 0,-6-4 0,17 10 0,-15-11 0,4 5 0,-9-7 0,-4 1 0,1-2 0,-2 2 0,1-3 0,2 4 0,-2-3 0,2 3 0,6 5 0,-4-5 0,6 6 0,6-3 0,-12-2 0,9 1 0,-12-2 0,8 4 0,-2-4 0,3 5 0,-3-4 0,-5-3 0,2 4 0,-2-4 0,-2 2 0,1-1 0,11 10 0,-8-8 0,8 7 0,-14-9 0,-2-2 0,7 4 0,-4 1 0,8 0 0,-3 3 0,-1-4 0,-1 1 0,0 2 0,0-3 0,3 4 0,1 0 0,4 1 0,2 8 0,-3-6 0,3 5 0,-7-11 0,0 5 0,-4-9 0,-1 6 0,2-4 0,-2 1 0,6 4 0,-3-2 0,7 6 0,-4-4 0,10 10 0,3-3 0,17 14 0,-10-11 0,3 3 0,-20-12 0,-10-9 0,-1 3 0,1-4 0,-1 2 0,1 1 0,0-1 0,4 4 0,1-1 0,9 7 0,-3-5 0,6 6 0,-4-8 0,0 3 0,0-5 0,-7 0 0,1-2 0,0-2 0,0 1 0,1-1 0,0 3 0,6-3 0,11 0 0,8 0 0,13 0 0,-9 2 0,-10-2 0,-15 3 0,-9-3 0,1 0 0,4-2 0,22 1 0,16-1 0,16 2 0,3 0 0,-14 0 0,-16 0 0,-17 0 0,-12-1 0,-7 0 0,3-1 0,10-2 0,7-1 0,8 2 0,-1 1 0,-7 0 0,2 1 0,-12 0 0,1-1 0,-3 2 0,-3-1 0,-1 1 0,0 0 0,-3 0 0,2 0 0,-3 0 0,4 0 0,5 0 0,11 0 0,13 0 0,9 0 0,-4 0 0,-5 2 0,-15 0 0,-1 1 0,-2 1 0,12-4 0,-3 6 0,4-4 0,-14 1 0,-4 0 0,-9-5 0,4 1 0,1-2 0,4 2 0,3-2 0,1 2 0,14-3 0,0 0 0,14-2 0,-12 2 0,-8 1 0,-11 0 0,-7 0 0,3-2 0,7 0 0,4 2 0,-3-2 0,2 1 0,-11 2 0,-2-2 0,-4 4 0,1-1 0,0-1 0,0 2 0,4-3 0,2 1 0,14-3 0,0 0 0,7-3 0,-6 2 0,-7-1 0,1 2 0,-1 1 0,4-3 0,0 1 0,-5 0 0,-3 3 0,-8-1 0,-2 4 0,-4-3 0,5 2 0,1-3 0,4 2 0,2-1 0,0 3 0,1-3 0,-4 2 0,-1-1 0,-3 2 0,20-7 0,5 2 0,4-4 0,-2 6 0,-10 1 0,0 2 0,3-2 0,-7 1 0,-6-1 0,-4 1 0,-5-3 0,2 3 0,2-4 0,1 2 0,3 1 0,-1-3 0,-2 5 0,-1-4 0,-2 2 0,7-1 0,7-4 0,16-3 0,7 0 0,3 1 0,-1 3 0,-16 0 0,-6 4 0,-14-2 0,-3 3 0,-2-3 0,1 1 0,0 0 0,2 0 0,0 1 0,1-1 0,-2 2 0,0-1 0,0-1 0,2 1 0,1-1 0,3-1 0,7 0 0,1-1 0,7 0 0,-5 2 0,1-2 0,-1 0 0,4-1 0,-6 0 0,2-1 0,-9 3 0,-2 0 0,5 0 0,4 1 0,4-2 0,3 2 0,-14 1 0,1 1 0,-10-2 0,0 0 0,9 0 0,1-2 0,2 2 0,-2 0 0,-9 1 0,1 0 0,-3 0 0,1-1 0,1 3 0,17-8 0,7 4 0,6-5 0,0 6 0,-4-2 0,-13 2 0,4-1 0,-15 2 0,-3-1 0,1 3 0,-2-3 0,4 2 0,3-3 0,17-3 0,27-3 0,-15 2 0,10 0 0,-28 5 0,-11 0 0,11-2 0,-15 3 0,4-1 0,-5 3 0,-1-3 0,0 2 0,1-2 0,1 0 0,1 2 0,9-5 0,-5 4 0,6-2 0,1-1 0,0 1 0,4-1 0,5 0 0,-8 2 0,16 0 0,-11 3 0,8 0 0,-10 0 0,-8-2 0,-1 2 0,-7-2 0,7 2 0,-5 0 0,0 0 0,-1-2 0,-3 1 0,8-2 0,7 1 0,12-3 0,7 5 0,3-3 0,9-1 0,-24 3 0,3-2 0,-24 3 0,-1 0 0,0 0 0,1 0 0,-1 0 0,2-1 0,0-1 0,2-4 0,-1 3 0,-1-3 0,-3 5 0,1 0 0,-1-3 0,1 1 0,4-2 0,-2 2 0,2-2 0,-5 3 0,2-1 0,-2 1 0,5-3 0,-3 4 0,2-2 0,-1-1 0,4 1 0,6 2 0,-7-3 0,3 2 0,-7 1 0,-2-2 0,1 3 0,-1-5 0,5 1 0,-1-2 0,4 0 0,-6 1 0,0 1 0,-1 3 0,-2-4 0,3 0 0,1-1 0,-1 0 0,-1 3 0,-2-1 0,1 1 0,0 0 0,0-2 0,0 2 0,0-2 0,0 1 0,1 1 0,-1-2 0,0 1 0,1-1 0,-2-1 0,1 1 0,1 0 0,-2 2 0,0 0 0,-1-1 0,2 3 0,-2-2 0,1 1 0,-1-5 0,3-1 0,-3 1 0,2-1 0,-2 3 0,0 1 0,0-3 0,1 3 0,0-1 0,0 0 0,-1-1 0,0-1 0,0 1 0,0 0 0,0-1 0,0 1 0,0-6 0,0 1 0,0-2 0,0 5 0,0 2 0,0 1 0,-1-1 0,0 1 0,0-1 0,-1-3 0,2 2 0,-4-4 0,3 3 0,0-4 0,-2 0 0,3 1 0,-2-1 0,2 1 0,0-4 0,-2 3 0,2-4 0,-1 5 0,1-1 0,-2 3 0,2-2 0,-2 2 0,2-2 0,0-1 0,0 3 0,0 1 0,0 2 0,0-1 0,0 1 0,0-1 0,0 3 0,0-1 0,0-2 0,0 0 0,0-2 0,-1 0 0,0 4 0,-1 1 0,2-1 0,0 0 0,-1-3 0,0-1 0,0-1 0,-1 3 0,1 3 0,-5-11 0,3 9 0,-4-9 0,3 12 0,1-1 0,0 2 0,1-3 0,-1 5 0,0-2 0,0 2 0,-8-5 0,6 2 0,-14-6 0,11 7 0,-4-3 0,5 3 0,-1-1 0,-5 0 0,-2-2 0,-10 2 0,6 0 0,4 2 0,7-3 0,3 4 0,-7-1 0,-3-2 0,-15 3 0,-10-5 0,2 1 0,3 0 0,17 3 0,10-1 0,4 1 0,-2 0 0,1 1 0,-8 0 0,-11 0 0,2 0 0,-22 3 0,4-2 0,-19 2 0,-2-3 0,20 0 0,8 0 0,24 0 0,3 0 0,2 0 0,-1 0 0,-3 1 0,-2 0 0,-15 0 0,10-1 0,-22 0 0,14 0 0,-1 0 0,6 0 0,12 0 0,2 0 0,-1 2 0,-3 0 0,-1 1 0,-12 5 0,-19 7 0,6-4 0,-9 8 0,9-14 0,17 2 0,-3-3 0,16-2 0,-1 0 0,-2 7 0,-1-7 0,-3 8 0,4-9 0,-1 4 0,-3 1 0,-8 2 0,4-1 0,-5 0 0,7-1 0,1-2 0,-13 3 0,2 0 0,-1-1 0,0-1 0,8-2 0,1 0 0,2-1 0,8-1 0,2 1 0,-1-2 0,-7 6 0,-21 1 0,-5-1 0,-5 3 0,4-8 0,24 0 0,-2-1 0,13 0 0,-2 0 0,1 0 0,-9 0 0,0 0 0,-9 0 0,1 3 0,-5-3 0,3 7 0,-11-6 0,7 4 0,0-5 0,9 0 0,12 2 0,1-1 0,4 2 0,-3 0 0,0 0 0,3 0 0,-2-1 0,1 2 0,-8 8 0,4-4 0,-4 5 0,4-7 0,5 1 0,-7 1 0,5-2 0,-3 4 0,1-5 0,0 3 0,1-3 0,1-2 0,-2 3 0,-6 8 0,1-5 0,-7 8 0,3-5 0,0 0 0,-1-1 0,5-2 0,-1-1 0,2 0 0,0-2 0,0 1 0,2-4 0,-1 4 0,1-4 0,-13 13 0,-2-4 0,-30 14 0,12-12 0,-4 3 0,21-12 0,12-1 0,7-3 0,1-1 0,0 2 0,0-2 0,-8 0 0,-6 3 0,-6-3 0,1 3 0,9-3 0,5 0 0,3-1 0,2 0 0,-1-3 0,-3-1 0,3 0 0,-7-3 0,1-2 0,1 2 0,-2-3 0,8 7 0,-4-2 0,1-2 0,0 4 0,0-2 0,1 5 0,2 0 0,-5 3 0,0 0 0,-9 0 0,-8 2 0,8-1 0,-15 3 0,22-3 0,-7 0 0,12-1 0,0-1 0,1 1 0,1-1 0,0 2 0,-4-1 0,-14 5 0,6-1 0,-6 1 0,14-5 0,4 1 0,-3-2 0,-6 5 0,2-2 0,-7 3 0,10-3 0,-1-2 0,4-1 0,0 1 0,-16 3 0,-6 1 0,-1 0 0,-7 0 0,25-5 0,-7 1 0,14-4 0,-1 2 0,-2-5 0,-25-5 0,5-1 0,-10 1 0,-7-2 0,25 11 0,-12-5 0,21 6 0,4 0 0,-1 0 0,-17 0 0,-3 0 0,-24-3 0,15 2 0,3-3 0,21 2 0,5 0 0,3 0 0,-3 1 0,-2-1 0,-4-1 0,-21-9 0,10 6 0,-16-6 0,8 3 0,10 4 0,0-1 0,13 5 0,5 0 0,-1-1 0,-8-8 0,-8 2 0,0-4 0,1 4 0,10 4 0,5 1 0,0 3 0,-1-3 0,2 1 0,-2-1 0,-2 0 0,0-2 0,-3 2 0,4-4 0,0 6 0,2-4 0,0 3 0,1-1 0,-6-2 0,5 2 0,-5-4 0,4 3 0,-1 2 0,2 0 0,2 1 0,-4 1 0,1-3 0,-13-2 0,-3-4 0,-11 0 0,3 1 0,8 5 0,6 0 0,8 3 0,3-2 0,-3 2 0,-17 3 0,-16 1 0,-1 0 0,-6 1 0,32-4 0,-3 3 0,13-4 0,-1 2 0,2-2 0,-2 1 0,-7-1 0,-32 2 0,11-5 0,-27 0 0,20-4 0,15 2 0,0 2 0,22 0 0,-3 0 0,-7-4 0,4 1 0,-7-2 0,10 4 0,-1-1 0,0 2 0,2-2 0,-1 2 0,-2-2 0,3 2 0,1 0 0,1 0 0,-13-7 0,10 7 0,-12-7 0,11 7 0,-1-1 0,-1 0 0,3 1 0,-1 0 0,1-1 0,-4-1 0,4 2 0,-3-1 0,2 3 0,-3-3 0,2 2 0,1-2 0,3 3 0,1-2 0,-1 1 0,-7-4 0,2 0 0,-16-4 0,11 3 0,-7-2 0,14 5 0,-1-1 0,4 3 0,1-1 0,-3 2 0,-3-3 0,1 2 0,-4-1 0,8 1 0,-5 0 0,5-1 0,0 3 0,1-2 0,-1 2 0,-21-15 0,0 6 0,-37-18 0,6 12 0,-12-2 0,4 10 0,28-1 0,-4 8 0,30-3 0,-6 3 0,10-2 0,1 2 0,-8-3 0,-10-2 0,-1 1 0,2-2 0,2 6 0,16 0 0,-37 0 0,2 0 0,-21-3 0,10 3 0,23-3 0,-5 3 0,4 3 0,-25 1 0,1-1 0,10 0 0,17-3 0,17 2 0,-37 4 0,13 1 0,-11-2 0,-4 1 0,-7-3 0,14-1 0,0-1 0,-20-1 0,13 3 0,5-1 0,28 1 0,-2 2 0,13-5 0,-9 5 0,-6 0 0,-4-1 0,1 1 0,4-3 0,7 1 0,3 0 0,2-1 0,-2 3 0,-6 1 0,0 0 0,-1 1 0,6-5 0,3-1 0,-1 2 0,-15 7 0,-3-2 0,-11 5 0,13-7 0,7 1 0,8-4 0,6-1 0,-3 1 0,0 2 0,-10 3 0,0 0 0,-8 3 0,7-4 0,0-1 0,7-3 0,-9 7 0,2-5 0,-8 8 0,-11 0 0,14-7 0,-6 5 0,19-11 0,4 2 0,-2 1 0,-3 2 0,-13 0 0,1 1 0,-6-1 0,13 0 0,5-1 0,-12 6 0,9-3 0,-12 5 0,18-8 0,-4 1 0,8-2 0,-2-1 0,-1 2 0,2 0 0,0-1 0,-1 1 0,2 0 0,-1 0 0,1-1 0,1 0 0,0 0 0,0 0 0,0 1 0,0-2 0,0 2 0,0-1 0,0-1 0,0 4 0,0-1 0,0 13 0,-2 7 0,1-1 0,0 1 0,1-15 0,0-2 0,0-1 0,0 5 0,0-4 0,-2 6 0,2-7 0,-2 4 0,2-4 0,0 4 0,0-2 0,0 3 0,0-4 0,0 0 0,0-4 0,0 1 0,0 2 0,0 2 0,0-1 0,0-1 0,0-4 0,0 2 0,0-2 0,0 5 0,0-1 0,0 5 0,0 4 0,0 0 0,0-4 0,0 6 0,0-10 0,0 6 0,0-7 0,0 1 0,0 1 0,0 0 0,0 1 0,0 1 0,0-5 0,2 9 0,-1-5 0,1 1 0,-2-3 0,0-5 0,0 7 0,0-4 0,0 7 0,0-7 0,0 4 0,0-4 0,3 10 0,-3-9 0,3 3 0,-3-5 0,1 2 0,0-2 0,3 6 0,-4-5 0,2 0 0,-2-1 0,1-3 0,-1 2 0,3 0 0,-3 2 0,0-1 0,0 3 0,0-5 0,1 0 0,1-1 0,-1 1 0,2-1 0,-1-2 0,1 3 0,1-2 0,-1 2 0,0-1 0,0 0 0,1 0 0,0-2 0,-3 3 0,3-1 0,-2 1 0,4-1 0,-4 1 0,1-2 0,-3 3 0,3-3 0,0 4 0,1-5 0,3 5 0,-4-5 0,0 1 0,-1-1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8fcf0256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8fcf0256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9857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8fcf0256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8fcf0256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914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8fcf0256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8fcf0256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3145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8fcf0256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8fcf0256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495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8fcf0256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8fcf0256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8507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8fcf0256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8fcf0256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1890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8fcf0256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8fcf0256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1126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8fcf0256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8fcf0256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587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d8fcf02568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d8fcf02568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d8fcf02568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d8fcf02568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0883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17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d8fcf0256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d8fcf0256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d8fcf0256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d8fcf0256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1712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d8fcf0256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d8fcf0256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803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d8fcf0256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d8fcf0256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d8fcf02568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d8fcf02568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d8fcf02568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d8fcf02568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3de07d7f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d3de07d7f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3de07d7f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d3de07d7f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985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3de07d7f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d3de07d7f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696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729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56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88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8fcf0256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8fcf0256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02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7404-8A0D-6144-AEA7-4303CA7DF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68946-E7D8-D242-9A62-9C91DACFA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42AB0-B152-5B4A-9F50-76B801AE5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02B7F-45EC-0445-BBAA-21A8ED5AE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97E59-58A1-B743-92BA-88C564BC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687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4B46F-226F-DF49-9528-CA68ACF7D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26F39-B4DD-1A46-8318-567AE7137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232B1-116E-7E46-8E5E-8080786D8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5CE1E-56BD-5641-8F69-43ACD17F8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A6C3A-E3DB-CC42-B259-1B064A4B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196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F37BDD-D67E-1F47-8680-AF56F0B0A7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242EC-6ECE-4141-852A-504060845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C07BA-1A75-FB42-B0C3-BF5343B61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69025-70C0-BE4B-AB2B-59E9BDFE5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346A2-A013-2541-9950-7DE1D2BA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2766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88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F217F-09E5-C94C-A9C6-8CA6EB3A6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806AC-8A00-0E4A-9061-E09C6FEDE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1C533-5920-FF41-B778-5C10D75E5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65F1D-2B71-1449-9C2A-FA7EB0C1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9C2C6-D90D-F94B-B86F-1C25DDFA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137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B3E18-861F-F74C-BEE7-0E597320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7052B-16EA-8A40-B491-85B7DB11E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3C279-EDBE-1048-BD10-185AA0018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778AE-50A9-E846-AB34-ACE64BC93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DB698-EE35-D046-B063-37EC6B3F7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065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358E-2929-0044-B479-424AEAF6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2AA41-403B-4441-88EA-873DF6178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F2F8E-19D2-354C-8892-E3635F0C8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1F067-6A7E-A34C-88C9-AC08DD1F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481BA-2B25-6147-AB39-74FBC906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23F20-3670-ED4F-B145-E7A53A9F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72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1A75-D973-834B-B2A2-00625569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D1409-C5B2-3A4B-B8E1-90B1B937B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7541C-8A9F-0146-A29A-1A8D3113D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CFB75-149E-8B48-811D-95E033BBAE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FB176-8F54-DB4E-B57F-011B9CCD5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661259-1C40-BF41-A9A2-4722ED522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CC3E62-744F-C242-AF57-89DAFDBA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996127-775F-E34F-8BE0-213074E24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157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EA14B-8A42-AF40-A929-41430D7A0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129B4-E2DB-3C4C-AA7A-52D5D92C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BE738-3A4D-DF41-A14F-658D113DD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5165B-48A2-5A47-8A3D-E503FA240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825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41B56E-61BC-4045-9B48-0109527B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9BCD5-2EE8-4C42-AB10-AE547C193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A8D66-177B-4641-BE3B-82C746430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105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8F37-491B-3940-A039-2B0B889A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1B23-B4C3-BC4A-AFC4-117A7640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A7379-64FA-6B45-A16F-CD5D49F29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1D004-8FB9-9640-9639-57B9B86E1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F839F-A7E8-CE46-AEB6-E897422A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E00CE-C19D-F947-8327-E46C6372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826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E8E4-C404-6641-B68A-8A1FCFEA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85E2B0-E202-614C-9ECB-B708B8078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57BF9-3BA3-F246-AA97-AB154D9D7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13998-5774-CB41-9AB7-428E994A4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E706D-28D2-8B41-9B50-290B6984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9FB60-36AA-4149-AFA7-727C755FB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1266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4EBE27-AE30-EA49-B095-475E56A5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B992B-DB6B-C243-AA37-A92BC2928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F2EB-8E75-8342-B4FE-036363250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BA4E6-A679-D948-AEAD-796030EA5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22AF-4DE0-294D-A605-D52AAEA0D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798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customXml" Target="../ink/ink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60">
            <a:extLst>
              <a:ext uri="{FF2B5EF4-FFF2-40B4-BE49-F238E27FC236}">
                <a16:creationId xmlns:a16="http://schemas.microsoft.com/office/drawing/2014/main" id="{129579E8-8FA2-4D2F-A8F9-7EF7C9594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770841" y="676766"/>
            <a:ext cx="7602317" cy="869400"/>
          </a:xfrm>
          <a:prstGeom prst="rect">
            <a:avLst/>
          </a:prstGeom>
        </p:spPr>
        <p:txBody>
          <a:bodyPr spcFirstLastPara="1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300" dirty="0"/>
              <a:t>Learning Melanocytic Proliferation Segmentation in Histopathology Images from Imperfect Annotations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554984" y="1660166"/>
            <a:ext cx="6034030" cy="556710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935"/>
              <a:buNone/>
            </a:pPr>
            <a:r>
              <a:rPr lang="en-US" sz="1100" dirty="0" err="1">
                <a:solidFill>
                  <a:schemeClr val="tx1">
                    <a:alpha val="60000"/>
                  </a:schemeClr>
                </a:solidFill>
              </a:rPr>
              <a:t>Kechun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</a:rPr>
              <a:t> Liu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935"/>
              <a:buNone/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</a:rPr>
              <a:t>Spring 2021</a:t>
            </a:r>
          </a:p>
        </p:txBody>
      </p:sp>
      <p:grpSp>
        <p:nvGrpSpPr>
          <p:cNvPr id="59" name="Group 62">
            <a:extLst>
              <a:ext uri="{FF2B5EF4-FFF2-40B4-BE49-F238E27FC236}">
                <a16:creationId xmlns:a16="http://schemas.microsoft.com/office/drawing/2014/main" id="{3FEB7750-5E3F-43E4-B0BB-6614A165F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2C4BB42A-C350-43AC-AC2C-A62D52755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9FD94A1A-9337-49FD-9F42-833C51F1E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56" name="Google Shape;56;p13" descr="Graphical user interface&#10;&#10;Description automatically generated with medium confidence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87693" y="2571750"/>
            <a:ext cx="7602316" cy="2318705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DA8E92-A6C0-AF44-A95B-784F7606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6751868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" sz="2400" dirty="0"/>
              <a:t>Dataset - Preprocessing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0" name="Google Shape;226;p31">
            <a:extLst>
              <a:ext uri="{FF2B5EF4-FFF2-40B4-BE49-F238E27FC236}">
                <a16:creationId xmlns:a16="http://schemas.microsoft.com/office/drawing/2014/main" id="{4D03ED12-71AF-0647-B5CB-4D421622A2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4368" y="112249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/>
              <a:t>Data split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endParaRPr lang="en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endParaRPr lang="en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 err="1"/>
              <a:t>Patchify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dirty="0"/>
              <a:t>ROI: 428x381 ~ 23691x22401, 10x</a:t>
            </a:r>
            <a:endParaRPr sz="1800"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b="1" dirty="0"/>
              <a:t>Patches: 1000x1000, 5x, 50% overlap</a:t>
            </a:r>
            <a:endParaRPr sz="1800" b="1" dirty="0"/>
          </a:p>
        </p:txBody>
      </p:sp>
      <p:graphicFrame>
        <p:nvGraphicFramePr>
          <p:cNvPr id="21" name="Google Shape;227;p31">
            <a:extLst>
              <a:ext uri="{FF2B5EF4-FFF2-40B4-BE49-F238E27FC236}">
                <a16:creationId xmlns:a16="http://schemas.microsoft.com/office/drawing/2014/main" id="{5F099503-78F5-8349-8877-7DC3119940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1014244"/>
              </p:ext>
            </p:extLst>
          </p:nvPr>
        </p:nvGraphicFramePr>
        <p:xfrm>
          <a:off x="1240632" y="1592148"/>
          <a:ext cx="7239000" cy="388590"/>
        </p:xfrm>
        <a:graphic>
          <a:graphicData uri="http://schemas.openxmlformats.org/drawingml/2006/table">
            <a:tbl>
              <a:tblPr>
                <a:noFill/>
                <a:tableStyleId>{F4F2ACE1-A549-47A8-A531-C811E99D5F10}</a:tableStyleId>
              </a:tblPr>
              <a:tblGrid>
                <a:gridCol w="428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Train: 174 (76%)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Val: 19 (8%)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Test: 34 (15%)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D5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" name="Google Shape;228;p31">
            <a:extLst>
              <a:ext uri="{FF2B5EF4-FFF2-40B4-BE49-F238E27FC236}">
                <a16:creationId xmlns:a16="http://schemas.microsoft.com/office/drawing/2014/main" id="{2AE5D13B-DA5C-9347-9652-D99A84014C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237"/>
          <a:stretch/>
        </p:blipFill>
        <p:spPr>
          <a:xfrm>
            <a:off x="5082668" y="2492737"/>
            <a:ext cx="3747773" cy="239845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9;p31">
            <a:extLst>
              <a:ext uri="{FF2B5EF4-FFF2-40B4-BE49-F238E27FC236}">
                <a16:creationId xmlns:a16="http://schemas.microsoft.com/office/drawing/2014/main" id="{EC71DE57-BC6C-DD48-8300-FE3A0AA51046}"/>
              </a:ext>
            </a:extLst>
          </p:cNvPr>
          <p:cNvSpPr/>
          <p:nvPr/>
        </p:nvSpPr>
        <p:spPr>
          <a:xfrm>
            <a:off x="7736868" y="3618095"/>
            <a:ext cx="1199400" cy="1403700"/>
          </a:xfrm>
          <a:prstGeom prst="roundRect">
            <a:avLst>
              <a:gd name="adj" fmla="val 16667"/>
            </a:avLst>
          </a:prstGeom>
          <a:solidFill>
            <a:schemeClr val="bg1">
              <a:alpha val="7817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30;p31">
            <a:extLst>
              <a:ext uri="{FF2B5EF4-FFF2-40B4-BE49-F238E27FC236}">
                <a16:creationId xmlns:a16="http://schemas.microsoft.com/office/drawing/2014/main" id="{D568F956-76B1-464D-A3E3-C8428182D907}"/>
              </a:ext>
            </a:extLst>
          </p:cNvPr>
          <p:cNvSpPr/>
          <p:nvPr/>
        </p:nvSpPr>
        <p:spPr>
          <a:xfrm>
            <a:off x="4954168" y="2648670"/>
            <a:ext cx="1731300" cy="1841100"/>
          </a:xfrm>
          <a:prstGeom prst="roundRect">
            <a:avLst>
              <a:gd name="adj" fmla="val 16667"/>
            </a:avLst>
          </a:prstGeom>
          <a:solidFill>
            <a:schemeClr val="bg1">
              <a:alpha val="7817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31;p31">
            <a:extLst>
              <a:ext uri="{FF2B5EF4-FFF2-40B4-BE49-F238E27FC236}">
                <a16:creationId xmlns:a16="http://schemas.microsoft.com/office/drawing/2014/main" id="{694A6276-7ECB-934E-AAC0-554007F30376}"/>
              </a:ext>
            </a:extLst>
          </p:cNvPr>
          <p:cNvSpPr/>
          <p:nvPr/>
        </p:nvSpPr>
        <p:spPr>
          <a:xfrm>
            <a:off x="6713793" y="2369295"/>
            <a:ext cx="2286000" cy="1883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F1B80A-C3E2-1F4E-8D8A-4BD444EEFD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FEEFE-B9A1-924D-976C-1D0B60054C5F}"/>
              </a:ext>
            </a:extLst>
          </p:cNvPr>
          <p:cNvSpPr txBox="1"/>
          <p:nvPr/>
        </p:nvSpPr>
        <p:spPr>
          <a:xfrm>
            <a:off x="1582741" y="3416015"/>
            <a:ext cx="1906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Close to default design in Mask R-CNN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A7F90C5-7FC6-AF47-9997-3C459E3AE330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2536038" y="3118413"/>
            <a:ext cx="0" cy="297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965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6751868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" sz="2400" dirty="0"/>
              <a:t>Model - Mask R-CNN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15" name="Google Shape;237;p32">
            <a:extLst>
              <a:ext uri="{FF2B5EF4-FFF2-40B4-BE49-F238E27FC236}">
                <a16:creationId xmlns:a16="http://schemas.microsoft.com/office/drawing/2014/main" id="{9D957799-EDAF-6E47-8FB2-22655337964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113" y="1215275"/>
            <a:ext cx="8329027" cy="231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38;p32">
            <a:extLst>
              <a:ext uri="{FF2B5EF4-FFF2-40B4-BE49-F238E27FC236}">
                <a16:creationId xmlns:a16="http://schemas.microsoft.com/office/drawing/2014/main" id="{BC19149E-9563-6142-9FAF-FC70E8E6B582}"/>
              </a:ext>
            </a:extLst>
          </p:cNvPr>
          <p:cNvSpPr/>
          <p:nvPr/>
        </p:nvSpPr>
        <p:spPr>
          <a:xfrm>
            <a:off x="1507125" y="1263275"/>
            <a:ext cx="3958200" cy="2209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39;p32">
            <a:extLst>
              <a:ext uri="{FF2B5EF4-FFF2-40B4-BE49-F238E27FC236}">
                <a16:creationId xmlns:a16="http://schemas.microsoft.com/office/drawing/2014/main" id="{81B46F68-5284-F54B-9FF5-8248D3764967}"/>
              </a:ext>
            </a:extLst>
          </p:cNvPr>
          <p:cNvSpPr/>
          <p:nvPr/>
        </p:nvSpPr>
        <p:spPr>
          <a:xfrm>
            <a:off x="5505475" y="1107275"/>
            <a:ext cx="2558400" cy="25260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40;p32">
            <a:extLst>
              <a:ext uri="{FF2B5EF4-FFF2-40B4-BE49-F238E27FC236}">
                <a16:creationId xmlns:a16="http://schemas.microsoft.com/office/drawing/2014/main" id="{60EE4134-AD4A-3442-973F-B1165ADD8CC8}"/>
              </a:ext>
            </a:extLst>
          </p:cNvPr>
          <p:cNvSpPr txBox="1"/>
          <p:nvPr/>
        </p:nvSpPr>
        <p:spPr>
          <a:xfrm>
            <a:off x="691775" y="4000500"/>
            <a:ext cx="852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Idea: filter out the majority of the non-target tissues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AF1B7-D868-F24F-A719-1991B1EDCD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52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6751868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" sz="2400" dirty="0"/>
              <a:t>Model - Loss Function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11" name="Google Shape;246;p33">
            <a:extLst>
              <a:ext uri="{FF2B5EF4-FFF2-40B4-BE49-F238E27FC236}">
                <a16:creationId xmlns:a16="http://schemas.microsoft.com/office/drawing/2014/main" id="{403888DF-FEC1-7F45-9FB4-D94376317E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278" y="1262950"/>
            <a:ext cx="7979223" cy="22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7;p33">
            <a:extLst>
              <a:ext uri="{FF2B5EF4-FFF2-40B4-BE49-F238E27FC236}">
                <a16:creationId xmlns:a16="http://schemas.microsoft.com/office/drawing/2014/main" id="{74D9EBD8-6350-4848-97F5-91FF21210A95}"/>
              </a:ext>
            </a:extLst>
          </p:cNvPr>
          <p:cNvSpPr/>
          <p:nvPr/>
        </p:nvSpPr>
        <p:spPr>
          <a:xfrm>
            <a:off x="3476956" y="1570221"/>
            <a:ext cx="579300" cy="2547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8;p33">
            <a:extLst>
              <a:ext uri="{FF2B5EF4-FFF2-40B4-BE49-F238E27FC236}">
                <a16:creationId xmlns:a16="http://schemas.microsoft.com/office/drawing/2014/main" id="{3DAF595C-F8C9-8A40-BECF-7397F7195209}"/>
              </a:ext>
            </a:extLst>
          </p:cNvPr>
          <p:cNvSpPr/>
          <p:nvPr/>
        </p:nvSpPr>
        <p:spPr>
          <a:xfrm>
            <a:off x="3476956" y="2199553"/>
            <a:ext cx="579300" cy="2547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9;p33">
            <a:extLst>
              <a:ext uri="{FF2B5EF4-FFF2-40B4-BE49-F238E27FC236}">
                <a16:creationId xmlns:a16="http://schemas.microsoft.com/office/drawing/2014/main" id="{740BCD01-843D-544F-8CB8-D14FF16461AD}"/>
              </a:ext>
            </a:extLst>
          </p:cNvPr>
          <p:cNvSpPr/>
          <p:nvPr/>
        </p:nvSpPr>
        <p:spPr>
          <a:xfrm>
            <a:off x="6900992" y="2930425"/>
            <a:ext cx="700200" cy="2976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50;p33">
            <a:extLst>
              <a:ext uri="{FF2B5EF4-FFF2-40B4-BE49-F238E27FC236}">
                <a16:creationId xmlns:a16="http://schemas.microsoft.com/office/drawing/2014/main" id="{CB100233-BD60-AB46-95B5-31CBE5B15FAA}"/>
              </a:ext>
            </a:extLst>
          </p:cNvPr>
          <p:cNvSpPr/>
          <p:nvPr/>
        </p:nvSpPr>
        <p:spPr>
          <a:xfrm>
            <a:off x="6900992" y="2294515"/>
            <a:ext cx="700200" cy="2976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1;p33">
            <a:extLst>
              <a:ext uri="{FF2B5EF4-FFF2-40B4-BE49-F238E27FC236}">
                <a16:creationId xmlns:a16="http://schemas.microsoft.com/office/drawing/2014/main" id="{FA25CE97-7753-B44C-A812-4E6F58E0CD45}"/>
              </a:ext>
            </a:extLst>
          </p:cNvPr>
          <p:cNvSpPr/>
          <p:nvPr/>
        </p:nvSpPr>
        <p:spPr>
          <a:xfrm>
            <a:off x="6900992" y="1757204"/>
            <a:ext cx="700200" cy="2976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52;p33">
            <a:extLst>
              <a:ext uri="{FF2B5EF4-FFF2-40B4-BE49-F238E27FC236}">
                <a16:creationId xmlns:a16="http://schemas.microsoft.com/office/drawing/2014/main" id="{0C453CB1-DA14-B743-94B4-E838EC88E017}"/>
              </a:ext>
            </a:extLst>
          </p:cNvPr>
          <p:cNvSpPr txBox="1"/>
          <p:nvPr/>
        </p:nvSpPr>
        <p:spPr>
          <a:xfrm>
            <a:off x="4056394" y="1491446"/>
            <a:ext cx="742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rgbClr val="FF00FF"/>
                </a:solidFill>
              </a:rPr>
              <a:t>L</a:t>
            </a:r>
            <a:r>
              <a:rPr lang="en" sz="1100" b="1" baseline="-25000">
                <a:solidFill>
                  <a:srgbClr val="FF00FF"/>
                </a:solidFill>
              </a:rPr>
              <a:t>rpn_cls</a:t>
            </a:r>
            <a:endParaRPr sz="700" b="1">
              <a:solidFill>
                <a:srgbClr val="FF00FF"/>
              </a:solidFill>
            </a:endParaRPr>
          </a:p>
        </p:txBody>
      </p:sp>
      <p:sp>
        <p:nvSpPr>
          <p:cNvPr id="22" name="Google Shape;253;p33">
            <a:extLst>
              <a:ext uri="{FF2B5EF4-FFF2-40B4-BE49-F238E27FC236}">
                <a16:creationId xmlns:a16="http://schemas.microsoft.com/office/drawing/2014/main" id="{CD31D7BF-0B1B-DD4C-A0BA-E5E5F04678C0}"/>
              </a:ext>
            </a:extLst>
          </p:cNvPr>
          <p:cNvSpPr txBox="1"/>
          <p:nvPr/>
        </p:nvSpPr>
        <p:spPr>
          <a:xfrm>
            <a:off x="4056394" y="2149896"/>
            <a:ext cx="742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rgbClr val="FF00FF"/>
                </a:solidFill>
              </a:rPr>
              <a:t>L</a:t>
            </a:r>
            <a:r>
              <a:rPr lang="en" sz="1100" b="1" baseline="-25000">
                <a:solidFill>
                  <a:srgbClr val="FF00FF"/>
                </a:solidFill>
              </a:rPr>
              <a:t>rpn_loc</a:t>
            </a:r>
            <a:endParaRPr sz="700" b="1">
              <a:solidFill>
                <a:srgbClr val="FF00FF"/>
              </a:solidFill>
            </a:endParaRPr>
          </a:p>
        </p:txBody>
      </p:sp>
      <p:sp>
        <p:nvSpPr>
          <p:cNvPr id="23" name="Google Shape;254;p33">
            <a:extLst>
              <a:ext uri="{FF2B5EF4-FFF2-40B4-BE49-F238E27FC236}">
                <a16:creationId xmlns:a16="http://schemas.microsoft.com/office/drawing/2014/main" id="{557C93E7-3A1E-F046-8101-AC7558782021}"/>
              </a:ext>
            </a:extLst>
          </p:cNvPr>
          <p:cNvSpPr txBox="1"/>
          <p:nvPr/>
        </p:nvSpPr>
        <p:spPr>
          <a:xfrm>
            <a:off x="7637791" y="1729000"/>
            <a:ext cx="513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rgbClr val="FF00FF"/>
                </a:solidFill>
              </a:rPr>
              <a:t>L</a:t>
            </a:r>
            <a:r>
              <a:rPr lang="en" sz="1100" b="1" baseline="-25000">
                <a:solidFill>
                  <a:srgbClr val="FF00FF"/>
                </a:solidFill>
              </a:rPr>
              <a:t>cls</a:t>
            </a:r>
            <a:endParaRPr sz="700" b="1">
              <a:solidFill>
                <a:srgbClr val="FF00FF"/>
              </a:solidFill>
            </a:endParaRPr>
          </a:p>
        </p:txBody>
      </p:sp>
      <p:sp>
        <p:nvSpPr>
          <p:cNvPr id="24" name="Google Shape;255;p33">
            <a:extLst>
              <a:ext uri="{FF2B5EF4-FFF2-40B4-BE49-F238E27FC236}">
                <a16:creationId xmlns:a16="http://schemas.microsoft.com/office/drawing/2014/main" id="{1BB47824-15BD-B448-89D2-D131101D403A}"/>
              </a:ext>
            </a:extLst>
          </p:cNvPr>
          <p:cNvSpPr txBox="1"/>
          <p:nvPr/>
        </p:nvSpPr>
        <p:spPr>
          <a:xfrm>
            <a:off x="7637790" y="2266325"/>
            <a:ext cx="70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rgbClr val="FF00FF"/>
                </a:solidFill>
              </a:rPr>
              <a:t>L</a:t>
            </a:r>
            <a:r>
              <a:rPr lang="en" sz="1100" b="1" baseline="-25000">
                <a:solidFill>
                  <a:srgbClr val="FF00FF"/>
                </a:solidFill>
              </a:rPr>
              <a:t>box_reg</a:t>
            </a:r>
            <a:endParaRPr sz="700" b="1">
              <a:solidFill>
                <a:srgbClr val="FF00FF"/>
              </a:solidFill>
            </a:endParaRPr>
          </a:p>
        </p:txBody>
      </p:sp>
      <p:sp>
        <p:nvSpPr>
          <p:cNvPr id="25" name="Google Shape;256;p33">
            <a:extLst>
              <a:ext uri="{FF2B5EF4-FFF2-40B4-BE49-F238E27FC236}">
                <a16:creationId xmlns:a16="http://schemas.microsoft.com/office/drawing/2014/main" id="{3445C98E-38BC-CB46-8B3A-21F2EF1DE001}"/>
              </a:ext>
            </a:extLst>
          </p:cNvPr>
          <p:cNvSpPr txBox="1"/>
          <p:nvPr/>
        </p:nvSpPr>
        <p:spPr>
          <a:xfrm>
            <a:off x="7637791" y="2902225"/>
            <a:ext cx="513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rgbClr val="FF00FF"/>
                </a:solidFill>
              </a:rPr>
              <a:t>L</a:t>
            </a:r>
            <a:r>
              <a:rPr lang="en" sz="1100" b="1" baseline="-25000">
                <a:solidFill>
                  <a:srgbClr val="FF00FF"/>
                </a:solidFill>
              </a:rPr>
              <a:t>mask</a:t>
            </a:r>
            <a:endParaRPr sz="700" b="1">
              <a:solidFill>
                <a:srgbClr val="FF00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1A0300-4D0E-824E-9BBC-7A72629CFD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36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6751868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" sz="2400" dirty="0"/>
              <a:t>Model - Loss Function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18" name="Google Shape;262;p34">
            <a:extLst>
              <a:ext uri="{FF2B5EF4-FFF2-40B4-BE49-F238E27FC236}">
                <a16:creationId xmlns:a16="http://schemas.microsoft.com/office/drawing/2014/main" id="{807BF97C-19CC-6040-8CBE-0182A03A6B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773" y="1262950"/>
            <a:ext cx="7979223" cy="22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3;p34">
            <a:extLst>
              <a:ext uri="{FF2B5EF4-FFF2-40B4-BE49-F238E27FC236}">
                <a16:creationId xmlns:a16="http://schemas.microsoft.com/office/drawing/2014/main" id="{5ABEDBF1-FDA7-5348-9BBD-B5CA3921200E}"/>
              </a:ext>
            </a:extLst>
          </p:cNvPr>
          <p:cNvSpPr/>
          <p:nvPr/>
        </p:nvSpPr>
        <p:spPr>
          <a:xfrm>
            <a:off x="3484451" y="1570221"/>
            <a:ext cx="579300" cy="2547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64;p34">
            <a:extLst>
              <a:ext uri="{FF2B5EF4-FFF2-40B4-BE49-F238E27FC236}">
                <a16:creationId xmlns:a16="http://schemas.microsoft.com/office/drawing/2014/main" id="{AB8599F7-81BC-9D49-89E8-7D7476808059}"/>
              </a:ext>
            </a:extLst>
          </p:cNvPr>
          <p:cNvSpPr/>
          <p:nvPr/>
        </p:nvSpPr>
        <p:spPr>
          <a:xfrm>
            <a:off x="3484451" y="2199553"/>
            <a:ext cx="579300" cy="254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65;p34">
            <a:extLst>
              <a:ext uri="{FF2B5EF4-FFF2-40B4-BE49-F238E27FC236}">
                <a16:creationId xmlns:a16="http://schemas.microsoft.com/office/drawing/2014/main" id="{A1735120-876F-6F4D-8837-4169EF3D6539}"/>
              </a:ext>
            </a:extLst>
          </p:cNvPr>
          <p:cNvSpPr/>
          <p:nvPr/>
        </p:nvSpPr>
        <p:spPr>
          <a:xfrm>
            <a:off x="6908487" y="2930425"/>
            <a:ext cx="700200" cy="2976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66;p34">
            <a:extLst>
              <a:ext uri="{FF2B5EF4-FFF2-40B4-BE49-F238E27FC236}">
                <a16:creationId xmlns:a16="http://schemas.microsoft.com/office/drawing/2014/main" id="{A6B88519-0375-CE4B-AC13-C231342C909C}"/>
              </a:ext>
            </a:extLst>
          </p:cNvPr>
          <p:cNvSpPr/>
          <p:nvPr/>
        </p:nvSpPr>
        <p:spPr>
          <a:xfrm>
            <a:off x="6908487" y="2294515"/>
            <a:ext cx="700200" cy="2976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67;p34">
            <a:extLst>
              <a:ext uri="{FF2B5EF4-FFF2-40B4-BE49-F238E27FC236}">
                <a16:creationId xmlns:a16="http://schemas.microsoft.com/office/drawing/2014/main" id="{5EA75794-E008-5E40-B653-20F8AE44EF61}"/>
              </a:ext>
            </a:extLst>
          </p:cNvPr>
          <p:cNvSpPr/>
          <p:nvPr/>
        </p:nvSpPr>
        <p:spPr>
          <a:xfrm>
            <a:off x="6908487" y="1757204"/>
            <a:ext cx="700200" cy="2976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68;p34">
            <a:extLst>
              <a:ext uri="{FF2B5EF4-FFF2-40B4-BE49-F238E27FC236}">
                <a16:creationId xmlns:a16="http://schemas.microsoft.com/office/drawing/2014/main" id="{3ADB1F6D-4D6A-0543-A741-11811E05FDF2}"/>
              </a:ext>
            </a:extLst>
          </p:cNvPr>
          <p:cNvSpPr txBox="1"/>
          <p:nvPr/>
        </p:nvSpPr>
        <p:spPr>
          <a:xfrm>
            <a:off x="4063889" y="1491446"/>
            <a:ext cx="742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rgbClr val="FF00FF"/>
                </a:solidFill>
              </a:rPr>
              <a:t>L</a:t>
            </a:r>
            <a:r>
              <a:rPr lang="en" sz="1100" b="1" baseline="-25000">
                <a:solidFill>
                  <a:srgbClr val="FF00FF"/>
                </a:solidFill>
              </a:rPr>
              <a:t>rpn_cls</a:t>
            </a:r>
            <a:endParaRPr sz="700" b="1">
              <a:solidFill>
                <a:srgbClr val="FF00FF"/>
              </a:solidFill>
            </a:endParaRPr>
          </a:p>
        </p:txBody>
      </p:sp>
      <p:sp>
        <p:nvSpPr>
          <p:cNvPr id="32" name="Google Shape;269;p34">
            <a:extLst>
              <a:ext uri="{FF2B5EF4-FFF2-40B4-BE49-F238E27FC236}">
                <a16:creationId xmlns:a16="http://schemas.microsoft.com/office/drawing/2014/main" id="{EC097F0B-8DB5-C548-A848-51AA71728907}"/>
              </a:ext>
            </a:extLst>
          </p:cNvPr>
          <p:cNvSpPr txBox="1"/>
          <p:nvPr/>
        </p:nvSpPr>
        <p:spPr>
          <a:xfrm>
            <a:off x="4063889" y="2149896"/>
            <a:ext cx="742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rgbClr val="0000FF"/>
                </a:solidFill>
              </a:rPr>
              <a:t>L</a:t>
            </a:r>
            <a:r>
              <a:rPr lang="en" sz="1100" b="1" baseline="-25000">
                <a:solidFill>
                  <a:srgbClr val="0000FF"/>
                </a:solidFill>
              </a:rPr>
              <a:t>rpn_loc</a:t>
            </a:r>
            <a:endParaRPr sz="700" b="1">
              <a:solidFill>
                <a:srgbClr val="0000FF"/>
              </a:solidFill>
            </a:endParaRPr>
          </a:p>
        </p:txBody>
      </p:sp>
      <p:sp>
        <p:nvSpPr>
          <p:cNvPr id="33" name="Google Shape;270;p34">
            <a:extLst>
              <a:ext uri="{FF2B5EF4-FFF2-40B4-BE49-F238E27FC236}">
                <a16:creationId xmlns:a16="http://schemas.microsoft.com/office/drawing/2014/main" id="{03408D38-1211-BA4D-9BBD-CB39FF0C5F26}"/>
              </a:ext>
            </a:extLst>
          </p:cNvPr>
          <p:cNvSpPr txBox="1"/>
          <p:nvPr/>
        </p:nvSpPr>
        <p:spPr>
          <a:xfrm>
            <a:off x="7645286" y="1729000"/>
            <a:ext cx="513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rgbClr val="FF00FF"/>
                </a:solidFill>
              </a:rPr>
              <a:t>L</a:t>
            </a:r>
            <a:r>
              <a:rPr lang="en" sz="1100" b="1" baseline="-25000">
                <a:solidFill>
                  <a:srgbClr val="FF00FF"/>
                </a:solidFill>
              </a:rPr>
              <a:t>cls</a:t>
            </a:r>
            <a:endParaRPr sz="700" b="1">
              <a:solidFill>
                <a:srgbClr val="FF00FF"/>
              </a:solidFill>
            </a:endParaRPr>
          </a:p>
        </p:txBody>
      </p:sp>
      <p:sp>
        <p:nvSpPr>
          <p:cNvPr id="34" name="Google Shape;271;p34">
            <a:extLst>
              <a:ext uri="{FF2B5EF4-FFF2-40B4-BE49-F238E27FC236}">
                <a16:creationId xmlns:a16="http://schemas.microsoft.com/office/drawing/2014/main" id="{EF6E12F8-CF6A-BD4D-A2B6-4FE727738ABF}"/>
              </a:ext>
            </a:extLst>
          </p:cNvPr>
          <p:cNvSpPr txBox="1"/>
          <p:nvPr/>
        </p:nvSpPr>
        <p:spPr>
          <a:xfrm>
            <a:off x="7645285" y="2266325"/>
            <a:ext cx="70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rgbClr val="0000FF"/>
                </a:solidFill>
              </a:rPr>
              <a:t>L</a:t>
            </a:r>
            <a:r>
              <a:rPr lang="en" sz="1100" b="1" baseline="-25000">
                <a:solidFill>
                  <a:srgbClr val="0000FF"/>
                </a:solidFill>
              </a:rPr>
              <a:t>box_reg</a:t>
            </a:r>
            <a:endParaRPr sz="700" b="1">
              <a:solidFill>
                <a:srgbClr val="0000FF"/>
              </a:solidFill>
            </a:endParaRPr>
          </a:p>
        </p:txBody>
      </p:sp>
      <p:sp>
        <p:nvSpPr>
          <p:cNvPr id="35" name="Google Shape;272;p34">
            <a:extLst>
              <a:ext uri="{FF2B5EF4-FFF2-40B4-BE49-F238E27FC236}">
                <a16:creationId xmlns:a16="http://schemas.microsoft.com/office/drawing/2014/main" id="{F38553C2-29AB-6242-9662-5D6437CF64F8}"/>
              </a:ext>
            </a:extLst>
          </p:cNvPr>
          <p:cNvSpPr txBox="1"/>
          <p:nvPr/>
        </p:nvSpPr>
        <p:spPr>
          <a:xfrm>
            <a:off x="7645286" y="2902225"/>
            <a:ext cx="513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rgbClr val="0000FF"/>
                </a:solidFill>
              </a:rPr>
              <a:t>L</a:t>
            </a:r>
            <a:r>
              <a:rPr lang="en" sz="1100" b="1" baseline="-25000">
                <a:solidFill>
                  <a:srgbClr val="0000FF"/>
                </a:solidFill>
              </a:rPr>
              <a:t>mask</a:t>
            </a:r>
            <a:endParaRPr sz="700" b="1">
              <a:solidFill>
                <a:srgbClr val="0000FF"/>
              </a:solidFill>
            </a:endParaRPr>
          </a:p>
        </p:txBody>
      </p:sp>
      <p:sp>
        <p:nvSpPr>
          <p:cNvPr id="36" name="Google Shape;273;p34">
            <a:extLst>
              <a:ext uri="{FF2B5EF4-FFF2-40B4-BE49-F238E27FC236}">
                <a16:creationId xmlns:a16="http://schemas.microsoft.com/office/drawing/2014/main" id="{9D9F18B2-13C4-F943-A382-21F90B5002B0}"/>
              </a:ext>
            </a:extLst>
          </p:cNvPr>
          <p:cNvSpPr txBox="1"/>
          <p:nvPr/>
        </p:nvSpPr>
        <p:spPr>
          <a:xfrm>
            <a:off x="754785" y="3668875"/>
            <a:ext cx="5919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dirty="0" err="1">
                <a:solidFill>
                  <a:srgbClr val="0000FF"/>
                </a:solidFill>
              </a:rPr>
              <a:t>L</a:t>
            </a:r>
            <a:r>
              <a:rPr lang="en" sz="1100" b="1" baseline="-25000" dirty="0" err="1">
                <a:solidFill>
                  <a:srgbClr val="0000FF"/>
                </a:solidFill>
              </a:rPr>
              <a:t>rpn_loc</a:t>
            </a:r>
            <a:r>
              <a:rPr lang="en" sz="1100" b="1" dirty="0">
                <a:solidFill>
                  <a:srgbClr val="0000FF"/>
                </a:solidFill>
              </a:rPr>
              <a:t>, </a:t>
            </a:r>
            <a:r>
              <a:rPr lang="en" sz="1100" b="1" dirty="0" err="1">
                <a:solidFill>
                  <a:srgbClr val="0000FF"/>
                </a:solidFill>
              </a:rPr>
              <a:t>L</a:t>
            </a:r>
            <a:r>
              <a:rPr lang="en" sz="1100" b="1" baseline="-25000" dirty="0" err="1">
                <a:solidFill>
                  <a:srgbClr val="0000FF"/>
                </a:solidFill>
              </a:rPr>
              <a:t>box_reg</a:t>
            </a:r>
            <a:r>
              <a:rPr lang="en" sz="1100" b="1" dirty="0">
                <a:solidFill>
                  <a:srgbClr val="0000FF"/>
                </a:solidFill>
              </a:rPr>
              <a:t>, </a:t>
            </a:r>
            <a:r>
              <a:rPr lang="en" sz="1100" b="1" dirty="0" err="1">
                <a:solidFill>
                  <a:srgbClr val="0000FF"/>
                </a:solidFill>
              </a:rPr>
              <a:t>L</a:t>
            </a:r>
            <a:r>
              <a:rPr lang="en" sz="1100" b="1" baseline="-25000" dirty="0" err="1">
                <a:solidFill>
                  <a:srgbClr val="0000FF"/>
                </a:solidFill>
              </a:rPr>
              <a:t>mask</a:t>
            </a:r>
            <a:r>
              <a:rPr lang="en" sz="1100" b="1" baseline="-25000" dirty="0">
                <a:solidFill>
                  <a:srgbClr val="0000FF"/>
                </a:solidFill>
              </a:rPr>
              <a:t> </a:t>
            </a:r>
            <a:r>
              <a:rPr lang="en" sz="1100" b="1" dirty="0">
                <a:solidFill>
                  <a:srgbClr val="0000FF"/>
                </a:solidFill>
              </a:rPr>
              <a:t>: only back-propagate loss values on positive samples</a:t>
            </a:r>
            <a:endParaRPr sz="1100" b="1" dirty="0">
              <a:solidFill>
                <a:srgbClr val="0000FF"/>
              </a:solidFill>
            </a:endParaRPr>
          </a:p>
        </p:txBody>
      </p:sp>
      <p:sp>
        <p:nvSpPr>
          <p:cNvPr id="37" name="Google Shape;274;p34">
            <a:extLst>
              <a:ext uri="{FF2B5EF4-FFF2-40B4-BE49-F238E27FC236}">
                <a16:creationId xmlns:a16="http://schemas.microsoft.com/office/drawing/2014/main" id="{A57C4326-EC93-CB48-A28C-C85D194FADB1}"/>
              </a:ext>
            </a:extLst>
          </p:cNvPr>
          <p:cNvSpPr txBox="1"/>
          <p:nvPr/>
        </p:nvSpPr>
        <p:spPr>
          <a:xfrm>
            <a:off x="754785" y="4167000"/>
            <a:ext cx="394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 dirty="0" err="1">
                <a:solidFill>
                  <a:srgbClr val="FF00FF"/>
                </a:solidFill>
              </a:rPr>
              <a:t>L</a:t>
            </a:r>
            <a:r>
              <a:rPr lang="en" sz="1100" b="1" baseline="-25000" dirty="0" err="1">
                <a:solidFill>
                  <a:srgbClr val="FF00FF"/>
                </a:solidFill>
              </a:rPr>
              <a:t>rpn_cls</a:t>
            </a:r>
            <a:r>
              <a:rPr lang="en" sz="1100" b="1" dirty="0">
                <a:solidFill>
                  <a:srgbClr val="FF00FF"/>
                </a:solidFill>
              </a:rPr>
              <a:t>, </a:t>
            </a:r>
            <a:r>
              <a:rPr lang="en" sz="1100" b="1" dirty="0" err="1">
                <a:solidFill>
                  <a:srgbClr val="FF00FF"/>
                </a:solidFill>
              </a:rPr>
              <a:t>L</a:t>
            </a:r>
            <a:r>
              <a:rPr lang="en" sz="1100" b="1" baseline="-25000" dirty="0" err="1">
                <a:solidFill>
                  <a:srgbClr val="FF00FF"/>
                </a:solidFill>
              </a:rPr>
              <a:t>cls</a:t>
            </a:r>
            <a:r>
              <a:rPr lang="en" sz="1100" b="1" dirty="0">
                <a:solidFill>
                  <a:srgbClr val="FF00FF"/>
                </a:solidFill>
              </a:rPr>
              <a:t> : fully utilize the labeled and unlabeled areas</a:t>
            </a:r>
            <a:endParaRPr sz="1100" b="1" dirty="0">
              <a:solidFill>
                <a:srgbClr val="FF00FF"/>
              </a:solidFill>
            </a:endParaRPr>
          </a:p>
        </p:txBody>
      </p:sp>
      <p:sp>
        <p:nvSpPr>
          <p:cNvPr id="38" name="Google Shape;275;p34">
            <a:extLst>
              <a:ext uri="{FF2B5EF4-FFF2-40B4-BE49-F238E27FC236}">
                <a16:creationId xmlns:a16="http://schemas.microsoft.com/office/drawing/2014/main" id="{055FB132-006E-D348-ACB0-48B46F97C115}"/>
              </a:ext>
            </a:extLst>
          </p:cNvPr>
          <p:cNvSpPr txBox="1"/>
          <p:nvPr/>
        </p:nvSpPr>
        <p:spPr>
          <a:xfrm>
            <a:off x="4772610" y="4082400"/>
            <a:ext cx="1820400" cy="52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Binary cross entropy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Categorical cross entropy</a:t>
            </a: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39" name="Google Shape;276;p34">
            <a:extLst>
              <a:ext uri="{FF2B5EF4-FFF2-40B4-BE49-F238E27FC236}">
                <a16:creationId xmlns:a16="http://schemas.microsoft.com/office/drawing/2014/main" id="{5406C8A5-B28D-204E-92FD-0EEF1FAAF62C}"/>
              </a:ext>
            </a:extLst>
          </p:cNvPr>
          <p:cNvSpPr/>
          <p:nvPr/>
        </p:nvSpPr>
        <p:spPr>
          <a:xfrm>
            <a:off x="6719935" y="4262850"/>
            <a:ext cx="374100" cy="16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77;p34">
            <a:extLst>
              <a:ext uri="{FF2B5EF4-FFF2-40B4-BE49-F238E27FC236}">
                <a16:creationId xmlns:a16="http://schemas.microsoft.com/office/drawing/2014/main" id="{CBC93175-5DCC-A44D-97FB-57EE222B6CAD}"/>
              </a:ext>
            </a:extLst>
          </p:cNvPr>
          <p:cNvSpPr txBox="1"/>
          <p:nvPr/>
        </p:nvSpPr>
        <p:spPr>
          <a:xfrm>
            <a:off x="7220960" y="4075450"/>
            <a:ext cx="1672200" cy="523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Weighted cross entropy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Focal loss</a:t>
            </a:r>
            <a:r>
              <a:rPr lang="en" sz="1100" baseline="30000" dirty="0">
                <a:solidFill>
                  <a:schemeClr val="dk1"/>
                </a:solidFill>
              </a:rPr>
              <a:t>[1]</a:t>
            </a: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41" name="Google Shape;115;p20">
            <a:extLst>
              <a:ext uri="{FF2B5EF4-FFF2-40B4-BE49-F238E27FC236}">
                <a16:creationId xmlns:a16="http://schemas.microsoft.com/office/drawing/2014/main" id="{4F69D4DC-2A52-5243-8A6F-112B67631BDF}"/>
              </a:ext>
            </a:extLst>
          </p:cNvPr>
          <p:cNvSpPr txBox="1"/>
          <p:nvPr/>
        </p:nvSpPr>
        <p:spPr>
          <a:xfrm>
            <a:off x="664368" y="4749239"/>
            <a:ext cx="72744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700" dirty="0"/>
              <a:t>[1]</a:t>
            </a:r>
            <a:r>
              <a:rPr lang="en-US" sz="700" dirty="0">
                <a:sym typeface="Arial"/>
              </a:rPr>
              <a:t> Lin, Tsung-Yi, et al. "Focal loss for dense object detection." Proceedings of the IEEE international conference on computer vision. 2017.</a:t>
            </a:r>
            <a:endParaRPr lang="en-US" sz="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82D1E-D1C3-BC45-9D07-5CC37BF1A3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70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6751868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" sz="2400" dirty="0"/>
              <a:t>Weighted Cross Entropy (WCE)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CBA0EB8-D99A-E34E-B159-44B0B5AE7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57" y="1519423"/>
            <a:ext cx="5892800" cy="78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93465D-B73C-5444-8300-43389CEC41A1}"/>
                  </a:ext>
                </a:extLst>
              </p:cNvPr>
              <p:cNvSpPr txBox="1"/>
              <p:nvPr/>
            </p:nvSpPr>
            <p:spPr>
              <a:xfrm>
                <a:off x="938757" y="2841121"/>
                <a:ext cx="68505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∈{0,1}</m:t>
                    </m:r>
                  </m:oMath>
                </a14:m>
                <a:r>
                  <a:rPr lang="en-US" dirty="0"/>
                  <a:t>: ground-truth label whether the object belongs to class </a:t>
                </a:r>
                <a:r>
                  <a:rPr lang="en-US" dirty="0" err="1"/>
                  <a:t>i</a:t>
                </a:r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∈[0,1]</m:t>
                    </m:r>
                  </m:oMath>
                </a14:m>
                <a:r>
                  <a:rPr lang="en-US" dirty="0"/>
                  <a:t>: probability of the object being in class </a:t>
                </a:r>
                <a:r>
                  <a:rPr lang="en-US" dirty="0" err="1"/>
                  <a:t>i</a:t>
                </a:r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: weight given to the categories.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93465D-B73C-5444-8300-43389CEC4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7" y="2841121"/>
                <a:ext cx="6850505" cy="923330"/>
              </a:xfrm>
              <a:prstGeom prst="rect">
                <a:avLst/>
              </a:prstGeom>
              <a:blipFill>
                <a:blip r:embed="rId4"/>
                <a:stretch>
                  <a:fillRect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352F7-8554-D24B-9D2C-C603E97277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981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6751868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" sz="2400" dirty="0"/>
              <a:t>Focal Loss (FL)</a:t>
            </a:r>
            <a:r>
              <a:rPr lang="en" sz="2400" baseline="30000" dirty="0"/>
              <a:t>[1]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7" name="Google Shape;115;p20">
            <a:extLst>
              <a:ext uri="{FF2B5EF4-FFF2-40B4-BE49-F238E27FC236}">
                <a16:creationId xmlns:a16="http://schemas.microsoft.com/office/drawing/2014/main" id="{BE11BC3F-45CC-9E40-BC81-E127F2C55BAA}"/>
              </a:ext>
            </a:extLst>
          </p:cNvPr>
          <p:cNvSpPr txBox="1"/>
          <p:nvPr/>
        </p:nvSpPr>
        <p:spPr>
          <a:xfrm>
            <a:off x="664368" y="4749239"/>
            <a:ext cx="72744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700" dirty="0"/>
              <a:t>[1]</a:t>
            </a:r>
            <a:r>
              <a:rPr lang="en-US" sz="700" dirty="0">
                <a:sym typeface="Arial"/>
              </a:rPr>
              <a:t> Lin, Tsung-Yi, et al. "Focal loss for dense object detection." Proceedings of the IEEE international conference on computer vision. 2017.</a:t>
            </a:r>
            <a:endParaRPr lang="en-US" sz="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61864D-D826-9340-A3F4-701B12F0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57" y="1390650"/>
            <a:ext cx="4864100" cy="1181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47F204-094E-B34A-A270-6F8AD2245C39}"/>
                  </a:ext>
                </a:extLst>
              </p:cNvPr>
              <p:cNvSpPr txBox="1"/>
              <p:nvPr/>
            </p:nvSpPr>
            <p:spPr>
              <a:xfrm>
                <a:off x="938757" y="2841121"/>
                <a:ext cx="685050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∈{0,1}</m:t>
                    </m:r>
                  </m:oMath>
                </a14:m>
                <a:r>
                  <a:rPr lang="en-US" dirty="0"/>
                  <a:t>: ground-truth label whether the object belongs to class </a:t>
                </a:r>
                <a:r>
                  <a:rPr lang="en-US" dirty="0" err="1"/>
                  <a:t>i</a:t>
                </a:r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∈[0,1]</m:t>
                    </m:r>
                  </m:oMath>
                </a14:m>
                <a:r>
                  <a:rPr lang="en-US" dirty="0"/>
                  <a:t>: probability of the object being in class </a:t>
                </a:r>
                <a:r>
                  <a:rPr lang="en-US" dirty="0" err="1"/>
                  <a:t>i</a:t>
                </a:r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: weight given to the categories.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: the larger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is, the more the model focuses on hard examples.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=2)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47F204-094E-B34A-A270-6F8AD2245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57" y="2841121"/>
                <a:ext cx="6850505" cy="1200329"/>
              </a:xfrm>
              <a:prstGeom prst="rect">
                <a:avLst/>
              </a:prstGeom>
              <a:blipFill>
                <a:blip r:embed="rId4"/>
                <a:stretch>
                  <a:fillRect t="-2083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47AD54-703B-2042-A962-33617E6CDE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0968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6751868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" sz="2400" dirty="0"/>
              <a:t>Model - Transfer Learning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3" name="Google Shape;283;p35">
            <a:extLst>
              <a:ext uri="{FF2B5EF4-FFF2-40B4-BE49-F238E27FC236}">
                <a16:creationId xmlns:a16="http://schemas.microsoft.com/office/drawing/2014/main" id="{625EFC7E-2E80-E549-BD3A-FD086F0DF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0595" y="1068207"/>
            <a:ext cx="5260675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Lack of accurately annotated training data: 130 images in train set!</a:t>
            </a:r>
            <a:endParaRPr/>
          </a:p>
        </p:txBody>
      </p:sp>
      <p:sp>
        <p:nvSpPr>
          <p:cNvPr id="24" name="Google Shape;284;p35">
            <a:extLst>
              <a:ext uri="{FF2B5EF4-FFF2-40B4-BE49-F238E27FC236}">
                <a16:creationId xmlns:a16="http://schemas.microsoft.com/office/drawing/2014/main" id="{D003F2E9-5D9D-5B45-AE4D-5C1633A68111}"/>
              </a:ext>
            </a:extLst>
          </p:cNvPr>
          <p:cNvSpPr/>
          <p:nvPr/>
        </p:nvSpPr>
        <p:spPr>
          <a:xfrm>
            <a:off x="1972895" y="1597782"/>
            <a:ext cx="2095500" cy="1206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38761D"/>
                </a:solidFill>
              </a:rPr>
              <a:t>Natural image domain</a:t>
            </a:r>
            <a:endParaRPr sz="1300" b="1">
              <a:solidFill>
                <a:srgbClr val="38761D"/>
              </a:solidFill>
            </a:endParaRPr>
          </a:p>
        </p:txBody>
      </p:sp>
      <p:sp>
        <p:nvSpPr>
          <p:cNvPr id="25" name="Google Shape;285;p35">
            <a:extLst>
              <a:ext uri="{FF2B5EF4-FFF2-40B4-BE49-F238E27FC236}">
                <a16:creationId xmlns:a16="http://schemas.microsoft.com/office/drawing/2014/main" id="{2C2513C2-122E-FF4F-9373-BDA4BA0A8750}"/>
              </a:ext>
            </a:extLst>
          </p:cNvPr>
          <p:cNvSpPr/>
          <p:nvPr/>
        </p:nvSpPr>
        <p:spPr>
          <a:xfrm>
            <a:off x="5180370" y="1597782"/>
            <a:ext cx="2095500" cy="1206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990000"/>
                </a:solidFill>
              </a:rPr>
              <a:t>Medical image domain</a:t>
            </a:r>
            <a:endParaRPr sz="1300" b="1">
              <a:solidFill>
                <a:srgbClr val="990000"/>
              </a:solidFill>
            </a:endParaRPr>
          </a:p>
        </p:txBody>
      </p:sp>
      <p:sp>
        <p:nvSpPr>
          <p:cNvPr id="41" name="Google Shape;286;p35">
            <a:extLst>
              <a:ext uri="{FF2B5EF4-FFF2-40B4-BE49-F238E27FC236}">
                <a16:creationId xmlns:a16="http://schemas.microsoft.com/office/drawing/2014/main" id="{3052A87B-9502-184D-96B9-CD05027093FB}"/>
              </a:ext>
            </a:extLst>
          </p:cNvPr>
          <p:cNvSpPr/>
          <p:nvPr/>
        </p:nvSpPr>
        <p:spPr>
          <a:xfrm>
            <a:off x="2184570" y="2180557"/>
            <a:ext cx="155100" cy="190500"/>
          </a:xfrm>
          <a:prstGeom prst="triangl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87;p35">
            <a:extLst>
              <a:ext uri="{FF2B5EF4-FFF2-40B4-BE49-F238E27FC236}">
                <a16:creationId xmlns:a16="http://schemas.microsoft.com/office/drawing/2014/main" id="{7113788D-1818-3341-94A6-994CE99FC5A1}"/>
              </a:ext>
            </a:extLst>
          </p:cNvPr>
          <p:cNvSpPr/>
          <p:nvPr/>
        </p:nvSpPr>
        <p:spPr>
          <a:xfrm>
            <a:off x="2548620" y="2392232"/>
            <a:ext cx="155100" cy="190500"/>
          </a:xfrm>
          <a:prstGeom prst="triangl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88;p35">
            <a:extLst>
              <a:ext uri="{FF2B5EF4-FFF2-40B4-BE49-F238E27FC236}">
                <a16:creationId xmlns:a16="http://schemas.microsoft.com/office/drawing/2014/main" id="{327C05BD-F85F-5848-AD85-18E62CEE1BD5}"/>
              </a:ext>
            </a:extLst>
          </p:cNvPr>
          <p:cNvSpPr/>
          <p:nvPr/>
        </p:nvSpPr>
        <p:spPr>
          <a:xfrm>
            <a:off x="3434820" y="2427532"/>
            <a:ext cx="155100" cy="190500"/>
          </a:xfrm>
          <a:prstGeom prst="triangl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89;p35">
            <a:extLst>
              <a:ext uri="{FF2B5EF4-FFF2-40B4-BE49-F238E27FC236}">
                <a16:creationId xmlns:a16="http://schemas.microsoft.com/office/drawing/2014/main" id="{FE624D2D-2B85-0B48-9B1D-E267382AA548}"/>
              </a:ext>
            </a:extLst>
          </p:cNvPr>
          <p:cNvSpPr/>
          <p:nvPr/>
        </p:nvSpPr>
        <p:spPr>
          <a:xfrm>
            <a:off x="2931745" y="2271582"/>
            <a:ext cx="155100" cy="190500"/>
          </a:xfrm>
          <a:prstGeom prst="triangl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90;p35">
            <a:extLst>
              <a:ext uri="{FF2B5EF4-FFF2-40B4-BE49-F238E27FC236}">
                <a16:creationId xmlns:a16="http://schemas.microsoft.com/office/drawing/2014/main" id="{1D5283C5-A62E-3E4E-9371-6BB7CEF94262}"/>
              </a:ext>
            </a:extLst>
          </p:cNvPr>
          <p:cNvSpPr/>
          <p:nvPr/>
        </p:nvSpPr>
        <p:spPr>
          <a:xfrm>
            <a:off x="3535020" y="2081082"/>
            <a:ext cx="155100" cy="190500"/>
          </a:xfrm>
          <a:prstGeom prst="triangl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91;p35">
            <a:extLst>
              <a:ext uri="{FF2B5EF4-FFF2-40B4-BE49-F238E27FC236}">
                <a16:creationId xmlns:a16="http://schemas.microsoft.com/office/drawing/2014/main" id="{A103A122-3519-BF44-8C75-A6284E0EC7D5}"/>
              </a:ext>
            </a:extLst>
          </p:cNvPr>
          <p:cNvSpPr/>
          <p:nvPr/>
        </p:nvSpPr>
        <p:spPr>
          <a:xfrm>
            <a:off x="5500670" y="2145282"/>
            <a:ext cx="183600" cy="190500"/>
          </a:xfrm>
          <a:prstGeom prst="ellipse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292;p35">
            <a:extLst>
              <a:ext uri="{FF2B5EF4-FFF2-40B4-BE49-F238E27FC236}">
                <a16:creationId xmlns:a16="http://schemas.microsoft.com/office/drawing/2014/main" id="{EABD38C1-AE09-F34B-9FB3-DC9EE9B9893E}"/>
              </a:ext>
            </a:extLst>
          </p:cNvPr>
          <p:cNvSpPr/>
          <p:nvPr/>
        </p:nvSpPr>
        <p:spPr>
          <a:xfrm>
            <a:off x="3219133" y="2105832"/>
            <a:ext cx="183600" cy="1905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293;p35">
            <a:extLst>
              <a:ext uri="{FF2B5EF4-FFF2-40B4-BE49-F238E27FC236}">
                <a16:creationId xmlns:a16="http://schemas.microsoft.com/office/drawing/2014/main" id="{357E4EBA-97AD-7A4E-84B9-6FA2D10A15FA}"/>
              </a:ext>
            </a:extLst>
          </p:cNvPr>
          <p:cNvSpPr/>
          <p:nvPr/>
        </p:nvSpPr>
        <p:spPr>
          <a:xfrm>
            <a:off x="2658908" y="2145282"/>
            <a:ext cx="183600" cy="1905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294;p35">
            <a:extLst>
              <a:ext uri="{FF2B5EF4-FFF2-40B4-BE49-F238E27FC236}">
                <a16:creationId xmlns:a16="http://schemas.microsoft.com/office/drawing/2014/main" id="{C4B8E854-5ADE-6F49-9E80-3419915A9356}"/>
              </a:ext>
            </a:extLst>
          </p:cNvPr>
          <p:cNvSpPr/>
          <p:nvPr/>
        </p:nvSpPr>
        <p:spPr>
          <a:xfrm>
            <a:off x="5866170" y="2335782"/>
            <a:ext cx="155100" cy="190500"/>
          </a:xfrm>
          <a:prstGeom prst="triangle">
            <a:avLst>
              <a:gd name="adj" fmla="val 500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295;p35">
            <a:extLst>
              <a:ext uri="{FF2B5EF4-FFF2-40B4-BE49-F238E27FC236}">
                <a16:creationId xmlns:a16="http://schemas.microsoft.com/office/drawing/2014/main" id="{0C0CDA33-841C-0D44-9661-E7D60EAD28C8}"/>
              </a:ext>
            </a:extLst>
          </p:cNvPr>
          <p:cNvSpPr/>
          <p:nvPr/>
        </p:nvSpPr>
        <p:spPr>
          <a:xfrm>
            <a:off x="6295145" y="2487482"/>
            <a:ext cx="183600" cy="190500"/>
          </a:xfrm>
          <a:prstGeom prst="ellipse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296;p35">
            <a:extLst>
              <a:ext uri="{FF2B5EF4-FFF2-40B4-BE49-F238E27FC236}">
                <a16:creationId xmlns:a16="http://schemas.microsoft.com/office/drawing/2014/main" id="{2EF0E559-79DA-F041-8D9C-43DF4DE4619B}"/>
              </a:ext>
            </a:extLst>
          </p:cNvPr>
          <p:cNvSpPr/>
          <p:nvPr/>
        </p:nvSpPr>
        <p:spPr>
          <a:xfrm>
            <a:off x="6478745" y="2180557"/>
            <a:ext cx="183600" cy="190500"/>
          </a:xfrm>
          <a:prstGeom prst="ellipse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297;p35">
            <a:extLst>
              <a:ext uri="{FF2B5EF4-FFF2-40B4-BE49-F238E27FC236}">
                <a16:creationId xmlns:a16="http://schemas.microsoft.com/office/drawing/2014/main" id="{A8FC0545-0ECA-8A46-A98E-D890A58F8235}"/>
              </a:ext>
            </a:extLst>
          </p:cNvPr>
          <p:cNvSpPr/>
          <p:nvPr/>
        </p:nvSpPr>
        <p:spPr>
          <a:xfrm>
            <a:off x="6959770" y="2427532"/>
            <a:ext cx="183600" cy="190500"/>
          </a:xfrm>
          <a:prstGeom prst="ellipse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298;p35">
            <a:extLst>
              <a:ext uri="{FF2B5EF4-FFF2-40B4-BE49-F238E27FC236}">
                <a16:creationId xmlns:a16="http://schemas.microsoft.com/office/drawing/2014/main" id="{4C7CBBDB-564B-D14B-84CA-932369878FC7}"/>
              </a:ext>
            </a:extLst>
          </p:cNvPr>
          <p:cNvSpPr/>
          <p:nvPr/>
        </p:nvSpPr>
        <p:spPr>
          <a:xfrm>
            <a:off x="6172458" y="2180557"/>
            <a:ext cx="155100" cy="190500"/>
          </a:xfrm>
          <a:prstGeom prst="triangle">
            <a:avLst>
              <a:gd name="adj" fmla="val 500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299;p35">
            <a:extLst>
              <a:ext uri="{FF2B5EF4-FFF2-40B4-BE49-F238E27FC236}">
                <a16:creationId xmlns:a16="http://schemas.microsoft.com/office/drawing/2014/main" id="{FC0E0381-BA6E-6543-B003-33C22542D1B9}"/>
              </a:ext>
            </a:extLst>
          </p:cNvPr>
          <p:cNvSpPr/>
          <p:nvPr/>
        </p:nvSpPr>
        <p:spPr>
          <a:xfrm>
            <a:off x="6700145" y="2487482"/>
            <a:ext cx="155100" cy="190500"/>
          </a:xfrm>
          <a:prstGeom prst="triangle">
            <a:avLst>
              <a:gd name="adj" fmla="val 500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300;p35">
            <a:extLst>
              <a:ext uri="{FF2B5EF4-FFF2-40B4-BE49-F238E27FC236}">
                <a16:creationId xmlns:a16="http://schemas.microsoft.com/office/drawing/2014/main" id="{9C7E9DA0-B8D5-6E41-B537-C0C7B90B4ABC}"/>
              </a:ext>
            </a:extLst>
          </p:cNvPr>
          <p:cNvSpPr/>
          <p:nvPr/>
        </p:nvSpPr>
        <p:spPr>
          <a:xfrm>
            <a:off x="5630520" y="2487482"/>
            <a:ext cx="183600" cy="190500"/>
          </a:xfrm>
          <a:prstGeom prst="ellipse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301;p35">
            <a:extLst>
              <a:ext uri="{FF2B5EF4-FFF2-40B4-BE49-F238E27FC236}">
                <a16:creationId xmlns:a16="http://schemas.microsoft.com/office/drawing/2014/main" id="{40A4CC33-535A-844D-B371-2DE665B4A1AD}"/>
              </a:ext>
            </a:extLst>
          </p:cNvPr>
          <p:cNvSpPr/>
          <p:nvPr/>
        </p:nvSpPr>
        <p:spPr>
          <a:xfrm>
            <a:off x="2240945" y="3118957"/>
            <a:ext cx="1559400" cy="3033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</a:t>
            </a:r>
            <a:endParaRPr/>
          </a:p>
        </p:txBody>
      </p:sp>
      <p:sp>
        <p:nvSpPr>
          <p:cNvPr id="57" name="Google Shape;302;p35">
            <a:extLst>
              <a:ext uri="{FF2B5EF4-FFF2-40B4-BE49-F238E27FC236}">
                <a16:creationId xmlns:a16="http://schemas.microsoft.com/office/drawing/2014/main" id="{EB76D6EC-C5D1-0141-9ED7-43C4EFE5B950}"/>
              </a:ext>
            </a:extLst>
          </p:cNvPr>
          <p:cNvSpPr/>
          <p:nvPr/>
        </p:nvSpPr>
        <p:spPr>
          <a:xfrm>
            <a:off x="5448420" y="3118957"/>
            <a:ext cx="1559400" cy="3033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</a:t>
            </a:r>
            <a:endParaRPr/>
          </a:p>
        </p:txBody>
      </p:sp>
      <p:sp>
        <p:nvSpPr>
          <p:cNvPr id="58" name="Google Shape;303;p35">
            <a:extLst>
              <a:ext uri="{FF2B5EF4-FFF2-40B4-BE49-F238E27FC236}">
                <a16:creationId xmlns:a16="http://schemas.microsoft.com/office/drawing/2014/main" id="{332B507C-F11C-AA41-98D4-51CF3C5FA945}"/>
              </a:ext>
            </a:extLst>
          </p:cNvPr>
          <p:cNvSpPr/>
          <p:nvPr/>
        </p:nvSpPr>
        <p:spPr>
          <a:xfrm>
            <a:off x="4016070" y="3662207"/>
            <a:ext cx="1164300" cy="3669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Knowledge</a:t>
            </a:r>
            <a:endParaRPr sz="1600" dirty="0"/>
          </a:p>
        </p:txBody>
      </p:sp>
      <p:cxnSp>
        <p:nvCxnSpPr>
          <p:cNvPr id="59" name="Google Shape;304;p35">
            <a:extLst>
              <a:ext uri="{FF2B5EF4-FFF2-40B4-BE49-F238E27FC236}">
                <a16:creationId xmlns:a16="http://schemas.microsoft.com/office/drawing/2014/main" id="{5BD9F652-E137-7E42-AF8B-B6BC374062BB}"/>
              </a:ext>
            </a:extLst>
          </p:cNvPr>
          <p:cNvCxnSpPr>
            <a:stCxn id="24" idx="2"/>
            <a:endCxn id="56" idx="0"/>
          </p:cNvCxnSpPr>
          <p:nvPr/>
        </p:nvCxnSpPr>
        <p:spPr>
          <a:xfrm>
            <a:off x="3020645" y="2804382"/>
            <a:ext cx="0" cy="3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305;p35">
            <a:extLst>
              <a:ext uri="{FF2B5EF4-FFF2-40B4-BE49-F238E27FC236}">
                <a16:creationId xmlns:a16="http://schemas.microsoft.com/office/drawing/2014/main" id="{01A3A3B8-41EB-E540-858B-D3F61D5BA1D8}"/>
              </a:ext>
            </a:extLst>
          </p:cNvPr>
          <p:cNvCxnSpPr>
            <a:stCxn id="58" idx="3"/>
            <a:endCxn id="57" idx="2"/>
          </p:cNvCxnSpPr>
          <p:nvPr/>
        </p:nvCxnSpPr>
        <p:spPr>
          <a:xfrm rot="10800000" flipH="1">
            <a:off x="5180370" y="3422357"/>
            <a:ext cx="1047900" cy="42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" name="Google Shape;306;p35">
            <a:extLst>
              <a:ext uri="{FF2B5EF4-FFF2-40B4-BE49-F238E27FC236}">
                <a16:creationId xmlns:a16="http://schemas.microsoft.com/office/drawing/2014/main" id="{08CFD9A9-09ED-6948-B444-D1531C202334}"/>
              </a:ext>
            </a:extLst>
          </p:cNvPr>
          <p:cNvCxnSpPr>
            <a:stCxn id="56" idx="2"/>
            <a:endCxn id="58" idx="1"/>
          </p:cNvCxnSpPr>
          <p:nvPr/>
        </p:nvCxnSpPr>
        <p:spPr>
          <a:xfrm>
            <a:off x="3020645" y="3422257"/>
            <a:ext cx="995400" cy="42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" name="Google Shape;307;p35">
            <a:extLst>
              <a:ext uri="{FF2B5EF4-FFF2-40B4-BE49-F238E27FC236}">
                <a16:creationId xmlns:a16="http://schemas.microsoft.com/office/drawing/2014/main" id="{FC6A3401-C080-EF4A-A794-B7FBA7CD28A9}"/>
              </a:ext>
            </a:extLst>
          </p:cNvPr>
          <p:cNvCxnSpPr>
            <a:stCxn id="57" idx="0"/>
            <a:endCxn id="25" idx="2"/>
          </p:cNvCxnSpPr>
          <p:nvPr/>
        </p:nvCxnSpPr>
        <p:spPr>
          <a:xfrm rot="10800000">
            <a:off x="6228120" y="2804257"/>
            <a:ext cx="0" cy="3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" name="Google Shape;308;p35">
            <a:extLst>
              <a:ext uri="{FF2B5EF4-FFF2-40B4-BE49-F238E27FC236}">
                <a16:creationId xmlns:a16="http://schemas.microsoft.com/office/drawing/2014/main" id="{44B03023-91AB-9D4A-817C-CF645D7E9416}"/>
              </a:ext>
            </a:extLst>
          </p:cNvPr>
          <p:cNvSpPr txBox="1"/>
          <p:nvPr/>
        </p:nvSpPr>
        <p:spPr>
          <a:xfrm>
            <a:off x="900444" y="4261957"/>
            <a:ext cx="716426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Mask R-CNN from detectron2</a:t>
            </a:r>
            <a:r>
              <a:rPr lang="en" baseline="30000" dirty="0"/>
              <a:t>[Wu et al.]</a:t>
            </a:r>
            <a:r>
              <a:rPr lang="en" dirty="0"/>
              <a:t>: pretrained on MSCOCO</a:t>
            </a:r>
            <a:endParaRPr dirty="0"/>
          </a:p>
        </p:txBody>
      </p:sp>
      <p:sp>
        <p:nvSpPr>
          <p:cNvPr id="64" name="Google Shape;155;p23">
            <a:extLst>
              <a:ext uri="{FF2B5EF4-FFF2-40B4-BE49-F238E27FC236}">
                <a16:creationId xmlns:a16="http://schemas.microsoft.com/office/drawing/2014/main" id="{77BDEEF0-DBCF-9346-B237-A761698638B8}"/>
              </a:ext>
            </a:extLst>
          </p:cNvPr>
          <p:cNvSpPr txBox="1"/>
          <p:nvPr/>
        </p:nvSpPr>
        <p:spPr>
          <a:xfrm>
            <a:off x="718795" y="4766114"/>
            <a:ext cx="68607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700" dirty="0" err="1"/>
              <a:t>Yuxin</a:t>
            </a:r>
            <a:r>
              <a:rPr lang="en-US" sz="700" dirty="0"/>
              <a:t> Wu, Alexander Kirillov, Francisco Massa, Wan-Yen Lo, and Ross </a:t>
            </a:r>
            <a:r>
              <a:rPr lang="en-US" sz="700" dirty="0" err="1"/>
              <a:t>Girshick</a:t>
            </a:r>
            <a:r>
              <a:rPr lang="en-US" sz="700" dirty="0"/>
              <a:t>. Detectron2. https://</a:t>
            </a:r>
            <a:r>
              <a:rPr lang="en-US" sz="700" dirty="0" err="1"/>
              <a:t>github.com</a:t>
            </a:r>
            <a:r>
              <a:rPr lang="en-US" sz="700" dirty="0"/>
              <a:t>/</a:t>
            </a:r>
            <a:r>
              <a:rPr lang="en-US" sz="700" dirty="0" err="1"/>
              <a:t>facebookresearch</a:t>
            </a:r>
            <a:r>
              <a:rPr lang="en-US" sz="700" dirty="0"/>
              <a:t>/detectron2, 2019.</a:t>
            </a:r>
          </a:p>
          <a:p>
            <a:endParaRPr lang="en-US" sz="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4F529-6CB9-984F-BE5E-40508234C0F0}"/>
              </a:ext>
            </a:extLst>
          </p:cNvPr>
          <p:cNvSpPr txBox="1"/>
          <p:nvPr/>
        </p:nvSpPr>
        <p:spPr>
          <a:xfrm>
            <a:off x="6699774" y="3800292"/>
            <a:ext cx="22205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Keep the pretrained parameters as much as possible!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883CF2-4DDC-6342-875D-35CED2FE1E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447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6751868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" sz="2400" dirty="0"/>
              <a:t>Model - post processing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6" name="Google Shape;314;p36">
            <a:extLst>
              <a:ext uri="{FF2B5EF4-FFF2-40B4-BE49-F238E27FC236}">
                <a16:creationId xmlns:a16="http://schemas.microsoft.com/office/drawing/2014/main" id="{8928E7EB-8736-7444-9EB0-BE8338D0B5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0065" y="3586101"/>
            <a:ext cx="7918840" cy="10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Patch-level segmentation results ⇒ Image-level segmentation result</a:t>
            </a:r>
            <a:endParaRPr dirty="0"/>
          </a:p>
        </p:txBody>
      </p:sp>
      <p:pic>
        <p:nvPicPr>
          <p:cNvPr id="37" name="Google Shape;315;p36">
            <a:extLst>
              <a:ext uri="{FF2B5EF4-FFF2-40B4-BE49-F238E27FC236}">
                <a16:creationId xmlns:a16="http://schemas.microsoft.com/office/drawing/2014/main" id="{3E911B15-4805-C742-827F-764CEF0DB2B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065" y="1152475"/>
            <a:ext cx="7542840" cy="2305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16;p36">
            <a:extLst>
              <a:ext uri="{FF2B5EF4-FFF2-40B4-BE49-F238E27FC236}">
                <a16:creationId xmlns:a16="http://schemas.microsoft.com/office/drawing/2014/main" id="{D23E6C9C-1674-3D4E-9B1C-5D05729EB3B6}"/>
              </a:ext>
            </a:extLst>
          </p:cNvPr>
          <p:cNvSpPr/>
          <p:nvPr/>
        </p:nvSpPr>
        <p:spPr>
          <a:xfrm>
            <a:off x="764040" y="1152475"/>
            <a:ext cx="5541300" cy="2305500"/>
          </a:xfrm>
          <a:prstGeom prst="roundRect">
            <a:avLst>
              <a:gd name="adj" fmla="val 16667"/>
            </a:avLst>
          </a:prstGeom>
          <a:solidFill>
            <a:schemeClr val="bg1">
              <a:alpha val="7817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17;p36">
            <a:extLst>
              <a:ext uri="{FF2B5EF4-FFF2-40B4-BE49-F238E27FC236}">
                <a16:creationId xmlns:a16="http://schemas.microsoft.com/office/drawing/2014/main" id="{46892C85-2B6F-5B42-A072-85D9E519CF0D}"/>
              </a:ext>
            </a:extLst>
          </p:cNvPr>
          <p:cNvSpPr/>
          <p:nvPr/>
        </p:nvSpPr>
        <p:spPr>
          <a:xfrm>
            <a:off x="6368915" y="1363375"/>
            <a:ext cx="2286000" cy="1883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26254-DEA2-354C-B4CF-12F9EF9DA5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71196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Google Shape;322;p37"/>
          <p:cNvSpPr txBox="1">
            <a:spLocks noGrp="1"/>
          </p:cNvSpPr>
          <p:nvPr>
            <p:ph type="title"/>
          </p:nvPr>
        </p:nvSpPr>
        <p:spPr>
          <a:xfrm>
            <a:off x="953691" y="496800"/>
            <a:ext cx="7541790" cy="99417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 - Implementation details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23" name="Google Shape;323;p37"/>
          <p:cNvSpPr txBox="1">
            <a:spLocks noGrp="1"/>
          </p:cNvSpPr>
          <p:nvPr>
            <p:ph type="body" idx="1"/>
          </p:nvPr>
        </p:nvSpPr>
        <p:spPr>
          <a:xfrm>
            <a:off x="953691" y="1257300"/>
            <a:ext cx="7566834" cy="293220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SGD optimizer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Initial learning rate: 0.001; learning rate warm-up; 0.5 decay every 4 epochs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Total 40 epochs</a:t>
            </a:r>
          </a:p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Loss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Weighted cross entropy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Focal loss</a:t>
            </a:r>
          </a:p>
          <a:p>
            <a:pPr marL="1371600" lvl="2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Weight: 1, 2, 3, 5, 8, 12</a:t>
            </a:r>
          </a:p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Run each model 10 times with different randomization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BD6662-DB88-7B44-B78B-F3BE8F2E72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Google Shape;322;p37"/>
          <p:cNvSpPr txBox="1">
            <a:spLocks noGrp="1"/>
          </p:cNvSpPr>
          <p:nvPr>
            <p:ph type="title"/>
          </p:nvPr>
        </p:nvSpPr>
        <p:spPr>
          <a:xfrm>
            <a:off x="953691" y="496800"/>
            <a:ext cx="7541790" cy="99417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2400" dirty="0"/>
              <a:t>Evaluation metrics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10" name="Google Shape;329;p38">
            <a:extLst>
              <a:ext uri="{FF2B5EF4-FFF2-40B4-BE49-F238E27FC236}">
                <a16:creationId xmlns:a16="http://schemas.microsoft.com/office/drawing/2014/main" id="{8E76F195-1980-4E42-93F6-56B069CC5D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309" y="1171225"/>
            <a:ext cx="4217825" cy="310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30;p38">
            <a:extLst>
              <a:ext uri="{FF2B5EF4-FFF2-40B4-BE49-F238E27FC236}">
                <a16:creationId xmlns:a16="http://schemas.microsoft.com/office/drawing/2014/main" id="{25589CDE-9821-1541-8BEE-204F07BAF122}"/>
              </a:ext>
            </a:extLst>
          </p:cNvPr>
          <p:cNvSpPr txBox="1"/>
          <p:nvPr/>
        </p:nvSpPr>
        <p:spPr>
          <a:xfrm>
            <a:off x="5305775" y="2248500"/>
            <a:ext cx="3491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/>
              <a:t>All metrics are reported in </a:t>
            </a:r>
            <a:r>
              <a:rPr lang="en-US" sz="1500" b="1" dirty="0"/>
              <a:t>mean</a:t>
            </a:r>
            <a:r>
              <a:rPr lang="en-US" sz="1500" dirty="0"/>
              <a:t> and </a:t>
            </a:r>
            <a:r>
              <a:rPr lang="en-US" sz="1500" b="1" dirty="0"/>
              <a:t>standard deviation</a:t>
            </a:r>
            <a:r>
              <a:rPr lang="en-US" sz="15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D72A3-BA7D-F44D-9FB0-DDE1503C38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999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BD344E-A87C-164C-BF77-74F4B18E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CF86A4-0C2E-864E-8E54-CD7964B7C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2853E68-A556-3746-9C4C-62AAAF392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D763502-4E78-5845-8C15-B25684FAA964}"/>
              </a:ext>
            </a:extLst>
          </p:cNvPr>
          <p:cNvSpPr txBox="1">
            <a:spLocks/>
          </p:cNvSpPr>
          <p:nvPr/>
        </p:nvSpPr>
        <p:spPr>
          <a:xfrm>
            <a:off x="953691" y="496800"/>
            <a:ext cx="7541790" cy="994172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t" anchorCtr="0">
            <a:norm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defTabSz="914400">
              <a:spcBef>
                <a:spcPct val="0"/>
              </a:spcBef>
            </a:pPr>
            <a:r>
              <a:rPr lang="en" sz="3200"/>
              <a:t>What is melanoma?</a:t>
            </a:r>
            <a:endParaRPr lang="en-US" sz="3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488E8A-0F08-604E-AB50-F03D8ED4B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05BD4C1B-B16B-F144-8AC4-994754B33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1C2107F0-A47D-A344-8E80-58752F95A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04A4412-8FA1-AF43-AA29-47877323E016}"/>
              </a:ext>
            </a:extLst>
          </p:cNvPr>
          <p:cNvSpPr txBox="1">
            <a:spLocks/>
          </p:cNvSpPr>
          <p:nvPr/>
        </p:nvSpPr>
        <p:spPr>
          <a:xfrm>
            <a:off x="829707" y="1105650"/>
            <a:ext cx="5593607" cy="2932200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t" anchorCtr="0">
            <a:normAutofit/>
          </a:bodyPr>
          <a:lstStyle>
            <a:lvl1pPr marL="457200" lvl="0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Third most common type of skin cancer</a:t>
            </a:r>
            <a:r>
              <a:rPr lang="en-US" sz="1400" baseline="30000"/>
              <a:t>[1,2]</a:t>
            </a:r>
          </a:p>
          <a:p>
            <a:r>
              <a:rPr lang="en-US" sz="1400"/>
              <a:t>Responsible for most skin cancer deaths</a:t>
            </a:r>
            <a:r>
              <a:rPr lang="en-US" sz="1400" baseline="30000"/>
              <a:t>[1,2]</a:t>
            </a:r>
            <a:endParaRPr lang="en-US" sz="1400"/>
          </a:p>
          <a:p>
            <a:r>
              <a:rPr lang="en-US" sz="1400"/>
              <a:t>&gt;63,000 diagnosed cases and 9,000 deaths from melanoma each year in US between 2007-2011</a:t>
            </a:r>
            <a:r>
              <a:rPr lang="en-US" sz="1400" baseline="30000"/>
              <a:t>[3]</a:t>
            </a:r>
            <a:endParaRPr lang="en-US" sz="1400"/>
          </a:p>
          <a:p>
            <a:pPr inden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27" name="Google Shape;81;p16">
            <a:extLst>
              <a:ext uri="{FF2B5EF4-FFF2-40B4-BE49-F238E27FC236}">
                <a16:creationId xmlns:a16="http://schemas.microsoft.com/office/drawing/2014/main" id="{FB5F89F1-D701-EC4D-91C8-46B2ACC5DA88}"/>
              </a:ext>
            </a:extLst>
          </p:cNvPr>
          <p:cNvSpPr txBox="1"/>
          <p:nvPr/>
        </p:nvSpPr>
        <p:spPr>
          <a:xfrm>
            <a:off x="540384" y="4509150"/>
            <a:ext cx="87276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chemeClr val="dk1"/>
                </a:solidFill>
              </a:rPr>
              <a:t>[1] </a:t>
            </a:r>
            <a:r>
              <a:rPr lang="en" sz="700" dirty="0">
                <a:solidFill>
                  <a:srgbClr val="222222"/>
                </a:solidFill>
                <a:highlight>
                  <a:srgbClr val="FFFFFF"/>
                </a:highlight>
              </a:rPr>
              <a:t>Jemal, </a:t>
            </a:r>
            <a:r>
              <a:rPr lang="en" sz="700" dirty="0" err="1">
                <a:solidFill>
                  <a:srgbClr val="222222"/>
                </a:solidFill>
                <a:highlight>
                  <a:srgbClr val="FFFFFF"/>
                </a:highlight>
              </a:rPr>
              <a:t>Ahmedin</a:t>
            </a:r>
            <a:r>
              <a:rPr lang="en" sz="700" dirty="0">
                <a:solidFill>
                  <a:srgbClr val="222222"/>
                </a:solidFill>
                <a:highlight>
                  <a:srgbClr val="FFFFFF"/>
                </a:highlight>
              </a:rPr>
              <a:t>, et al. "Recent trends in cutaneous melanoma incidence and death rates in the United States, 1992-2006." </a:t>
            </a:r>
            <a:r>
              <a:rPr lang="en" sz="700" i="1" dirty="0">
                <a:solidFill>
                  <a:srgbClr val="222222"/>
                </a:solidFill>
                <a:highlight>
                  <a:srgbClr val="FFFFFF"/>
                </a:highlight>
              </a:rPr>
              <a:t>Journal of the American Academy of Dermatology</a:t>
            </a:r>
            <a:r>
              <a:rPr lang="en" sz="700" dirty="0">
                <a:solidFill>
                  <a:srgbClr val="222222"/>
                </a:solidFill>
                <a:highlight>
                  <a:srgbClr val="FFFFFF"/>
                </a:highlight>
              </a:rPr>
              <a:t> 65.5 (2011): S17-e1.</a:t>
            </a:r>
            <a:endParaRPr sz="7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dirty="0">
                <a:solidFill>
                  <a:srgbClr val="222222"/>
                </a:solidFill>
                <a:highlight>
                  <a:srgbClr val="FFFFFF"/>
                </a:highlight>
              </a:rPr>
              <a:t>[2] Jemal, </a:t>
            </a:r>
            <a:r>
              <a:rPr lang="en" sz="700" dirty="0" err="1">
                <a:solidFill>
                  <a:srgbClr val="222222"/>
                </a:solidFill>
                <a:highlight>
                  <a:srgbClr val="FFFFFF"/>
                </a:highlight>
              </a:rPr>
              <a:t>Ahmedin</a:t>
            </a:r>
            <a:r>
              <a:rPr lang="en" sz="700" dirty="0">
                <a:solidFill>
                  <a:srgbClr val="222222"/>
                </a:solidFill>
                <a:highlight>
                  <a:srgbClr val="FFFFFF"/>
                </a:highlight>
              </a:rPr>
              <a:t>, et al. "Annual report to the nation on the status of cancer, 1975–2009, featuring the burden and trends in human papillomavirus (HPV)–associated cancers and HPV vaccination coverage levels." </a:t>
            </a:r>
            <a:r>
              <a:rPr lang="en" sz="700" i="1" dirty="0">
                <a:solidFill>
                  <a:srgbClr val="222222"/>
                </a:solidFill>
                <a:highlight>
                  <a:srgbClr val="FFFFFF"/>
                </a:highlight>
              </a:rPr>
              <a:t>JNCI: Journal of the National Cancer Institute</a:t>
            </a:r>
            <a:r>
              <a:rPr lang="en" sz="700" dirty="0">
                <a:solidFill>
                  <a:srgbClr val="222222"/>
                </a:solidFill>
                <a:highlight>
                  <a:srgbClr val="FFFFFF"/>
                </a:highlight>
              </a:rPr>
              <a:t> 105.3 (2013): 175-201.</a:t>
            </a:r>
            <a:endParaRPr sz="7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/>
              <a:t>[3] </a:t>
            </a:r>
            <a:r>
              <a:rPr lang="en" sz="700" dirty="0">
                <a:solidFill>
                  <a:schemeClr val="dk1"/>
                </a:solidFill>
              </a:rPr>
              <a:t>NNAM </a:t>
            </a:r>
            <a:r>
              <a:rPr lang="en" sz="700" dirty="0" err="1">
                <a:solidFill>
                  <a:schemeClr val="dk1"/>
                </a:solidFill>
              </a:rPr>
              <a:t>Howlader</a:t>
            </a:r>
            <a:r>
              <a:rPr lang="en" sz="700" dirty="0">
                <a:solidFill>
                  <a:schemeClr val="dk1"/>
                </a:solidFill>
              </a:rPr>
              <a:t>, et al. Seer cancer statistics review, 1975-2016. National Cancer Institute, 2019.</a:t>
            </a:r>
            <a:endParaRPr sz="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pic>
        <p:nvPicPr>
          <p:cNvPr id="28" name="Google Shape;75;p16">
            <a:extLst>
              <a:ext uri="{FF2B5EF4-FFF2-40B4-BE49-F238E27FC236}">
                <a16:creationId xmlns:a16="http://schemas.microsoft.com/office/drawing/2014/main" id="{1686D56F-E0EC-3947-989E-0E84FFD5DC0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9894" y="681593"/>
            <a:ext cx="2426729" cy="173132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" name="Google Shape;76;p16">
            <a:extLst>
              <a:ext uri="{FF2B5EF4-FFF2-40B4-BE49-F238E27FC236}">
                <a16:creationId xmlns:a16="http://schemas.microsoft.com/office/drawing/2014/main" id="{117A45A1-16B3-A649-B3BC-E3880B8E7BE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8075" y="2674751"/>
            <a:ext cx="2410368" cy="18093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0" name="Google Shape;77;p16">
            <a:extLst>
              <a:ext uri="{FF2B5EF4-FFF2-40B4-BE49-F238E27FC236}">
                <a16:creationId xmlns:a16="http://schemas.microsoft.com/office/drawing/2014/main" id="{07A09EA5-940C-1246-83DD-7F0D442371C5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>
            <a:off x="7563259" y="2412922"/>
            <a:ext cx="0" cy="26182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1" name="Google Shape;78;p16" title="Points scored">
            <a:extLst>
              <a:ext uri="{FF2B5EF4-FFF2-40B4-BE49-F238E27FC236}">
                <a16:creationId xmlns:a16="http://schemas.microsoft.com/office/drawing/2014/main" id="{E3450935-718B-2244-BF06-ED45EB2BE19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4388" y="1961354"/>
            <a:ext cx="4221924" cy="261055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79;p16">
            <a:extLst>
              <a:ext uri="{FF2B5EF4-FFF2-40B4-BE49-F238E27FC236}">
                <a16:creationId xmlns:a16="http://schemas.microsoft.com/office/drawing/2014/main" id="{BB806962-FF7C-D24E-92A4-47668EAD9140}"/>
              </a:ext>
            </a:extLst>
          </p:cNvPr>
          <p:cNvSpPr txBox="1"/>
          <p:nvPr/>
        </p:nvSpPr>
        <p:spPr>
          <a:xfrm>
            <a:off x="2982627" y="2434256"/>
            <a:ext cx="26493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Early Diagnosis of Melanoma</a:t>
            </a:r>
            <a:endParaRPr sz="1600" dirty="0"/>
          </a:p>
        </p:txBody>
      </p:sp>
      <p:sp>
        <p:nvSpPr>
          <p:cNvPr id="33" name="Google Shape;80;p16">
            <a:extLst>
              <a:ext uri="{FF2B5EF4-FFF2-40B4-BE49-F238E27FC236}">
                <a16:creationId xmlns:a16="http://schemas.microsoft.com/office/drawing/2014/main" id="{A56266E1-2284-2343-843D-C1950B770D0F}"/>
              </a:ext>
            </a:extLst>
          </p:cNvPr>
          <p:cNvSpPr txBox="1"/>
          <p:nvPr/>
        </p:nvSpPr>
        <p:spPr>
          <a:xfrm>
            <a:off x="2735539" y="1953940"/>
            <a:ext cx="98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666666"/>
                </a:solidFill>
              </a:rPr>
              <a:t>[3]</a:t>
            </a:r>
            <a:endParaRPr sz="800" dirty="0">
              <a:solidFill>
                <a:srgbClr val="666666"/>
              </a:solidFill>
            </a:endParaRPr>
          </a:p>
        </p:txBody>
      </p:sp>
      <p:sp>
        <p:nvSpPr>
          <p:cNvPr id="34" name="Slide Number Placeholder 19">
            <a:extLst>
              <a:ext uri="{FF2B5EF4-FFF2-40B4-BE49-F238E27FC236}">
                <a16:creationId xmlns:a16="http://schemas.microsoft.com/office/drawing/2014/main" id="{0B4F5CDC-E78F-5B4E-99B8-81236D3B302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598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1" name="Google Shape;341;p40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4435217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Experimental results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95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42" name="Google Shape;342;p40"/>
          <p:cNvSpPr txBox="1">
            <a:spLocks noGrp="1"/>
          </p:cNvSpPr>
          <p:nvPr>
            <p:ph type="body" idx="1"/>
          </p:nvPr>
        </p:nvSpPr>
        <p:spPr>
          <a:xfrm>
            <a:off x="938757" y="1433567"/>
            <a:ext cx="7721936" cy="288360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We fully label the melanocytic nests in our test set (34 ROI images).</a:t>
            </a:r>
          </a:p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We re-implemented the convolutional autoencoder (previous SOTA work</a:t>
            </a:r>
            <a:r>
              <a:rPr lang="en-US" sz="1500" baseline="30000" dirty="0">
                <a:solidFill>
                  <a:schemeClr val="tx1">
                    <a:alpha val="60000"/>
                  </a:schemeClr>
                </a:solidFill>
              </a:rPr>
              <a:t>[Kucharski et al.]</a:t>
            </a: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).</a:t>
            </a:r>
          </a:p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We achieve better performance in Dice score, </a:t>
            </a:r>
            <a:r>
              <a:rPr lang="en-US" sz="1500" dirty="0" err="1">
                <a:solidFill>
                  <a:schemeClr val="tx1">
                    <a:alpha val="60000"/>
                  </a:schemeClr>
                </a:solidFill>
              </a:rPr>
              <a:t>mIOU</a:t>
            </a: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, accuracy and specificity.</a:t>
            </a:r>
          </a:p>
        </p:txBody>
      </p:sp>
      <p:pic>
        <p:nvPicPr>
          <p:cNvPr id="343" name="Google Shape;343;p40" descr="Table&#10;&#10;Description automatically generated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47708" y="2683844"/>
            <a:ext cx="7057534" cy="1633323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9F8B66-34F7-7044-B2AE-2E0A433EA9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95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13" name="Google Shape;348;p41">
            <a:extLst>
              <a:ext uri="{FF2B5EF4-FFF2-40B4-BE49-F238E27FC236}">
                <a16:creationId xmlns:a16="http://schemas.microsoft.com/office/drawing/2014/main" id="{7B4B647A-FEAA-9947-B134-52A35B84EA4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818" y="0"/>
            <a:ext cx="583636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B33B49-8390-D54C-A604-C9101C1D10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07" r="11685"/>
          <a:stretch/>
        </p:blipFill>
        <p:spPr>
          <a:xfrm>
            <a:off x="225288" y="1477618"/>
            <a:ext cx="1782417" cy="153271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309BEA-FB9C-C14C-94DA-0D8C532272F4}"/>
              </a:ext>
            </a:extLst>
          </p:cNvPr>
          <p:cNvCxnSpPr/>
          <p:nvPr/>
        </p:nvCxnSpPr>
        <p:spPr>
          <a:xfrm>
            <a:off x="1722783" y="2571749"/>
            <a:ext cx="901147" cy="6816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269E37-DAB1-D044-A831-68CA73B0CD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69FB6-6191-7444-AA72-9458E4A65307}"/>
              </a:ext>
            </a:extLst>
          </p:cNvPr>
          <p:cNvSpPr txBox="1"/>
          <p:nvPr/>
        </p:nvSpPr>
        <p:spPr>
          <a:xfrm>
            <a:off x="7490181" y="1291771"/>
            <a:ext cx="1530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Good result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CCC5B7-47A9-0A4A-B81D-1054FA427B01}"/>
              </a:ext>
            </a:extLst>
          </p:cNvPr>
          <p:cNvSpPr txBox="1"/>
          <p:nvPr/>
        </p:nvSpPr>
        <p:spPr>
          <a:xfrm>
            <a:off x="7490180" y="3672114"/>
            <a:ext cx="1530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Imperfect results</a:t>
            </a:r>
          </a:p>
        </p:txBody>
      </p:sp>
    </p:spTree>
    <p:extLst>
      <p:ext uri="{BB962C8B-B14F-4D97-AF65-F5344CB8AC3E}">
        <p14:creationId xmlns:p14="http://schemas.microsoft.com/office/powerpoint/2010/main" val="10540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1" name="Google Shape;341;p40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4435217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" dirty="0"/>
              <a:t>Ablations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95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11" name="Google Shape;354;p42">
            <a:extLst>
              <a:ext uri="{FF2B5EF4-FFF2-40B4-BE49-F238E27FC236}">
                <a16:creationId xmlns:a16="http://schemas.microsoft.com/office/drawing/2014/main" id="{001A4C34-AA19-B64D-98BD-43B5DA34FDF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006" y="1289153"/>
            <a:ext cx="8391994" cy="28020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4086DF-C3CF-DE43-A84E-E4C1E1CCB623}"/>
              </a:ext>
            </a:extLst>
          </p:cNvPr>
          <p:cNvCxnSpPr/>
          <p:nvPr/>
        </p:nvCxnSpPr>
        <p:spPr>
          <a:xfrm>
            <a:off x="3319670" y="1901687"/>
            <a:ext cx="5618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7782B67-4A89-234E-845B-0AAFA456F11A}"/>
              </a:ext>
            </a:extLst>
          </p:cNvPr>
          <p:cNvSpPr txBox="1"/>
          <p:nvPr/>
        </p:nvSpPr>
        <p:spPr>
          <a:xfrm>
            <a:off x="2266122" y="3250096"/>
            <a:ext cx="1378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Larger STD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612D70-B4FB-E944-911E-4799AF42F531}"/>
              </a:ext>
            </a:extLst>
          </p:cNvPr>
          <p:cNvSpPr/>
          <p:nvPr/>
        </p:nvSpPr>
        <p:spPr>
          <a:xfrm>
            <a:off x="3319670" y="1901687"/>
            <a:ext cx="5618921" cy="1789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A31914-A69F-7249-8730-2EBFEE7D6409}"/>
              </a:ext>
            </a:extLst>
          </p:cNvPr>
          <p:cNvSpPr/>
          <p:nvPr/>
        </p:nvSpPr>
        <p:spPr>
          <a:xfrm>
            <a:off x="3319669" y="3571550"/>
            <a:ext cx="5618921" cy="1789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C44C8-A702-514E-8042-7FEE475C5B3D}"/>
              </a:ext>
            </a:extLst>
          </p:cNvPr>
          <p:cNvSpPr txBox="1"/>
          <p:nvPr/>
        </p:nvSpPr>
        <p:spPr>
          <a:xfrm>
            <a:off x="938757" y="4126951"/>
            <a:ext cx="658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Adding weights helps improve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is also amplified when using focal loss.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0FA6DE-1A3E-DA45-BF8B-72CDD444BF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920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9" name="Google Shape;359;p43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3268125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Discussions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4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60" name="Google Shape;360;p43"/>
          <p:cNvSpPr txBox="1">
            <a:spLocks noGrp="1"/>
          </p:cNvSpPr>
          <p:nvPr>
            <p:ph type="body" idx="1"/>
          </p:nvPr>
        </p:nvSpPr>
        <p:spPr>
          <a:xfrm>
            <a:off x="936471" y="1354736"/>
            <a:ext cx="7268772" cy="288360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alpha val="60000"/>
                  </a:schemeClr>
                </a:solidFill>
              </a:rPr>
              <a:t>Why Mask R-CNN?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alpha val="60000"/>
                  </a:schemeClr>
                </a:solidFill>
              </a:rPr>
              <a:t>Robust to noise</a:t>
            </a:r>
          </a:p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alpha val="60000"/>
                  </a:schemeClr>
                </a:solidFill>
              </a:rPr>
              <a:t>How does this work serve to help diagnosis?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alpha val="60000"/>
                  </a:schemeClr>
                </a:solidFill>
              </a:rPr>
              <a:t>First step of an automated diagnosis pipeline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alpha val="60000"/>
                  </a:schemeClr>
                </a:solidFill>
              </a:rPr>
              <a:t>Combine features with classification techniques to create a diagnosis tool</a:t>
            </a:r>
          </a:p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alpha val="60000"/>
                  </a:schemeClr>
                </a:solidFill>
              </a:rPr>
              <a:t>How does annotation quality affect the performance?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alpha val="60000"/>
                  </a:schemeClr>
                </a:solidFill>
              </a:rPr>
              <a:t>Reduce human errors by leveraging our model’s output</a:t>
            </a:r>
          </a:p>
        </p:txBody>
      </p:sp>
      <p:pic>
        <p:nvPicPr>
          <p:cNvPr id="361" name="Google Shape;361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10415" y="3526202"/>
            <a:ext cx="5160228" cy="126853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222BCE-96C1-5F4D-90A6-F2843BBD9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441" y="727979"/>
            <a:ext cx="4578493" cy="11887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F41ED6-B75F-724F-99EC-0A5CB5CCC6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8E139F69-90DB-4363-99C1-CDD094EED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2" name="Google Shape;372;p45"/>
          <p:cNvSpPr txBox="1">
            <a:spLocks noGrp="1"/>
          </p:cNvSpPr>
          <p:nvPr>
            <p:ph type="title"/>
          </p:nvPr>
        </p:nvSpPr>
        <p:spPr>
          <a:xfrm>
            <a:off x="939600" y="496799"/>
            <a:ext cx="4496990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F5608BC-985E-44AE-8C56-1C7990286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127" name="Freeform 6">
              <a:extLst>
                <a:ext uri="{FF2B5EF4-FFF2-40B4-BE49-F238E27FC236}">
                  <a16:creationId xmlns:a16="http://schemas.microsoft.com/office/drawing/2014/main" id="{FF652A2A-BC90-4341-B339-840F6E1C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8" name="Freeform 6">
              <a:extLst>
                <a:ext uri="{FF2B5EF4-FFF2-40B4-BE49-F238E27FC236}">
                  <a16:creationId xmlns:a16="http://schemas.microsoft.com/office/drawing/2014/main" id="{E55F3E59-21AB-424D-B654-E1B9E304F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73" name="Google Shape;373;p45"/>
          <p:cNvSpPr txBox="1">
            <a:spLocks noGrp="1"/>
          </p:cNvSpPr>
          <p:nvPr>
            <p:ph type="body" idx="1"/>
          </p:nvPr>
        </p:nvSpPr>
        <p:spPr>
          <a:xfrm>
            <a:off x="939600" y="1617299"/>
            <a:ext cx="4372940" cy="288360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We propose a weakly-supervised Mask R-CNN-based model for melanocytic proliferations segmentation.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Our model only requires partially labeled datasets by leveraging weak supervision.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Our approach achieves state-of-the-art accuracy on identification of melanocytic proliferations.</a:t>
            </a:r>
          </a:p>
        </p:txBody>
      </p:sp>
      <p:pic>
        <p:nvPicPr>
          <p:cNvPr id="9" name="Google Shape;348;p41">
            <a:extLst>
              <a:ext uri="{FF2B5EF4-FFF2-40B4-BE49-F238E27FC236}">
                <a16:creationId xmlns:a16="http://schemas.microsoft.com/office/drawing/2014/main" id="{32CD438E-E18F-9645-A81C-6D5E3428C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2540" y="1057049"/>
            <a:ext cx="3831460" cy="32394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B573F4-23C5-E248-AC1D-FD5F2B8084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6FD2B106-31C7-446F-B4D3-C9EE8CEB5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7" cy="51435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D7678B8-0AAC-460B-8CDB-C43156BB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7" cy="51435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6" name="Google Shape;386;p47"/>
          <p:cNvSpPr txBox="1">
            <a:spLocks noGrp="1"/>
          </p:cNvSpPr>
          <p:nvPr>
            <p:ph type="ctrTitle"/>
          </p:nvPr>
        </p:nvSpPr>
        <p:spPr>
          <a:xfrm>
            <a:off x="575070" y="482601"/>
            <a:ext cx="3969546" cy="3182143"/>
          </a:xfrm>
          <a:prstGeom prst="rect">
            <a:avLst/>
          </a:prstGeom>
        </p:spPr>
        <p:txBody>
          <a:bodyPr spcFirstLastPara="1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Thank you!</a:t>
            </a:r>
          </a:p>
        </p:txBody>
      </p:sp>
      <p:sp>
        <p:nvSpPr>
          <p:cNvPr id="387" name="Google Shape;387;p47"/>
          <p:cNvSpPr txBox="1">
            <a:spLocks noGrp="1"/>
          </p:cNvSpPr>
          <p:nvPr>
            <p:ph type="subTitle" idx="1"/>
          </p:nvPr>
        </p:nvSpPr>
        <p:spPr>
          <a:xfrm>
            <a:off x="575070" y="3764757"/>
            <a:ext cx="3969546" cy="800099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lang="en-US" sz="150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40" name="Freeform 6">
            <a:extLst>
              <a:ext uri="{FF2B5EF4-FFF2-40B4-BE49-F238E27FC236}">
                <a16:creationId xmlns:a16="http://schemas.microsoft.com/office/drawing/2014/main" id="{1F0D9B0E-E48B-450C-9134-0435D96D0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76655" y="460084"/>
            <a:ext cx="3926681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92" name="Graphic 191" descr="Smiling Face with No Fill">
            <a:extLst>
              <a:ext uri="{FF2B5EF4-FFF2-40B4-BE49-F238E27FC236}">
                <a16:creationId xmlns:a16="http://schemas.microsoft.com/office/drawing/2014/main" id="{A3B1389A-EDD3-4624-A137-B8F7AFC68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4995" y="1206043"/>
            <a:ext cx="2430000" cy="2430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8B0D12-53BD-FD49-B868-6EA882EE7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0628" y="4781759"/>
            <a:ext cx="1968300" cy="259347"/>
          </a:xfrm>
        </p:spPr>
        <p:txBody>
          <a:bodyPr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>
                <a:solidFill>
                  <a:schemeClr val="tx1">
                    <a:alpha val="60000"/>
                  </a:schemeClr>
                </a:solidFill>
              </a:rPr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25</a:t>
            </a:fld>
            <a:endParaRPr lang="en">
              <a:solidFill>
                <a:schemeClr val="tx1">
                  <a:alpha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3878172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Melanoma Diagnosis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934185" y="1177068"/>
            <a:ext cx="7827851" cy="288360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alpha val="60000"/>
                  </a:schemeClr>
                </a:solidFill>
              </a:rPr>
              <a:t>Microscopic examination of H&amp;E-stained biopsy images</a:t>
            </a:r>
          </a:p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alpha val="60000"/>
                  </a:schemeClr>
                </a:solidFill>
              </a:rPr>
              <a:t>Assessment of architectural growth patterns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alpha val="60000"/>
                  </a:schemeClr>
                </a:solidFill>
              </a:rPr>
              <a:t>where are melanocytes situated? (intraepidermal, dermal-epidermal junction, intradermal)</a:t>
            </a:r>
          </a:p>
        </p:txBody>
      </p:sp>
      <p:pic>
        <p:nvPicPr>
          <p:cNvPr id="1028" name="Picture 4" descr="Layers of Skin: How Many, Diagram, Model, Anatomy, In Order">
            <a:extLst>
              <a:ext uri="{FF2B5EF4-FFF2-40B4-BE49-F238E27FC236}">
                <a16:creationId xmlns:a16="http://schemas.microsoft.com/office/drawing/2014/main" id="{FE261A1D-2ED8-B844-B27F-844FC41A7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00" y="2745061"/>
            <a:ext cx="3759931" cy="211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fference Between Dermis and Epidermis | Definition, Structure, Function,  Similarities | Epidermis, Dermis, Loose connective tissue">
            <a:extLst>
              <a:ext uri="{FF2B5EF4-FFF2-40B4-BE49-F238E27FC236}">
                <a16:creationId xmlns:a16="http://schemas.microsoft.com/office/drawing/2014/main" id="{F83514BD-772C-704E-A7EE-63DA62A27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2815" r="60575" b="5711"/>
          <a:stretch/>
        </p:blipFill>
        <p:spPr bwMode="auto">
          <a:xfrm>
            <a:off x="2300453" y="2421509"/>
            <a:ext cx="2796346" cy="243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DD8A1B-6228-9A47-A8FB-9C6698FC8B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6" descr="Classification and Histopathology of Melanoma | SpringerLink">
            <a:extLst>
              <a:ext uri="{FF2B5EF4-FFF2-40B4-BE49-F238E27FC236}">
                <a16:creationId xmlns:a16="http://schemas.microsoft.com/office/drawing/2014/main" id="{4F0110A5-5C7D-D940-A314-6C0B2DF5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" y="2499909"/>
            <a:ext cx="2506832" cy="198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3878172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Melanoma Diagnosis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934185" y="1177068"/>
            <a:ext cx="7827851" cy="288360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alpha val="60000"/>
                  </a:schemeClr>
                </a:solidFill>
              </a:rPr>
              <a:t>Microscopic examination of H&amp;E-stained biopsy images</a:t>
            </a:r>
          </a:p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alpha val="60000"/>
                  </a:schemeClr>
                </a:solidFill>
              </a:rPr>
              <a:t>Assessment of architectural growth patterns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alpha val="60000"/>
                  </a:schemeClr>
                </a:solidFill>
              </a:rPr>
              <a:t>where are melanocytes situated? (intraepidermal, dermal-epidermal junction, intradermal)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alpha val="60000"/>
                  </a:schemeClr>
                </a:solidFill>
              </a:rPr>
              <a:t>architecture of melanocytic population (confluent growth? pagetoid spread? atypical dermal melanocytes?)</a:t>
            </a:r>
          </a:p>
        </p:txBody>
      </p:sp>
      <p:pic>
        <p:nvPicPr>
          <p:cNvPr id="12" name="Picture 2" descr="Pagetoid - Wikipedia">
            <a:extLst>
              <a:ext uri="{FF2B5EF4-FFF2-40B4-BE49-F238E27FC236}">
                <a16:creationId xmlns:a16="http://schemas.microsoft.com/office/drawing/2014/main" id="{777BACBA-08CA-0148-801E-3AB97495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412" y="2500374"/>
            <a:ext cx="1670164" cy="198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C44B6C-61FB-2C4A-B1EE-D950B23D4A53}"/>
              </a:ext>
            </a:extLst>
          </p:cNvPr>
          <p:cNvSpPr txBox="1"/>
          <p:nvPr/>
        </p:nvSpPr>
        <p:spPr>
          <a:xfrm>
            <a:off x="4346618" y="2844064"/>
            <a:ext cx="1060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ighlight>
                  <a:srgbClr val="00FFFF"/>
                </a:highlight>
              </a:rPr>
              <a:t>Pagetoid spread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70A8E5B-908D-1249-B804-F42477783010}"/>
                  </a:ext>
                </a:extLst>
              </p14:cNvPr>
              <p14:cNvContentPartPr/>
              <p14:nvPr/>
            </p14:nvContentPartPr>
            <p14:xfrm>
              <a:off x="914774" y="2825695"/>
              <a:ext cx="2509890" cy="517977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70A8E5B-908D-1249-B804-F424777830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5774" y="2816696"/>
                <a:ext cx="2527530" cy="535615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67DFF5B-F294-DD4F-9636-1427A4C6F720}"/>
              </a:ext>
            </a:extLst>
          </p:cNvPr>
          <p:cNvSpPr txBox="1"/>
          <p:nvPr/>
        </p:nvSpPr>
        <p:spPr>
          <a:xfrm>
            <a:off x="2374275" y="3346639"/>
            <a:ext cx="14391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highlight>
                  <a:srgbClr val="00FFFF"/>
                </a:highlight>
              </a:rPr>
              <a:t>Confluent growth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E81C0E-BAF0-774E-B676-0F864BA404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17" name="Picture 6" descr="HistoQuarterly: SUPERFICIAL SPREADING MALIGNANT MELANOMA | Histology Blog">
            <a:extLst>
              <a:ext uri="{FF2B5EF4-FFF2-40B4-BE49-F238E27FC236}">
                <a16:creationId xmlns:a16="http://schemas.microsoft.com/office/drawing/2014/main" id="{24EC3EA5-AC76-D547-B705-109FE5275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39" y="2499909"/>
            <a:ext cx="2807267" cy="198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8BBB6A-31BC-7A41-A459-6DB32203D4DB}"/>
              </a:ext>
            </a:extLst>
          </p:cNvPr>
          <p:cNvSpPr txBox="1"/>
          <p:nvPr/>
        </p:nvSpPr>
        <p:spPr>
          <a:xfrm>
            <a:off x="7432757" y="3263993"/>
            <a:ext cx="102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ighlight>
                  <a:srgbClr val="00FFFF"/>
                </a:highlight>
              </a:rPr>
              <a:t>Atypical dermal melanocytes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A61ACD-7009-8747-B7B5-35395D0F6CE8}"/>
              </a:ext>
            </a:extLst>
          </p:cNvPr>
          <p:cNvSpPr txBox="1"/>
          <p:nvPr/>
        </p:nvSpPr>
        <p:spPr>
          <a:xfrm>
            <a:off x="2629229" y="4604438"/>
            <a:ext cx="1615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Melanoma in situ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50C93B-245F-A44C-8ECA-87A458EC202B}"/>
              </a:ext>
            </a:extLst>
          </p:cNvPr>
          <p:cNvCxnSpPr/>
          <p:nvPr/>
        </p:nvCxnSpPr>
        <p:spPr>
          <a:xfrm>
            <a:off x="5486400" y="2437440"/>
            <a:ext cx="0" cy="2118574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580A4E2-C63B-9049-AFBA-32EB9CABE387}"/>
              </a:ext>
            </a:extLst>
          </p:cNvPr>
          <p:cNvSpPr txBox="1"/>
          <p:nvPr/>
        </p:nvSpPr>
        <p:spPr>
          <a:xfrm>
            <a:off x="5722621" y="4601134"/>
            <a:ext cx="2590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Invasive (malignant ) melanoma</a:t>
            </a:r>
          </a:p>
        </p:txBody>
      </p:sp>
    </p:spTree>
    <p:extLst>
      <p:ext uri="{BB962C8B-B14F-4D97-AF65-F5344CB8AC3E}">
        <p14:creationId xmlns:p14="http://schemas.microsoft.com/office/powerpoint/2010/main" val="21093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3878172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Melanoma Diagnosis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934185" y="1177068"/>
            <a:ext cx="7827851" cy="288360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alpha val="60000"/>
                  </a:schemeClr>
                </a:solidFill>
              </a:rPr>
              <a:t>Microscopic examination of H&amp;E-stained biopsy images</a:t>
            </a:r>
          </a:p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alpha val="60000"/>
                  </a:schemeClr>
                </a:solidFill>
              </a:rPr>
              <a:t>Assessment of architectural growth patterns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alpha val="60000"/>
                  </a:schemeClr>
                </a:solidFill>
              </a:rPr>
              <a:t>where are melanocytes situated? (intraepidermal, dermal-epidermal junction, intradermal)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alpha val="60000"/>
                  </a:schemeClr>
                </a:solidFill>
              </a:rPr>
              <a:t>architecture of melanocytic population (confluent growth? pagetoid spread? atypical dermal melanocytes?)</a:t>
            </a:r>
          </a:p>
        </p:txBody>
      </p:sp>
      <p:sp>
        <p:nvSpPr>
          <p:cNvPr id="89" name="Google Shape;89;p17"/>
          <p:cNvSpPr txBox="1"/>
          <p:nvPr/>
        </p:nvSpPr>
        <p:spPr>
          <a:xfrm>
            <a:off x="1257300" y="3143250"/>
            <a:ext cx="3265800" cy="1184909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Melanocytic Proliferations</a:t>
            </a:r>
            <a:endParaRPr lang="en-US" sz="16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ts val="1400"/>
              <a:buChar char="★"/>
            </a:pPr>
            <a:r>
              <a:rPr lang="en" sz="1600" dirty="0">
                <a:solidFill>
                  <a:srgbClr val="FF0000"/>
                </a:solidFill>
              </a:rPr>
              <a:t>Singly dispersed melanocytes</a:t>
            </a:r>
            <a:endParaRPr lang="en-US" sz="1600" dirty="0">
              <a:solidFill>
                <a:srgbClr val="FF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ts val="1400"/>
              <a:buChar char="★"/>
            </a:pPr>
            <a:r>
              <a:rPr lang="en" sz="1600" dirty="0">
                <a:solidFill>
                  <a:srgbClr val="FFFF00"/>
                </a:solidFill>
              </a:rPr>
              <a:t>Nested melanocytes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F49F31-D7FD-EC4B-9ECC-B2B736458A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70786281-EA21-CE46-97E1-92456DD0F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917" y="2219848"/>
            <a:ext cx="3816253" cy="271755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319D2C-1C48-1544-97AB-8B3A03751CD6}"/>
              </a:ext>
            </a:extLst>
          </p:cNvPr>
          <p:cNvCxnSpPr/>
          <p:nvPr/>
        </p:nvCxnSpPr>
        <p:spPr>
          <a:xfrm>
            <a:off x="4236720" y="3680460"/>
            <a:ext cx="1493520" cy="190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7D4B87-18FA-5943-889E-047B4D663975}"/>
              </a:ext>
            </a:extLst>
          </p:cNvPr>
          <p:cNvCxnSpPr/>
          <p:nvPr/>
        </p:nvCxnSpPr>
        <p:spPr>
          <a:xfrm>
            <a:off x="3558540" y="4060668"/>
            <a:ext cx="1630680" cy="60254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0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EE643-0EBF-9841-AA02-39FB9012079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2"/>
            <a:ext cx="2110978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>
                <a:solidFill>
                  <a:schemeClr val="tx1">
                    <a:alpha val="60000"/>
                  </a:schemeClr>
                </a:solidFill>
              </a:rPr>
              <a:pPr lvl="0" indent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6</a:t>
            </a:fld>
            <a:endParaRPr lang="en-US" sz="70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0" name="Google Shape;94;p18">
            <a:extLst>
              <a:ext uri="{FF2B5EF4-FFF2-40B4-BE49-F238E27FC236}">
                <a16:creationId xmlns:a16="http://schemas.microsoft.com/office/drawing/2014/main" id="{60048B4C-E358-644F-A1C3-5655CF7271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9600" y="496799"/>
            <a:ext cx="4496990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Melanoma Diagnosis</a:t>
            </a:r>
          </a:p>
        </p:txBody>
      </p:sp>
      <p:sp>
        <p:nvSpPr>
          <p:cNvPr id="14" name="Google Shape;95;p18">
            <a:extLst>
              <a:ext uri="{FF2B5EF4-FFF2-40B4-BE49-F238E27FC236}">
                <a16:creationId xmlns:a16="http://schemas.microsoft.com/office/drawing/2014/main" id="{6394BFB0-5C05-574A-A2A8-6B45A85230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9600" y="1244268"/>
            <a:ext cx="8139250" cy="288360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Clr>
                <a:srgbClr val="999999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</a:rPr>
              <a:t>Microscopic examination of H&amp;E-stained biopsy images</a:t>
            </a:r>
          </a:p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Clr>
                <a:srgbClr val="999999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</a:rPr>
              <a:t>Assessment of architectural growth patterns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Clr>
                <a:srgbClr val="99999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</a:rPr>
              <a:t>where are melanocytes situated? (intraepidermal, dermal-epidermal junction, intradermal)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Clr>
                <a:srgbClr val="999999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</a:rPr>
              <a:t>architecture of melanocytic population (confluent growth? pagetoid spread? atypical dermal melanocytes?)</a:t>
            </a:r>
          </a:p>
        </p:txBody>
      </p:sp>
      <p:pic>
        <p:nvPicPr>
          <p:cNvPr id="15" name="Google Shape;88;p17">
            <a:extLst>
              <a:ext uri="{FF2B5EF4-FFF2-40B4-BE49-F238E27FC236}">
                <a16:creationId xmlns:a16="http://schemas.microsoft.com/office/drawing/2014/main" id="{3BD13066-06FA-3441-A41C-54B12840A732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420696" y="2275863"/>
            <a:ext cx="3577300" cy="2339174"/>
          </a:xfrm>
          <a:prstGeom prst="rect">
            <a:avLst/>
          </a:prstGeom>
          <a:noFill/>
        </p:spPr>
      </p:pic>
      <p:sp>
        <p:nvSpPr>
          <p:cNvPr id="16" name="Google Shape;97;p18">
            <a:extLst>
              <a:ext uri="{FF2B5EF4-FFF2-40B4-BE49-F238E27FC236}">
                <a16:creationId xmlns:a16="http://schemas.microsoft.com/office/drawing/2014/main" id="{0DAEEC62-7C69-BE4F-A4EC-5A1E98354A08}"/>
              </a:ext>
            </a:extLst>
          </p:cNvPr>
          <p:cNvSpPr txBox="1"/>
          <p:nvPr/>
        </p:nvSpPr>
        <p:spPr>
          <a:xfrm>
            <a:off x="6678551" y="4285765"/>
            <a:ext cx="2319445" cy="6463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000" dirty="0">
                <a:solidFill>
                  <a:schemeClr val="dk1"/>
                </a:solidFill>
              </a:rPr>
              <a:t>Melanocytic Proliferations</a:t>
            </a:r>
            <a:endParaRPr lang="en-US" sz="10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ts val="1300"/>
              <a:buChar char="★"/>
            </a:pPr>
            <a:r>
              <a:rPr lang="en" sz="1000" dirty="0">
                <a:solidFill>
                  <a:srgbClr val="FF0000"/>
                </a:solidFill>
              </a:rPr>
              <a:t>Singly dispersed melanocytes</a:t>
            </a:r>
            <a:endParaRPr lang="en-US" sz="1000" dirty="0">
              <a:solidFill>
                <a:srgbClr val="FF0000"/>
              </a:solidFill>
            </a:endParaRPr>
          </a:p>
          <a:p>
            <a:pPr marL="457200" lvl="0" indent="-311150" algn="l" rtl="0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ts val="1300"/>
              <a:buChar char="★"/>
            </a:pPr>
            <a:r>
              <a:rPr lang="en" sz="1000" dirty="0">
                <a:solidFill>
                  <a:srgbClr val="FFFF00"/>
                </a:solidFill>
              </a:rPr>
              <a:t>Nested melanocytes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7" name="Google Shape;98;p18">
            <a:extLst>
              <a:ext uri="{FF2B5EF4-FFF2-40B4-BE49-F238E27FC236}">
                <a16:creationId xmlns:a16="http://schemas.microsoft.com/office/drawing/2014/main" id="{C5B346C7-6622-064A-84C2-770A660AC75F}"/>
              </a:ext>
            </a:extLst>
          </p:cNvPr>
          <p:cNvSpPr txBox="1"/>
          <p:nvPr/>
        </p:nvSpPr>
        <p:spPr>
          <a:xfrm>
            <a:off x="836558" y="2364768"/>
            <a:ext cx="4496990" cy="81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i="1" dirty="0"/>
              <a:t>Can we develop a system to automatically point out melanocytic proliferations?</a:t>
            </a:r>
          </a:p>
        </p:txBody>
      </p:sp>
      <p:sp>
        <p:nvSpPr>
          <p:cNvPr id="18" name="Google Shape;98;p18">
            <a:extLst>
              <a:ext uri="{FF2B5EF4-FFF2-40B4-BE49-F238E27FC236}">
                <a16:creationId xmlns:a16="http://schemas.microsoft.com/office/drawing/2014/main" id="{EB34CC20-45C7-184D-88DF-30394E86F597}"/>
              </a:ext>
            </a:extLst>
          </p:cNvPr>
          <p:cNvSpPr txBox="1"/>
          <p:nvPr/>
        </p:nvSpPr>
        <p:spPr>
          <a:xfrm>
            <a:off x="836558" y="3129805"/>
            <a:ext cx="4830925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100" i="1" dirty="0"/>
              <a:t>We developed a pipeline to </a:t>
            </a:r>
            <a:r>
              <a:rPr lang="en-US" sz="1100" i="1" dirty="0">
                <a:solidFill>
                  <a:srgbClr val="FF0000"/>
                </a:solidFill>
              </a:rPr>
              <a:t>identify image-level melanocytic proliferations </a:t>
            </a:r>
            <a:r>
              <a:rPr lang="en-US" sz="1100" i="1" dirty="0"/>
              <a:t>with </a:t>
            </a:r>
            <a:r>
              <a:rPr lang="en-US" sz="1100" i="1" dirty="0">
                <a:solidFill>
                  <a:srgbClr val="FF0000"/>
                </a:solidFill>
              </a:rPr>
              <a:t>weak supervision</a:t>
            </a:r>
            <a:r>
              <a:rPr lang="en-US" sz="1100" i="1" dirty="0"/>
              <a:t>. </a:t>
            </a:r>
          </a:p>
          <a:p>
            <a:endParaRPr lang="en-US" sz="1100" i="1" dirty="0"/>
          </a:p>
          <a:p>
            <a:r>
              <a:rPr lang="en-US" sz="1100" i="1" dirty="0"/>
              <a:t>We leverages </a:t>
            </a:r>
            <a:r>
              <a:rPr lang="en-US" sz="1100" i="1" dirty="0">
                <a:solidFill>
                  <a:srgbClr val="FF0000"/>
                </a:solidFill>
              </a:rPr>
              <a:t>sparse and noisy annotations </a:t>
            </a:r>
            <a:r>
              <a:rPr lang="en-US" sz="1100" i="1" dirty="0"/>
              <a:t>on skin biopsy images and uses weighted loss functions to account for the imperfect labels. </a:t>
            </a:r>
          </a:p>
          <a:p>
            <a:endParaRPr lang="en-US" sz="1100" i="1" dirty="0"/>
          </a:p>
          <a:p>
            <a:r>
              <a:rPr lang="en-US" sz="1100" i="1" dirty="0"/>
              <a:t>We achieve </a:t>
            </a:r>
            <a:r>
              <a:rPr lang="en-US" sz="1100" i="1" dirty="0">
                <a:solidFill>
                  <a:srgbClr val="FF0000"/>
                </a:solidFill>
              </a:rPr>
              <a:t>state-of-the-art performance </a:t>
            </a:r>
            <a:r>
              <a:rPr lang="en-US" sz="1100" i="1" dirty="0"/>
              <a:t>on segmentation of melanocytic proliferations.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D164DC01-3703-2E43-886C-321B54D8F6AE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389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43793-917E-9C40-8716-0EA5CAF75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691" y="496800"/>
            <a:ext cx="7541790" cy="994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3200" dirty="0"/>
              <a:t>Dataset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C474D-19C1-D944-BBEF-33B583B8F80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2"/>
            <a:ext cx="2110978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>
                <a:solidFill>
                  <a:schemeClr val="tx1">
                    <a:alpha val="60000"/>
                  </a:schemeClr>
                </a:solidFill>
              </a:rPr>
              <a:pPr lvl="0" indent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7</a:t>
            </a:fld>
            <a:endParaRPr lang="en-US" sz="70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0" name="Google Shape;193;p28">
            <a:extLst>
              <a:ext uri="{FF2B5EF4-FFF2-40B4-BE49-F238E27FC236}">
                <a16:creationId xmlns:a16="http://schemas.microsoft.com/office/drawing/2014/main" id="{7CAF452D-9943-2B48-B74C-7E5D101E7F75}"/>
              </a:ext>
            </a:extLst>
          </p:cNvPr>
          <p:cNvSpPr txBox="1">
            <a:spLocks/>
          </p:cNvSpPr>
          <p:nvPr/>
        </p:nvSpPr>
        <p:spPr>
          <a:xfrm>
            <a:off x="1231311" y="2612406"/>
            <a:ext cx="2313977" cy="477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600" b="1" dirty="0"/>
              <a:t>227 ROI images</a:t>
            </a:r>
            <a:r>
              <a:rPr lang="en-US" sz="1600" b="1" baseline="30000" dirty="0"/>
              <a:t>[1]</a:t>
            </a:r>
          </a:p>
        </p:txBody>
      </p:sp>
      <p:sp>
        <p:nvSpPr>
          <p:cNvPr id="21" name="Google Shape;194;p28">
            <a:extLst>
              <a:ext uri="{FF2B5EF4-FFF2-40B4-BE49-F238E27FC236}">
                <a16:creationId xmlns:a16="http://schemas.microsoft.com/office/drawing/2014/main" id="{93F2672B-1805-F349-BA50-7C21EC294B0E}"/>
              </a:ext>
            </a:extLst>
          </p:cNvPr>
          <p:cNvSpPr txBox="1">
            <a:spLocks/>
          </p:cNvSpPr>
          <p:nvPr/>
        </p:nvSpPr>
        <p:spPr>
          <a:xfrm>
            <a:off x="2460249" y="2202490"/>
            <a:ext cx="1085039" cy="47783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523"/>
              <a:buFont typeface="Arial" panose="020B0604020202020204" pitchFamily="34" charset="0"/>
              <a:buNone/>
            </a:pPr>
            <a:r>
              <a:rPr lang="en-US" sz="955" dirty="0"/>
              <a:t>Consensus under 3 pathologists</a:t>
            </a:r>
          </a:p>
        </p:txBody>
      </p:sp>
      <p:sp>
        <p:nvSpPr>
          <p:cNvPr id="22" name="Google Shape;190;p28">
            <a:extLst>
              <a:ext uri="{FF2B5EF4-FFF2-40B4-BE49-F238E27FC236}">
                <a16:creationId xmlns:a16="http://schemas.microsoft.com/office/drawing/2014/main" id="{28C324BA-859D-C847-8243-FBDBFD730167}"/>
              </a:ext>
            </a:extLst>
          </p:cNvPr>
          <p:cNvSpPr txBox="1">
            <a:spLocks/>
          </p:cNvSpPr>
          <p:nvPr/>
        </p:nvSpPr>
        <p:spPr>
          <a:xfrm>
            <a:off x="745457" y="1856884"/>
            <a:ext cx="3351644" cy="47783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400" dirty="0"/>
              <a:t>H&amp;E stained skin biopsy images, 10x</a:t>
            </a:r>
          </a:p>
        </p:txBody>
      </p:sp>
      <p:sp>
        <p:nvSpPr>
          <p:cNvPr id="23" name="Google Shape;192;p28">
            <a:extLst>
              <a:ext uri="{FF2B5EF4-FFF2-40B4-BE49-F238E27FC236}">
                <a16:creationId xmlns:a16="http://schemas.microsoft.com/office/drawing/2014/main" id="{09FAE37C-1E18-ED46-9CEA-4B29EC508300}"/>
              </a:ext>
            </a:extLst>
          </p:cNvPr>
          <p:cNvSpPr/>
          <p:nvPr/>
        </p:nvSpPr>
        <p:spPr>
          <a:xfrm>
            <a:off x="2307150" y="2301196"/>
            <a:ext cx="162300" cy="246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55;p23">
            <a:extLst>
              <a:ext uri="{FF2B5EF4-FFF2-40B4-BE49-F238E27FC236}">
                <a16:creationId xmlns:a16="http://schemas.microsoft.com/office/drawing/2014/main" id="{80D709C1-ADE8-EF47-8662-92F258773E8F}"/>
              </a:ext>
            </a:extLst>
          </p:cNvPr>
          <p:cNvSpPr txBox="1"/>
          <p:nvPr/>
        </p:nvSpPr>
        <p:spPr>
          <a:xfrm>
            <a:off x="711300" y="4766114"/>
            <a:ext cx="68607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700" dirty="0"/>
              <a:t>[1] </a:t>
            </a:r>
            <a:r>
              <a:rPr lang="en-US" sz="700" dirty="0">
                <a:sym typeface="Arial"/>
              </a:rPr>
              <a:t>Elmore, Joann G., et al. "Pathologists’ diagnosis of invasive melanoma and melanocytic proliferations: observer accuracy and reproducibility study." </a:t>
            </a:r>
            <a:r>
              <a:rPr lang="en-US" sz="700" dirty="0" err="1">
                <a:sym typeface="Arial"/>
              </a:rPr>
              <a:t>Bmj</a:t>
            </a:r>
            <a:r>
              <a:rPr lang="en-US" sz="700" dirty="0">
                <a:sym typeface="Arial"/>
              </a:rPr>
              <a:t> 357 (2017).</a:t>
            </a:r>
            <a:endParaRPr lang="en-US" sz="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pic>
        <p:nvPicPr>
          <p:cNvPr id="25" name="Google Shape;203;p29">
            <a:extLst>
              <a:ext uri="{FF2B5EF4-FFF2-40B4-BE49-F238E27FC236}">
                <a16:creationId xmlns:a16="http://schemas.microsoft.com/office/drawing/2014/main" id="{AFE17F60-0D3B-5D48-A964-7EF97EB04D2D}"/>
              </a:ext>
            </a:extLst>
          </p:cNvPr>
          <p:cNvPicPr preferRelativeResize="0"/>
          <p:nvPr/>
        </p:nvPicPr>
        <p:blipFill rotWithShape="1">
          <a:blip r:embed="rId3"/>
          <a:srcRect r="52237"/>
          <a:stretch/>
        </p:blipFill>
        <p:spPr>
          <a:xfrm>
            <a:off x="4931312" y="1583048"/>
            <a:ext cx="3351644" cy="2110110"/>
          </a:xfrm>
          <a:prstGeom prst="rect">
            <a:avLst/>
          </a:prstGeom>
          <a:noFill/>
        </p:spPr>
      </p:pic>
      <p:sp>
        <p:nvSpPr>
          <p:cNvPr id="29" name="Google Shape;204;p29">
            <a:extLst>
              <a:ext uri="{FF2B5EF4-FFF2-40B4-BE49-F238E27FC236}">
                <a16:creationId xmlns:a16="http://schemas.microsoft.com/office/drawing/2014/main" id="{72CF6B1C-889E-E74B-B1FE-8E44EADD15BC}"/>
              </a:ext>
            </a:extLst>
          </p:cNvPr>
          <p:cNvSpPr/>
          <p:nvPr/>
        </p:nvSpPr>
        <p:spPr>
          <a:xfrm>
            <a:off x="7185110" y="1490972"/>
            <a:ext cx="1194232" cy="2252376"/>
          </a:xfrm>
          <a:prstGeom prst="roundRect">
            <a:avLst>
              <a:gd name="adj" fmla="val 16667"/>
            </a:avLst>
          </a:prstGeom>
          <a:solidFill>
            <a:schemeClr val="bg1">
              <a:alpha val="7817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06;p29">
            <a:extLst>
              <a:ext uri="{FF2B5EF4-FFF2-40B4-BE49-F238E27FC236}">
                <a16:creationId xmlns:a16="http://schemas.microsoft.com/office/drawing/2014/main" id="{FF0B2294-370F-DA4E-9C78-B37DEE331B1B}"/>
              </a:ext>
            </a:extLst>
          </p:cNvPr>
          <p:cNvSpPr/>
          <p:nvPr/>
        </p:nvSpPr>
        <p:spPr>
          <a:xfrm>
            <a:off x="4796565" y="1538543"/>
            <a:ext cx="3698916" cy="220480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125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42D6E-918C-3D40-A102-17387BCF157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2"/>
            <a:ext cx="2110978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>
                <a:solidFill>
                  <a:schemeClr val="tx1">
                    <a:alpha val="60000"/>
                  </a:schemeClr>
                </a:solidFill>
              </a:rPr>
              <a:pPr lvl="0" indent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8</a:t>
            </a:fld>
            <a:endParaRPr lang="en-US" sz="70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0" name="Google Shape;202;p29">
            <a:extLst>
              <a:ext uri="{FF2B5EF4-FFF2-40B4-BE49-F238E27FC236}">
                <a16:creationId xmlns:a16="http://schemas.microsoft.com/office/drawing/2014/main" id="{92F5E702-5AE7-7D43-A39D-13F9B7F345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6751868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Dataset - Melanocytic Proliferation Annotations</a:t>
            </a:r>
          </a:p>
        </p:txBody>
      </p:sp>
      <p:sp>
        <p:nvSpPr>
          <p:cNvPr id="14" name="Google Shape;207;p29">
            <a:extLst>
              <a:ext uri="{FF2B5EF4-FFF2-40B4-BE49-F238E27FC236}">
                <a16:creationId xmlns:a16="http://schemas.microsoft.com/office/drawing/2014/main" id="{F315366C-4F4C-904A-A94B-2747ED8DF98A}"/>
              </a:ext>
            </a:extLst>
          </p:cNvPr>
          <p:cNvSpPr txBox="1"/>
          <p:nvPr/>
        </p:nvSpPr>
        <p:spPr>
          <a:xfrm>
            <a:off x="891200" y="1169718"/>
            <a:ext cx="3272696" cy="288360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Difficulties in annotations:</a:t>
            </a: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Nests come in various sizes and shapes</a:t>
            </a: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Hundreds of entities</a:t>
            </a: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alpha val="60000"/>
                  </a:schemeClr>
                </a:solidFill>
              </a:rPr>
              <a:t>Expertise required</a:t>
            </a:r>
          </a:p>
        </p:txBody>
      </p:sp>
      <p:sp>
        <p:nvSpPr>
          <p:cNvPr id="15" name="Google Shape;208;p29">
            <a:extLst>
              <a:ext uri="{FF2B5EF4-FFF2-40B4-BE49-F238E27FC236}">
                <a16:creationId xmlns:a16="http://schemas.microsoft.com/office/drawing/2014/main" id="{5C4172CC-1E9E-9048-8C57-C92FEAB91466}"/>
              </a:ext>
            </a:extLst>
          </p:cNvPr>
          <p:cNvSpPr txBox="1"/>
          <p:nvPr/>
        </p:nvSpPr>
        <p:spPr>
          <a:xfrm>
            <a:off x="917203" y="2525140"/>
            <a:ext cx="3564068" cy="196974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Annotation procedure:</a:t>
            </a:r>
          </a:p>
          <a:p>
            <a:pPr marL="457200" lvl="0" indent="-317500" algn="l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sz="1600" b="1" dirty="0"/>
              <a:t>Partially</a:t>
            </a:r>
            <a:r>
              <a:rPr lang="en-US" sz="1600" dirty="0"/>
              <a:t> mark the 227 ROI images</a:t>
            </a:r>
          </a:p>
          <a:p>
            <a:pPr marL="457200" lvl="0" indent="-317500" algn="l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sz="1600" dirty="0"/>
              <a:t>Draw </a:t>
            </a:r>
            <a:r>
              <a:rPr lang="en-US" sz="1600" b="1" dirty="0"/>
              <a:t>polygons</a:t>
            </a:r>
            <a:r>
              <a:rPr lang="en-US" sz="1600" dirty="0"/>
              <a:t> around many melanocytes</a:t>
            </a:r>
          </a:p>
          <a:p>
            <a:pPr marL="457200" lvl="0" indent="-317500" algn="l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sz="1600" dirty="0"/>
              <a:t>Two other pathologists check the markings</a:t>
            </a:r>
          </a:p>
        </p:txBody>
      </p:sp>
      <p:pic>
        <p:nvPicPr>
          <p:cNvPr id="16" name="Google Shape;215;p30">
            <a:extLst>
              <a:ext uri="{FF2B5EF4-FFF2-40B4-BE49-F238E27FC236}">
                <a16:creationId xmlns:a16="http://schemas.microsoft.com/office/drawing/2014/main" id="{F30C5922-8B82-514C-90E0-6B2118726BD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5660" y="1370808"/>
            <a:ext cx="4106675" cy="288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96CECE1F-EC85-7B43-BE41-42EC12915D9D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AAC6F5-ACA5-9F46-B819-65A49FDDD30C}"/>
              </a:ext>
            </a:extLst>
          </p:cNvPr>
          <p:cNvSpPr txBox="1"/>
          <p:nvPr/>
        </p:nvSpPr>
        <p:spPr>
          <a:xfrm>
            <a:off x="4755660" y="4318153"/>
            <a:ext cx="2398214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Singly dispersed melanocytes</a:t>
            </a:r>
          </a:p>
          <a:p>
            <a:r>
              <a:rPr lang="en-US" sz="1400" dirty="0">
                <a:solidFill>
                  <a:srgbClr val="FFFF00"/>
                </a:solidFill>
              </a:rPr>
              <a:t>Nested melanocytes</a:t>
            </a:r>
          </a:p>
          <a:p>
            <a:r>
              <a:rPr lang="en-US" sz="1400" dirty="0">
                <a:solidFill>
                  <a:srgbClr val="00B050"/>
                </a:solidFill>
              </a:rPr>
              <a:t>Annotation polygons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80CDAB-5AB3-A349-9239-7129DEF3ED3B}"/>
              </a:ext>
            </a:extLst>
          </p:cNvPr>
          <p:cNvSpPr txBox="1"/>
          <p:nvPr/>
        </p:nvSpPr>
        <p:spPr>
          <a:xfrm>
            <a:off x="891200" y="4634524"/>
            <a:ext cx="247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Save Annotation Time!</a:t>
            </a:r>
          </a:p>
        </p:txBody>
      </p:sp>
      <p:pic>
        <p:nvPicPr>
          <p:cNvPr id="20" name="Google Shape;88;p17">
            <a:extLst>
              <a:ext uri="{FF2B5EF4-FFF2-40B4-BE49-F238E27FC236}">
                <a16:creationId xmlns:a16="http://schemas.microsoft.com/office/drawing/2014/main" id="{494989EB-E313-0F4A-8DED-C3E79659BA50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755660" y="1402163"/>
            <a:ext cx="4106674" cy="2852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107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938757" y="496799"/>
            <a:ext cx="6751868" cy="11205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" sz="2400" dirty="0"/>
              <a:t>Dataset - Annotation Caveats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5143500"/>
            <a:chOff x="0" y="0"/>
            <a:chExt cx="885825" cy="6858000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13" name="Google Shape;214;p30">
            <a:extLst>
              <a:ext uri="{FF2B5EF4-FFF2-40B4-BE49-F238E27FC236}">
                <a16:creationId xmlns:a16="http://schemas.microsoft.com/office/drawing/2014/main" id="{7828591D-8B8D-5C4D-9B63-94FB74D5F8B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199" y="1642750"/>
            <a:ext cx="2326799" cy="228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15;p30">
            <a:extLst>
              <a:ext uri="{FF2B5EF4-FFF2-40B4-BE49-F238E27FC236}">
                <a16:creationId xmlns:a16="http://schemas.microsoft.com/office/drawing/2014/main" id="{1923FA44-88FA-F84B-9FD1-286D4C278D1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0996" y="1642749"/>
            <a:ext cx="3185692" cy="228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16;p30">
            <a:extLst>
              <a:ext uri="{FF2B5EF4-FFF2-40B4-BE49-F238E27FC236}">
                <a16:creationId xmlns:a16="http://schemas.microsoft.com/office/drawing/2014/main" id="{49F1CA77-0273-BF40-B6F4-14F2AEF1196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8693" y="1642749"/>
            <a:ext cx="2137481" cy="22860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17;p30">
            <a:extLst>
              <a:ext uri="{FF2B5EF4-FFF2-40B4-BE49-F238E27FC236}">
                <a16:creationId xmlns:a16="http://schemas.microsoft.com/office/drawing/2014/main" id="{C35CEA1F-74C7-2A41-B999-9EB622FB8497}"/>
              </a:ext>
            </a:extLst>
          </p:cNvPr>
          <p:cNvSpPr txBox="1"/>
          <p:nvPr/>
        </p:nvSpPr>
        <p:spPr>
          <a:xfrm>
            <a:off x="1028349" y="1242549"/>
            <a:ext cx="18345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Sparse annotations</a:t>
            </a:r>
            <a:endParaRPr sz="1600" dirty="0"/>
          </a:p>
        </p:txBody>
      </p:sp>
      <p:sp>
        <p:nvSpPr>
          <p:cNvPr id="17" name="Google Shape;218;p30">
            <a:extLst>
              <a:ext uri="{FF2B5EF4-FFF2-40B4-BE49-F238E27FC236}">
                <a16:creationId xmlns:a16="http://schemas.microsoft.com/office/drawing/2014/main" id="{C35AB437-8974-CE43-BF90-30DBDB38EA13}"/>
              </a:ext>
            </a:extLst>
          </p:cNvPr>
          <p:cNvSpPr txBox="1"/>
          <p:nvPr/>
        </p:nvSpPr>
        <p:spPr>
          <a:xfrm>
            <a:off x="3996599" y="1242549"/>
            <a:ext cx="18345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Noisy annotations</a:t>
            </a:r>
            <a:endParaRPr sz="1600" dirty="0"/>
          </a:p>
        </p:txBody>
      </p:sp>
      <p:sp>
        <p:nvSpPr>
          <p:cNvPr id="18" name="Google Shape;219;p30">
            <a:extLst>
              <a:ext uri="{FF2B5EF4-FFF2-40B4-BE49-F238E27FC236}">
                <a16:creationId xmlns:a16="http://schemas.microsoft.com/office/drawing/2014/main" id="{F78547AB-BE26-AC41-8D7B-E4D92A33471B}"/>
              </a:ext>
            </a:extLst>
          </p:cNvPr>
          <p:cNvSpPr txBox="1"/>
          <p:nvPr/>
        </p:nvSpPr>
        <p:spPr>
          <a:xfrm>
            <a:off x="6870187" y="1242549"/>
            <a:ext cx="18345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Human errors</a:t>
            </a:r>
            <a:endParaRPr sz="1600" dirty="0"/>
          </a:p>
        </p:txBody>
      </p:sp>
      <p:sp>
        <p:nvSpPr>
          <p:cNvPr id="19" name="Google Shape;220;p30">
            <a:extLst>
              <a:ext uri="{FF2B5EF4-FFF2-40B4-BE49-F238E27FC236}">
                <a16:creationId xmlns:a16="http://schemas.microsoft.com/office/drawing/2014/main" id="{28947191-3E19-3342-9875-30BF89FD4CFB}"/>
              </a:ext>
            </a:extLst>
          </p:cNvPr>
          <p:cNvSpPr txBox="1"/>
          <p:nvPr/>
        </p:nvSpPr>
        <p:spPr>
          <a:xfrm>
            <a:off x="3944924" y="4396310"/>
            <a:ext cx="1943700" cy="461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“Silver standard”</a:t>
            </a:r>
            <a:endParaRPr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FF91B8-D246-844A-B308-D842C22B80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045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1999</TotalTime>
  <Words>1178</Words>
  <Application>Microsoft Macintosh PowerPoint</Application>
  <PresentationFormat>On-screen Show (16:9)</PresentationFormat>
  <Paragraphs>186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Office Theme</vt:lpstr>
      <vt:lpstr>Learning Melanocytic Proliferation Segmentation in Histopathology Images from Imperfect Annotations</vt:lpstr>
      <vt:lpstr>PowerPoint Presentation</vt:lpstr>
      <vt:lpstr>Melanoma Diagnosis</vt:lpstr>
      <vt:lpstr>Melanoma Diagnosis</vt:lpstr>
      <vt:lpstr>Melanoma Diagnosis</vt:lpstr>
      <vt:lpstr>Melanoma Diagnosis</vt:lpstr>
      <vt:lpstr>Dataset</vt:lpstr>
      <vt:lpstr>Dataset - Melanocytic Proliferation Annotations</vt:lpstr>
      <vt:lpstr>Dataset - Annotation Caveats</vt:lpstr>
      <vt:lpstr>Dataset - Preprocessing</vt:lpstr>
      <vt:lpstr>Model - Mask R-CNN</vt:lpstr>
      <vt:lpstr>Model - Loss Function</vt:lpstr>
      <vt:lpstr>Model - Loss Function</vt:lpstr>
      <vt:lpstr>Weighted Cross Entropy (WCE)</vt:lpstr>
      <vt:lpstr>Focal Loss (FL)[1]</vt:lpstr>
      <vt:lpstr>Model - Transfer Learning</vt:lpstr>
      <vt:lpstr>Model - post processing</vt:lpstr>
      <vt:lpstr>Model - Implementation details</vt:lpstr>
      <vt:lpstr>Evaluation metrics</vt:lpstr>
      <vt:lpstr>Experimental results</vt:lpstr>
      <vt:lpstr>PowerPoint Presentation</vt:lpstr>
      <vt:lpstr>Ablations</vt:lpstr>
      <vt:lpstr>Discussions</vt:lpstr>
      <vt:lpstr>Conclusion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Melanocytic Proliferation Segmentation in Histopathology Images from Imperfect Annotations</dc:title>
  <cp:lastModifiedBy>Kechun Liu</cp:lastModifiedBy>
  <cp:revision>62</cp:revision>
  <dcterms:modified xsi:type="dcterms:W3CDTF">2021-05-18T06:02:58Z</dcterms:modified>
</cp:coreProperties>
</file>