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694" r:id="rId3"/>
    <p:sldId id="695" r:id="rId4"/>
    <p:sldId id="696" r:id="rId5"/>
    <p:sldId id="697" r:id="rId6"/>
    <p:sldId id="727" r:id="rId7"/>
    <p:sldId id="698" r:id="rId8"/>
    <p:sldId id="699" r:id="rId9"/>
    <p:sldId id="728" r:id="rId10"/>
    <p:sldId id="729" r:id="rId11"/>
    <p:sldId id="704" r:id="rId12"/>
    <p:sldId id="701" r:id="rId13"/>
    <p:sldId id="705" r:id="rId14"/>
    <p:sldId id="706" r:id="rId15"/>
    <p:sldId id="707" r:id="rId16"/>
    <p:sldId id="708" r:id="rId17"/>
    <p:sldId id="709" r:id="rId18"/>
    <p:sldId id="710" r:id="rId19"/>
    <p:sldId id="711" r:id="rId20"/>
    <p:sldId id="712" r:id="rId21"/>
    <p:sldId id="713" r:id="rId22"/>
    <p:sldId id="714" r:id="rId23"/>
    <p:sldId id="741" r:id="rId24"/>
    <p:sldId id="716" r:id="rId25"/>
    <p:sldId id="717" r:id="rId26"/>
    <p:sldId id="718" r:id="rId27"/>
    <p:sldId id="719" r:id="rId28"/>
    <p:sldId id="720" r:id="rId29"/>
    <p:sldId id="721" r:id="rId30"/>
    <p:sldId id="742" r:id="rId31"/>
    <p:sldId id="744" r:id="rId32"/>
    <p:sldId id="745" r:id="rId33"/>
    <p:sldId id="746" r:id="rId34"/>
    <p:sldId id="747" r:id="rId35"/>
    <p:sldId id="748" r:id="rId36"/>
    <p:sldId id="750" r:id="rId37"/>
    <p:sldId id="754" r:id="rId38"/>
    <p:sldId id="743" r:id="rId39"/>
    <p:sldId id="751" r:id="rId40"/>
    <p:sldId id="735" r:id="rId41"/>
    <p:sldId id="736" r:id="rId42"/>
    <p:sldId id="752" r:id="rId43"/>
    <p:sldId id="738" r:id="rId44"/>
    <p:sldId id="739" r:id="rId45"/>
    <p:sldId id="740" r:id="rId46"/>
    <p:sldId id="726" r:id="rId47"/>
    <p:sldId id="755" r:id="rId48"/>
    <p:sldId id="763" r:id="rId49"/>
    <p:sldId id="731" r:id="rId50"/>
    <p:sldId id="756" r:id="rId51"/>
    <p:sldId id="757" r:id="rId52"/>
    <p:sldId id="758" r:id="rId53"/>
    <p:sldId id="760" r:id="rId54"/>
    <p:sldId id="761" r:id="rId55"/>
    <p:sldId id="762" r:id="rId56"/>
    <p:sldId id="759" r:id="rId57"/>
    <p:sldId id="732" r:id="rId58"/>
    <p:sldId id="733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99"/>
    <a:srgbClr val="CC9900"/>
    <a:srgbClr val="66FFFF"/>
    <a:srgbClr val="D60093"/>
    <a:srgbClr val="FF5050"/>
    <a:srgbClr val="00CC00"/>
    <a:srgbClr val="00FFCC"/>
    <a:srgbClr val="80008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5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2206D2-6614-4287-A3B5-ED0371C26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76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3A2EB7-A8CE-4E07-B7E1-432D506FB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76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1AFFE-62F3-44E6-9F43-B25CF0EE929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657C9-3CC8-4B90-B4D9-543E4020170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41178-9C5E-46A2-8CAB-9CB2502353E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9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D1668-3B3B-4C58-8380-6C1CFC00684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445AE-1F5B-409E-87C8-2A22C2F6D95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57D4E-B948-4D20-BC69-75FF9867AAD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463B4-5F52-4C83-86D2-56F8272FB9C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AEB30-BEB2-437D-8EA0-97F2AD87E28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05872-7739-417A-BE3D-86C49651DDF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1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90C94-1144-4D7C-903F-8ADCEC4B7FE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BAFE5-18CF-4A8E-B1D5-8C83160C1DB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1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54CE7-DFCC-4B95-A181-22790038E48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AEB30-BEB2-437D-8EA0-97F2AD87E28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D31CA-D9BD-411F-AE12-6EAFEA1D2531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1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1B2B2-0E95-4422-8E55-5D10E604D7A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EFA06-59C4-41D5-A77F-DCA3E692EFE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2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D0C14-22C1-4279-B864-0A79E92C746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2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14C26-4BB9-43C5-99B1-9CA3F9A3C74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12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72E12-FA59-44FD-809D-0F08CF226C06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12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AEB30-BEB2-437D-8EA0-97F2AD87E28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46350" y="4352637"/>
            <a:ext cx="4770904" cy="347951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AEB30-BEB2-437D-8EA0-97F2AD87E287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24FF4-D435-435C-8915-F798515929D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F2030-D6F5-4AE4-A94A-4CC1F78A1E3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18D0A-6524-486F-A5D6-0879F0D2B5D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98C59-9515-491F-9DAA-F9E905CE0A2C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7C85C-D7C4-4054-9029-3D4130E13638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CB9ED-9BEB-42C1-B240-835EF170C6B5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13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0E68E-A6FB-4EB2-B8CB-E9C7259219EC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13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3EEC5-C440-4E4E-8D80-F300A9E73BE8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13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A81D3-BCB0-47B3-B5E5-60840B67B309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D9D91-4926-47CE-B98D-E777E9E3A8B0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FEDBB-685C-4549-A08F-2842B172B6B3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62EAA-4749-40F7-9373-CE9402BE62F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E771-0FC2-4341-BE48-C4FE3BAF3710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9E048-B979-4ED9-AD05-A086C114717C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47B51-9DF3-4EC3-8ED1-4D0C6EF9CFC8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B9625-AE64-4583-B709-4FDE334C1EE5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25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E7EC0-2D4D-4585-A40F-3C18B18BC6A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4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8CE88-57EA-460B-94B7-497F5A2FA65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C3333-7245-4626-8E5C-8175C3D1515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831A1-ABBE-4F4F-A992-F4B7397B0A5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CD63C-D211-4F6B-B0C3-643135981AB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05CD99-47E9-4922-830A-4AD9A9F421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3E06C-BAFC-4CB8-94A5-FE93FFD2D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74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9B29E-065E-4EEB-BFF6-4087F820E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78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941BC-6E44-47B6-B810-711D95CB5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1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6623E-AE52-49DE-9F55-C85EF141D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29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3AF9A-F90E-4D9A-ADDB-D9D86A106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08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69277-0399-4100-886B-2C5C79832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8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25830-8A5D-4573-9A92-7080BDF31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095E1-0C97-400A-9621-CF144CE5D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64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755C0-32F2-4B23-85C0-63571D7CB2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8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F2274-927F-4611-9939-41CEAD167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1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fld id="{F72A3B94-04B5-46EA-BC89-E505EDD31D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pPr algn="ctr"/>
            <a:r>
              <a:rPr lang="en-US" altLang="en-US" sz="2800" dirty="0"/>
              <a:t>CSEP505: Programming Languages</a:t>
            </a:r>
            <a:br>
              <a:rPr lang="en-US" altLang="en-US" sz="2800" dirty="0"/>
            </a:br>
            <a:r>
              <a:rPr lang="en-US" altLang="en-US" sz="2800" dirty="0"/>
              <a:t>Lecture </a:t>
            </a:r>
            <a:r>
              <a:rPr lang="en-US" altLang="en-US" sz="2800" dirty="0" smtClean="0"/>
              <a:t>10: Object-Oriented Programming; Course Wrap-Up</a:t>
            </a:r>
            <a:endParaRPr lang="en-US" altLang="en-US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343400"/>
            <a:ext cx="6400800" cy="1600200"/>
          </a:xfrm>
        </p:spPr>
        <p:txBody>
          <a:bodyPr/>
          <a:lstStyle/>
          <a:p>
            <a:r>
              <a:rPr lang="en-US" altLang="en-US" dirty="0"/>
              <a:t>Dan Grossman</a:t>
            </a:r>
          </a:p>
          <a:p>
            <a:r>
              <a:rPr lang="en-US" altLang="en-US" dirty="0" smtClean="0"/>
              <a:t>Autumn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Binary-Method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“bag” supporting </a:t>
            </a:r>
            <a:r>
              <a:rPr lang="en-US" i="1" dirty="0" smtClean="0"/>
              <a:t>“choose” an element uniformly at random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r>
              <a:rPr lang="en-US" dirty="0" smtClean="0"/>
              <a:t>Various ML implementations work fine (e.g., use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Pure OOP implementation with private-to-object fields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Fix: widen the interface (although clients shouldn’t use it)</a:t>
            </a: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24400" y="2209800"/>
            <a:ext cx="3962400" cy="2590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ChooseBag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… //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constructor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 smtClean="0">
                <a:latin typeface="Courier New" pitchFamily="49" charset="0"/>
              </a:rPr>
              <a:t>){…}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ChooseBag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union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</a:rPr>
              <a:t>ChooseBag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that</a:t>
            </a:r>
            <a:r>
              <a:rPr lang="en-US" altLang="en-US" b="1" dirty="0" smtClean="0">
                <a:latin typeface="Courier New" pitchFamily="49" charset="0"/>
              </a:rPr>
              <a:t>){…}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choose</a:t>
            </a:r>
            <a:r>
              <a:rPr lang="en-US" altLang="en-US" b="1" dirty="0" smtClean="0">
                <a:latin typeface="Courier New" pitchFamily="49" charset="0"/>
              </a:rPr>
              <a:t>() {…}</a:t>
            </a:r>
            <a:endParaRPr lang="en-US" altLang="en-US" sz="600" b="1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209800"/>
            <a:ext cx="3886200" cy="2590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choose_bag</a:t>
            </a:r>
            <a:endParaRPr lang="en-US" altLang="en-US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b="1" dirty="0" err="1" smtClean="0">
                <a:solidFill>
                  <a:srgbClr val="009900"/>
                </a:solidFill>
                <a:latin typeface="Courier New" pitchFamily="49" charset="0"/>
              </a:rPr>
              <a:t>val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single </a:t>
            </a:r>
            <a:r>
              <a:rPr lang="en-US" altLang="en-US" b="1" dirty="0" smtClean="0">
                <a:latin typeface="Courier New" pitchFamily="49" charset="0"/>
              </a:rPr>
              <a:t>: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-&gt;         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           </a:t>
            </a:r>
            <a:r>
              <a:rPr lang="en-US" altLang="en-US" b="1" dirty="0" err="1" smtClean="0">
                <a:latin typeface="Courier New" pitchFamily="49" charset="0"/>
              </a:rPr>
              <a:t>choose_bag</a:t>
            </a:r>
            <a:endParaRPr lang="en-US" altLang="en-US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b="1" dirty="0" err="1" smtClean="0">
                <a:solidFill>
                  <a:srgbClr val="009900"/>
                </a:solidFill>
                <a:latin typeface="Courier New" pitchFamily="49" charset="0"/>
              </a:rPr>
              <a:t>val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union</a:t>
            </a:r>
            <a:r>
              <a:rPr lang="en-US" altLang="en-US" sz="1000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:</a:t>
            </a:r>
            <a:r>
              <a:rPr lang="en-US" altLang="en-US" sz="1000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choose_bag</a:t>
            </a:r>
            <a:r>
              <a:rPr lang="en-US" altLang="en-US" b="1" dirty="0" smtClean="0">
                <a:latin typeface="Courier New" pitchFamily="49" charset="0"/>
              </a:rPr>
              <a:t> -&gt;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b="1" dirty="0" smtClean="0">
                <a:latin typeface="Courier New" pitchFamily="49" charset="0"/>
              </a:rPr>
              <a:t>           </a:t>
            </a:r>
            <a:r>
              <a:rPr lang="en-US" altLang="en-US" b="1" dirty="0" err="1">
                <a:latin typeface="Courier New" pitchFamily="49" charset="0"/>
              </a:rPr>
              <a:t>choose_bag</a:t>
            </a:r>
            <a:r>
              <a:rPr lang="en-US" altLang="en-US" b="1" dirty="0">
                <a:latin typeface="Courier New" pitchFamily="49" charset="0"/>
              </a:rPr>
              <a:t> -&gt;</a:t>
            </a:r>
            <a:endParaRPr lang="en-US" altLang="en-US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         </a:t>
            </a:r>
            <a:r>
              <a:rPr lang="en-US" altLang="en-US" b="1" dirty="0" err="1" smtClean="0">
                <a:latin typeface="Courier New" pitchFamily="49" charset="0"/>
              </a:rPr>
              <a:t>choose_bag</a:t>
            </a:r>
            <a:endParaRPr lang="en-US" altLang="en-US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val</a:t>
            </a:r>
            <a:r>
              <a:rPr lang="en-US" altLang="en-US" sz="1000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choose</a:t>
            </a:r>
            <a:r>
              <a:rPr lang="en-US" altLang="en-US" sz="900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:</a:t>
            </a:r>
            <a:r>
              <a:rPr lang="en-US" altLang="en-US" sz="900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choose_bag</a:t>
            </a:r>
            <a:r>
              <a:rPr lang="en-US" altLang="en-US" sz="1000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-&gt;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         </a:t>
            </a:r>
            <a:r>
              <a:rPr lang="en-US" altLang="en-US" sz="1000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endParaRPr lang="en-US" altLang="en-US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7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DC8-D701-4A13-9D94-04765CDA3F6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Inheritance &amp; override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Subclasses:</a:t>
            </a:r>
          </a:p>
          <a:p>
            <a:r>
              <a:rPr lang="en-US" altLang="en-US" i="1" dirty="0" smtClean="0"/>
              <a:t>Inherit</a:t>
            </a:r>
            <a:r>
              <a:rPr lang="en-US" altLang="en-US" dirty="0" smtClean="0"/>
              <a:t> </a:t>
            </a:r>
            <a:r>
              <a:rPr lang="en-US" altLang="en-US" dirty="0"/>
              <a:t>superclass</a:t>
            </a:r>
            <a:r>
              <a:rPr lang="en-US" altLang="en-US" dirty="0" smtClean="0"/>
              <a:t>’ </a:t>
            </a:r>
            <a:r>
              <a:rPr lang="en-US" altLang="en-US" dirty="0"/>
              <a:t>members</a:t>
            </a:r>
          </a:p>
          <a:p>
            <a:r>
              <a:rPr lang="en-US" altLang="en-US" dirty="0" smtClean="0"/>
              <a:t>Can </a:t>
            </a:r>
            <a:r>
              <a:rPr lang="en-US" altLang="en-US" i="1" dirty="0"/>
              <a:t>override</a:t>
            </a:r>
            <a:r>
              <a:rPr lang="en-US" altLang="en-US" dirty="0"/>
              <a:t> methods</a:t>
            </a:r>
          </a:p>
          <a:p>
            <a:r>
              <a:rPr lang="en-US" altLang="en-US" dirty="0" smtClean="0"/>
              <a:t>Can </a:t>
            </a:r>
            <a:r>
              <a:rPr lang="en-US" altLang="en-US" dirty="0"/>
              <a:t>use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super</a:t>
            </a:r>
            <a:r>
              <a:rPr lang="en-US" altLang="en-US" dirty="0"/>
              <a:t> calls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Can we code this up in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/F#/Haskell?</a:t>
            </a:r>
            <a:endParaRPr lang="en-US" altLang="en-US" dirty="0"/>
          </a:p>
          <a:p>
            <a:r>
              <a:rPr lang="en-US" altLang="en-US" dirty="0"/>
              <a:t>No because of field-name reuse and lack of subtyping</a:t>
            </a:r>
          </a:p>
          <a:p>
            <a:pPr lvl="1"/>
            <a:r>
              <a:rPr lang="en-US" altLang="en-US" dirty="0"/>
              <a:t>But ignoring that we can get </a:t>
            </a:r>
            <a:r>
              <a:rPr lang="en-US" altLang="en-US" i="1" dirty="0"/>
              <a:t>close…</a:t>
            </a:r>
          </a:p>
        </p:txBody>
      </p:sp>
    </p:spTree>
    <p:extLst>
      <p:ext uri="{BB962C8B-B14F-4D97-AF65-F5344CB8AC3E}">
        <p14:creationId xmlns:p14="http://schemas.microsoft.com/office/powerpoint/2010/main" val="12849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E14C3-3F9B-4A34-ACF4-65B0509A6EE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(More than) records </a:t>
            </a:r>
            <a:r>
              <a:rPr lang="en-US" altLang="en-US" dirty="0"/>
              <a:t>of functions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4676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If OOP = functions + private state, we already have it</a:t>
            </a:r>
          </a:p>
          <a:p>
            <a:pPr lvl="1"/>
            <a:r>
              <a:rPr lang="en-US" altLang="en-US"/>
              <a:t>But it’s more (e.g., inheritance)</a:t>
            </a:r>
          </a:p>
        </p:txBody>
      </p:sp>
      <p:sp>
        <p:nvSpPr>
          <p:cNvPr id="1086468" name="Rectangle 4"/>
          <p:cNvSpPr>
            <a:spLocks noChangeArrowheads="1"/>
          </p:cNvSpPr>
          <p:nvPr/>
        </p:nvSpPr>
        <p:spPr bwMode="auto">
          <a:xfrm>
            <a:off x="838200" y="2667000"/>
            <a:ext cx="7543800" cy="3200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pt1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{</a:t>
            </a:r>
            <a:r>
              <a:rPr lang="en-US" altLang="en-US" b="1" dirty="0" err="1">
                <a:latin typeface="Courier New" pitchFamily="49" charset="0"/>
              </a:rPr>
              <a:t>get_x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unit -&gt;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</a:t>
            </a:r>
            <a:r>
              <a:rPr lang="en-US" altLang="en-US" b="1" dirty="0" err="1">
                <a:latin typeface="Courier New" pitchFamily="49" charset="0"/>
              </a:rPr>
              <a:t>set_x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 -&gt; unit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distance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pt1  -&gt;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}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pt1_constructor </a:t>
            </a:r>
            <a:r>
              <a:rPr lang="en-US" altLang="en-US" b="1" dirty="0">
                <a:latin typeface="Courier New" pitchFamily="49" charset="0"/>
              </a:rPr>
              <a:t>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let </a:t>
            </a:r>
            <a:r>
              <a:rPr lang="en-US" altLang="en-US" b="1" dirty="0">
                <a:latin typeface="Courier New" pitchFamily="49" charset="0"/>
              </a:rPr>
              <a:t>x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ref 0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self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</a:t>
            </a:r>
            <a:r>
              <a:rPr lang="en-US" altLang="en-US" b="1" dirty="0" err="1">
                <a:latin typeface="Courier New" pitchFamily="49" charset="0"/>
              </a:rPr>
              <a:t>get_x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 dirty="0">
                <a:latin typeface="Courier New" pitchFamily="49" charset="0"/>
              </a:rPr>
              <a:t>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!x)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</a:t>
            </a:r>
            <a:r>
              <a:rPr lang="en-US" altLang="en-US" b="1" dirty="0" err="1">
                <a:latin typeface="Courier New" pitchFamily="49" charset="0"/>
              </a:rPr>
              <a:t>set_x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x := y)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distance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p.get_x</a:t>
            </a:r>
            <a:r>
              <a:rPr lang="en-US" altLang="en-US" b="1" dirty="0">
                <a:latin typeface="Courier New" pitchFamily="49" charset="0"/>
              </a:rPr>
              <a:t>() +</a:t>
            </a:r>
            <a:r>
              <a:rPr lang="en-US" altLang="en-US" b="1" dirty="0" err="1">
                <a:latin typeface="Courier New" pitchFamily="49" charset="0"/>
              </a:rPr>
              <a:t>self.get_x</a:t>
            </a:r>
            <a:r>
              <a:rPr lang="en-US" altLang="en-US" b="1" dirty="0">
                <a:latin typeface="Courier New" pitchFamily="49" charset="0"/>
              </a:rPr>
              <a:t>())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}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self</a:t>
            </a:r>
          </a:p>
        </p:txBody>
      </p:sp>
    </p:spTree>
    <p:extLst>
      <p:ext uri="{BB962C8B-B14F-4D97-AF65-F5344CB8AC3E}">
        <p14:creationId xmlns:p14="http://schemas.microsoft.com/office/powerpoint/2010/main" val="11424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0175B-E001-4A42-9769-8068FA9E0CB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Almost OOP?</a:t>
            </a:r>
          </a:p>
        </p:txBody>
      </p:sp>
      <p:sp>
        <p:nvSpPr>
          <p:cNvPr id="1094659" name="Rectangle 3"/>
          <p:cNvSpPr>
            <a:spLocks noChangeArrowheads="1"/>
          </p:cNvSpPr>
          <p:nvPr/>
        </p:nvSpPr>
        <p:spPr bwMode="auto">
          <a:xfrm>
            <a:off x="685800" y="1447800"/>
            <a:ext cx="7696200" cy="4724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pt1_constructor </a:t>
            </a:r>
            <a:r>
              <a:rPr lang="en-US" altLang="en-US" b="1" dirty="0">
                <a:latin typeface="Courier New" pitchFamily="49" charset="0"/>
              </a:rPr>
              <a:t>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	let </a:t>
            </a:r>
            <a:r>
              <a:rPr lang="en-US" altLang="en-US" b="1" dirty="0">
                <a:latin typeface="Courier New" pitchFamily="49" charset="0"/>
              </a:rPr>
              <a:t>x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ref 0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self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 err="1">
                <a:latin typeface="Courier New" pitchFamily="49" charset="0"/>
              </a:rPr>
              <a:t>get_x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 dirty="0">
                <a:latin typeface="Courier New" pitchFamily="49" charset="0"/>
              </a:rPr>
              <a:t>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!x)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 err="1">
                <a:latin typeface="Courier New" pitchFamily="49" charset="0"/>
              </a:rPr>
              <a:t>set_x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x := y)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distance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p.get_x</a:t>
            </a:r>
            <a:r>
              <a:rPr lang="en-US" altLang="en-US" b="1" dirty="0">
                <a:latin typeface="Courier New" pitchFamily="49" charset="0"/>
              </a:rPr>
              <a:t>()+</a:t>
            </a:r>
            <a:r>
              <a:rPr lang="en-US" altLang="en-US" b="1" dirty="0" err="1">
                <a:latin typeface="Courier New" pitchFamily="49" charset="0"/>
              </a:rPr>
              <a:t>self.get_x</a:t>
            </a:r>
            <a:r>
              <a:rPr lang="en-US" altLang="en-US" b="1" dirty="0">
                <a:latin typeface="Courier New" pitchFamily="49" charset="0"/>
              </a:rPr>
              <a:t>())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}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 dirty="0">
                <a:latin typeface="Courier New" pitchFamily="49" charset="0"/>
              </a:rPr>
              <a:t> self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7030A0"/>
                </a:solidFill>
                <a:latin typeface="Courier New" pitchFamily="49" charset="0"/>
              </a:rPr>
              <a:t>(* note: field reuse precludes type-checking 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pt2_constructor</a:t>
            </a:r>
            <a:r>
              <a:rPr lang="en-US" altLang="en-US" b="1" dirty="0">
                <a:latin typeface="Courier New" pitchFamily="49" charset="0"/>
              </a:rPr>
              <a:t> 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7030A0"/>
                </a:solidFill>
                <a:latin typeface="Courier New" pitchFamily="49" charset="0"/>
              </a:rPr>
              <a:t>(* extends Pt1 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pt1_constructor 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 </a:t>
            </a:r>
            <a:r>
              <a:rPr lang="en-US" altLang="en-US" b="1" dirty="0">
                <a:latin typeface="Courier New" pitchFamily="49" charset="0"/>
              </a:rPr>
              <a:t>ref 0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 rec</a:t>
            </a:r>
            <a:r>
              <a:rPr lang="en-US" altLang="en-US" b="1" dirty="0">
                <a:latin typeface="Courier New" pitchFamily="49" charset="0"/>
              </a:rPr>
              <a:t> self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 err="1">
                <a:latin typeface="Courier New" pitchFamily="49" charset="0"/>
              </a:rPr>
              <a:t>get_x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 dirty="0">
                <a:latin typeface="Courier New" pitchFamily="49" charset="0"/>
              </a:rPr>
              <a:t>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34 + </a:t>
            </a:r>
            <a:r>
              <a:rPr lang="en-US" altLang="en-US" b="1" dirty="0" err="1">
                <a:latin typeface="Courier New" pitchFamily="49" charset="0"/>
              </a:rPr>
              <a:t>r.get_x</a:t>
            </a:r>
            <a:r>
              <a:rPr lang="en-US" altLang="en-US" b="1" dirty="0">
                <a:latin typeface="Courier New" pitchFamily="49" charset="0"/>
              </a:rPr>
              <a:t>())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 err="1">
                <a:latin typeface="Courier New" pitchFamily="49" charset="0"/>
              </a:rPr>
              <a:t>set_x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r.set_x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distance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r.distance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 err="1">
                <a:latin typeface="Courier New" pitchFamily="49" charset="0"/>
              </a:rPr>
              <a:t>get_y</a:t>
            </a: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</a:t>
            </a:r>
            <a:r>
              <a:rPr lang="en-US" altLang="en-US" b="1" dirty="0">
                <a:latin typeface="Courier New" pitchFamily="49" charset="0"/>
              </a:rPr>
              <a:t>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!y)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}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 dirty="0">
                <a:latin typeface="Courier New" pitchFamily="49" charset="0"/>
              </a:rPr>
              <a:t> self</a:t>
            </a:r>
          </a:p>
        </p:txBody>
      </p:sp>
    </p:spTree>
    <p:extLst>
      <p:ext uri="{BB962C8B-B14F-4D97-AF65-F5344CB8AC3E}">
        <p14:creationId xmlns:p14="http://schemas.microsoft.com/office/powerpoint/2010/main" val="3529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FD34-F318-4A6D-879D-533DABD0AAC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Problems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Small problems: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Have to change </a:t>
            </a:r>
            <a:r>
              <a:rPr lang="en-US" altLang="en-US" b="1" dirty="0">
                <a:latin typeface="Courier New" pitchFamily="49" charset="0"/>
              </a:rPr>
              <a:t>pt2_constructor</a:t>
            </a:r>
            <a:r>
              <a:rPr lang="en-US" altLang="en-US" dirty="0"/>
              <a:t> whenever </a:t>
            </a:r>
            <a:r>
              <a:rPr lang="en-US" altLang="en-US" b="1" dirty="0">
                <a:latin typeface="Courier New" pitchFamily="49" charset="0"/>
              </a:rPr>
              <a:t>pt1_constructor</a:t>
            </a:r>
            <a:r>
              <a:rPr lang="en-US" altLang="en-US" dirty="0"/>
              <a:t> changes</a:t>
            </a:r>
          </a:p>
          <a:p>
            <a:pPr>
              <a:lnSpc>
                <a:spcPct val="90000"/>
              </a:lnSpc>
            </a:pPr>
            <a:endParaRPr lang="en-US" altLang="en-US" sz="400" dirty="0"/>
          </a:p>
          <a:p>
            <a:pPr>
              <a:lnSpc>
                <a:spcPct val="90000"/>
              </a:lnSpc>
            </a:pPr>
            <a:r>
              <a:rPr lang="en-US" altLang="en-US" dirty="0"/>
              <a:t>But OOPs have tons of “</a:t>
            </a:r>
            <a:r>
              <a:rPr lang="en-US" altLang="en-US" dirty="0">
                <a:solidFill>
                  <a:schemeClr val="accent2"/>
                </a:solidFill>
              </a:rPr>
              <a:t>fragile base class</a:t>
            </a:r>
            <a:r>
              <a:rPr lang="en-US" altLang="en-US" dirty="0"/>
              <a:t>” issues too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Motivates C#’s version support</a:t>
            </a:r>
          </a:p>
          <a:p>
            <a:pPr lvl="1">
              <a:lnSpc>
                <a:spcPct val="90000"/>
              </a:lnSpc>
            </a:pPr>
            <a:endParaRPr lang="en-US" altLang="en-US" sz="400" dirty="0"/>
          </a:p>
          <a:p>
            <a:pPr>
              <a:lnSpc>
                <a:spcPct val="90000"/>
              </a:lnSpc>
            </a:pPr>
            <a:r>
              <a:rPr lang="en-US" altLang="en-US" dirty="0"/>
              <a:t>No direct access to “private fields” of superclass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Big problem: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C00000"/>
                </a:solidFill>
              </a:rPr>
              <a:t>Distance method in a </a:t>
            </a:r>
            <a:r>
              <a:rPr lang="en-US" altLang="en-US" b="1" dirty="0">
                <a:solidFill>
                  <a:srgbClr val="C00000"/>
                </a:solidFill>
                <a:latin typeface="Courier New" pitchFamily="49" charset="0"/>
              </a:rPr>
              <a:t>pt2</a:t>
            </a:r>
            <a:r>
              <a:rPr lang="en-US" altLang="en-US" dirty="0">
                <a:solidFill>
                  <a:srgbClr val="C00000"/>
                </a:solidFill>
              </a:rPr>
              <a:t> doesn’t behave how it does in OOP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We do not have late-binding of </a:t>
            </a:r>
            <a:r>
              <a:rPr lang="en-US" altLang="en-US" b="1" dirty="0">
                <a:latin typeface="Courier New" pitchFamily="49" charset="0"/>
              </a:rPr>
              <a:t>self</a:t>
            </a:r>
            <a:r>
              <a:rPr lang="en-US" altLang="en-US" dirty="0"/>
              <a:t> (i.e., dynamic dispatch)</a:t>
            </a:r>
          </a:p>
        </p:txBody>
      </p:sp>
    </p:spTree>
    <p:extLst>
      <p:ext uri="{BB962C8B-B14F-4D97-AF65-F5344CB8AC3E}">
        <p14:creationId xmlns:p14="http://schemas.microsoft.com/office/powerpoint/2010/main" val="11663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109-528B-438E-9100-A1708BDB271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essence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Claims so far: 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 smtClean="0"/>
              <a:t>Class-based </a:t>
            </a:r>
            <a:r>
              <a:rPr lang="en-US" altLang="en-US" dirty="0"/>
              <a:t>objects are:</a:t>
            </a:r>
          </a:p>
          <a:p>
            <a:r>
              <a:rPr lang="en-US" altLang="en-US" dirty="0" smtClean="0"/>
              <a:t>So-so </a:t>
            </a:r>
            <a:r>
              <a:rPr lang="en-US" altLang="en-US" dirty="0"/>
              <a:t>ADTs</a:t>
            </a:r>
          </a:p>
          <a:p>
            <a:r>
              <a:rPr lang="en-US" altLang="en-US" dirty="0" smtClean="0"/>
              <a:t>Some </a:t>
            </a:r>
            <a:r>
              <a:rPr lang="en-US" altLang="en-US" dirty="0"/>
              <a:t>syntactic sugar for extension and override</a:t>
            </a:r>
          </a:p>
          <a:p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And:</a:t>
            </a:r>
            <a:endParaRPr lang="en-US" altLang="en-US" dirty="0"/>
          </a:p>
          <a:p>
            <a:r>
              <a:rPr lang="en-US" altLang="en-US" dirty="0" smtClean="0"/>
              <a:t>The essence of OOP (versus records of closures) is a </a:t>
            </a:r>
            <a:r>
              <a:rPr lang="en-US" altLang="en-US" dirty="0"/>
              <a:t>fundamentally different rule for what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self </a:t>
            </a:r>
            <a:r>
              <a:rPr lang="en-US" altLang="en-US" dirty="0"/>
              <a:t>maps to in the environment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3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2CB1-EB96-4D54-A38A-8F143CCFF6A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late-binding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Late-binding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</a:rPr>
              <a:t>dynamic-dispatch</a:t>
            </a:r>
            <a:r>
              <a:rPr lang="en-US" altLang="en-US" dirty="0"/>
              <a:t>, and </a:t>
            </a:r>
            <a:r>
              <a:rPr lang="en-US" altLang="en-US" dirty="0">
                <a:solidFill>
                  <a:schemeClr val="accent2"/>
                </a:solidFill>
              </a:rPr>
              <a:t>open-recursion</a:t>
            </a:r>
            <a:r>
              <a:rPr lang="en-US" altLang="en-US" dirty="0"/>
              <a:t> </a:t>
            </a:r>
            <a:r>
              <a:rPr lang="en-US" altLang="en-US" dirty="0" smtClean="0"/>
              <a:t>are all essentially synonyms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The simplest </a:t>
            </a:r>
            <a:r>
              <a:rPr lang="en-US" altLang="en-US" dirty="0"/>
              <a:t>example I know:</a:t>
            </a:r>
          </a:p>
        </p:txBody>
      </p:sp>
      <p:sp>
        <p:nvSpPr>
          <p:cNvPr id="1100804" name="Rectangle 4"/>
          <p:cNvSpPr>
            <a:spLocks noChangeArrowheads="1"/>
          </p:cNvSpPr>
          <p:nvPr/>
        </p:nvSpPr>
        <p:spPr bwMode="auto">
          <a:xfrm>
            <a:off x="1295400" y="2667000"/>
            <a:ext cx="6858000" cy="3352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c1 </a:t>
            </a:r>
            <a:r>
              <a:rPr lang="en-US" altLang="en-US" b="1" dirty="0">
                <a:latin typeface="Courier New" pitchFamily="49" charset="0"/>
              </a:rPr>
              <a:t>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let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rec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{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</a:rPr>
              <a:t>  even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=0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r.odd</a:t>
            </a:r>
            <a:r>
              <a:rPr lang="en-US" altLang="en-US" b="1" dirty="0">
                <a:latin typeface="Courier New" pitchFamily="49" charset="0"/>
              </a:rPr>
              <a:t> (i-1))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</a:rPr>
              <a:t>  odd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&lt;&gt;0 &amp;&amp; </a:t>
            </a:r>
            <a:r>
              <a:rPr lang="en-US" altLang="en-US" b="1" dirty="0" err="1">
                <a:latin typeface="Courier New" pitchFamily="49" charset="0"/>
              </a:rPr>
              <a:t>r.even</a:t>
            </a:r>
            <a:r>
              <a:rPr lang="en-US" altLang="en-US" b="1" dirty="0">
                <a:latin typeface="Courier New" pitchFamily="49" charset="0"/>
              </a:rPr>
              <a:t> (i-1))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}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 dirty="0">
                <a:latin typeface="Courier New" pitchFamily="49" charset="0"/>
              </a:rPr>
              <a:t> 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c2 </a:t>
            </a:r>
            <a:r>
              <a:rPr lang="en-US" altLang="en-US" b="1" dirty="0">
                <a:latin typeface="Courier New" pitchFamily="49" charset="0"/>
              </a:rPr>
              <a:t>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let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c1 ()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let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rec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{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</a:rPr>
              <a:t>  even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r1.even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 </a:t>
            </a:r>
            <a:r>
              <a:rPr lang="en-US" altLang="en-US" b="1" dirty="0">
                <a:solidFill>
                  <a:srgbClr val="7030A0"/>
                </a:solidFill>
                <a:latin typeface="Courier New" pitchFamily="49" charset="0"/>
              </a:rPr>
              <a:t>(* still O(n) 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</a:rPr>
              <a:t>  odd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fun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% 2 == 1)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}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in</a:t>
            </a:r>
            <a:r>
              <a:rPr lang="en-US" altLang="en-US" b="1" dirty="0">
                <a:latin typeface="Courier New" pitchFamily="49" charset="0"/>
              </a:rPr>
              <a:t> r</a:t>
            </a:r>
          </a:p>
        </p:txBody>
      </p:sp>
    </p:spTree>
    <p:extLst>
      <p:ext uri="{BB962C8B-B14F-4D97-AF65-F5344CB8AC3E}">
        <p14:creationId xmlns:p14="http://schemas.microsoft.com/office/powerpoint/2010/main" val="10043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86E2F-0B5D-483C-9EF7-8FFF6E40FF4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late-binding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21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Late-binding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2"/>
                </a:solidFill>
              </a:rPr>
              <a:t>dynamic-dispatch</a:t>
            </a:r>
            <a:r>
              <a:rPr lang="en-US" altLang="en-US" dirty="0"/>
              <a:t>, and </a:t>
            </a:r>
            <a:r>
              <a:rPr lang="en-US" altLang="en-US" dirty="0">
                <a:solidFill>
                  <a:schemeClr val="accent2"/>
                </a:solidFill>
              </a:rPr>
              <a:t>open-recursion</a:t>
            </a:r>
            <a:r>
              <a:rPr lang="en-US" altLang="en-US" dirty="0"/>
              <a:t> all related issues (nearly synonyms)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The simplest example I know:</a:t>
            </a:r>
          </a:p>
        </p:txBody>
      </p:sp>
      <p:sp>
        <p:nvSpPr>
          <p:cNvPr id="1102852" name="Rectangle 4"/>
          <p:cNvSpPr>
            <a:spLocks noChangeArrowheads="1"/>
          </p:cNvSpPr>
          <p:nvPr/>
        </p:nvSpPr>
        <p:spPr bwMode="auto">
          <a:xfrm>
            <a:off x="1219200" y="2819400"/>
            <a:ext cx="6629400" cy="2590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C1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even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) {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=0  || odd </a:t>
            </a:r>
            <a:r>
              <a:rPr lang="en-US" altLang="en-US" b="1" dirty="0" smtClean="0">
                <a:latin typeface="Courier New" pitchFamily="49" charset="0"/>
              </a:rPr>
              <a:t> (</a:t>
            </a:r>
            <a:r>
              <a:rPr lang="en-US" altLang="en-US" b="1" dirty="0">
                <a:latin typeface="Courier New" pitchFamily="49" charset="0"/>
              </a:rPr>
              <a:t>i-1)) }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odd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)  {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!=0 &amp;&amp; even (i-1))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C2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extends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C1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{</a:t>
            </a: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altLang="en-US" b="1" dirty="0">
                <a:solidFill>
                  <a:srgbClr val="7030A0"/>
                </a:solidFill>
                <a:latin typeface="Courier New" pitchFamily="49" charset="0"/>
              </a:rPr>
              <a:t>even is now O(1</a:t>
            </a:r>
            <a:r>
              <a:rPr lang="en-US" altLang="en-US" b="1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  <a:endParaRPr lang="en-US" altLang="en-US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odd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) {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% 2 == 1}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6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650FD-7A1F-4335-9879-37ABC7A450A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7030A0"/>
                </a:solidFill>
              </a:rPr>
              <a:t>The big debate</a:t>
            </a:r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Open recursion:</a:t>
            </a:r>
          </a:p>
          <a:p>
            <a:r>
              <a:rPr lang="en-US" altLang="en-US"/>
              <a:t>Code reuse: improve </a:t>
            </a:r>
            <a:r>
              <a:rPr lang="en-US" altLang="en-US" b="1">
                <a:latin typeface="Courier New" pitchFamily="49" charset="0"/>
              </a:rPr>
              <a:t>even</a:t>
            </a:r>
            <a:r>
              <a:rPr lang="en-US" altLang="en-US"/>
              <a:t> by just changing </a:t>
            </a:r>
            <a:r>
              <a:rPr lang="en-US" altLang="en-US" b="1">
                <a:latin typeface="Courier New" pitchFamily="49" charset="0"/>
              </a:rPr>
              <a:t>odd</a:t>
            </a:r>
          </a:p>
          <a:p>
            <a:r>
              <a:rPr lang="en-US" altLang="en-US"/>
              <a:t>Superclass has to do less extensibility planning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Closed recursion:</a:t>
            </a:r>
          </a:p>
          <a:p>
            <a:r>
              <a:rPr lang="en-US" altLang="en-US"/>
              <a:t>Code abuse: break </a:t>
            </a:r>
            <a:r>
              <a:rPr lang="en-US" altLang="en-US" b="1">
                <a:latin typeface="Courier New" pitchFamily="49" charset="0"/>
              </a:rPr>
              <a:t>even</a:t>
            </a:r>
            <a:r>
              <a:rPr lang="en-US" altLang="en-US"/>
              <a:t> by just breaking </a:t>
            </a:r>
            <a:r>
              <a:rPr lang="en-US" altLang="en-US" b="1">
                <a:latin typeface="Courier New" pitchFamily="49" charset="0"/>
              </a:rPr>
              <a:t>odd</a:t>
            </a:r>
          </a:p>
          <a:p>
            <a:r>
              <a:rPr lang="en-US" altLang="en-US"/>
              <a:t>Superclass has to do more abstraction planning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Reality: Both have proved very useful; should probably just argue over “the right default”</a:t>
            </a:r>
          </a:p>
        </p:txBody>
      </p:sp>
    </p:spTree>
    <p:extLst>
      <p:ext uri="{BB962C8B-B14F-4D97-AF65-F5344CB8AC3E}">
        <p14:creationId xmlns:p14="http://schemas.microsoft.com/office/powerpoint/2010/main" val="28209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ACA7-60E8-42B4-A748-6FA4568DBE3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plan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Dynamic dispatch is the essence of OOP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chemeClr val="accent2"/>
                </a:solidFill>
              </a:rPr>
              <a:t>How can we define/implement dynamic dispatch?</a:t>
            </a:r>
          </a:p>
          <a:p>
            <a:pPr lvl="1"/>
            <a:r>
              <a:rPr lang="en-US" altLang="en-US" dirty="0"/>
              <a:t>Basics, not super-optimized versions (see P501)</a:t>
            </a:r>
          </a:p>
          <a:p>
            <a:endParaRPr lang="en-US" altLang="en-US" dirty="0"/>
          </a:p>
          <a:p>
            <a:r>
              <a:rPr lang="en-US" altLang="en-US" dirty="0"/>
              <a:t>How do we use/misuse overriding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Functional vs. OOP extensibility</a:t>
            </a:r>
          </a:p>
          <a:p>
            <a:pPr lvl="1"/>
            <a:r>
              <a:rPr lang="en-US" altLang="en-US" dirty="0" smtClean="0"/>
              <a:t>Revenge of binary methods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Types for objects</a:t>
            </a:r>
          </a:p>
          <a:p>
            <a:pPr lvl="1"/>
            <a:r>
              <a:rPr lang="en-US" altLang="en-US" dirty="0" smtClean="0"/>
              <a:t>Our prior study of subtyping mostly suffices</a:t>
            </a:r>
          </a:p>
          <a:p>
            <a:pPr lvl="1"/>
            <a:r>
              <a:rPr lang="en-US" altLang="en-US" dirty="0" smtClean="0"/>
              <a:t>Subclasses vs. subtypes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96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881BE-E9EC-4071-99EF-9A790A6E3C1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Onto OOP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altLang="en-US" dirty="0"/>
              <a:t>Now let’s talk about </a:t>
            </a:r>
            <a:r>
              <a:rPr lang="en-US" altLang="en-US" dirty="0" smtClean="0"/>
              <a:t>(class-based) object-oriented </a:t>
            </a:r>
            <a:r>
              <a:rPr lang="en-US" altLang="en-US" dirty="0"/>
              <a:t>programming</a:t>
            </a:r>
          </a:p>
          <a:p>
            <a:pPr marL="457200" indent="-457200"/>
            <a:r>
              <a:rPr lang="en-US" altLang="en-US" dirty="0"/>
              <a:t>What’s different from what we have been doing</a:t>
            </a:r>
          </a:p>
          <a:p>
            <a:pPr marL="914400" lvl="1" indent="-457200"/>
            <a:r>
              <a:rPr lang="en-US" altLang="en-US" dirty="0"/>
              <a:t>Boils down to one important thing</a:t>
            </a:r>
          </a:p>
          <a:p>
            <a:pPr marL="457200" indent="-457200"/>
            <a:r>
              <a:rPr lang="en-US" altLang="en-US" dirty="0"/>
              <a:t>How do we define it (will stay informal)</a:t>
            </a:r>
          </a:p>
          <a:p>
            <a:pPr marL="457200" indent="-457200"/>
            <a:r>
              <a:rPr lang="en-US" altLang="en-US" dirty="0"/>
              <a:t>Supporting </a:t>
            </a:r>
            <a:r>
              <a:rPr lang="en-US" altLang="en-US" dirty="0" smtClean="0"/>
              <a:t>extensibility</a:t>
            </a:r>
          </a:p>
          <a:p>
            <a:pPr marL="457200" indent="-457200"/>
            <a:r>
              <a:rPr lang="en-US" altLang="en-US" dirty="0" smtClean="0"/>
              <a:t>Some “issues” not handled well</a:t>
            </a:r>
          </a:p>
          <a:p>
            <a:pPr marL="457200" indent="-457200"/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Won’t have time for: “more advanced OOP topics”</a:t>
            </a:r>
          </a:p>
          <a:p>
            <a:pPr lvl="1"/>
            <a:r>
              <a:rPr lang="en-US" altLang="en-US" dirty="0" smtClean="0"/>
              <a:t>Multiple inheritance, static overloading, </a:t>
            </a:r>
            <a:r>
              <a:rPr lang="en-US" altLang="en-US" dirty="0" err="1" smtClean="0"/>
              <a:t>multimethods</a:t>
            </a:r>
            <a:r>
              <a:rPr lang="en-US" altLang="en-US" dirty="0" smtClean="0"/>
              <a:t>, …</a:t>
            </a:r>
          </a:p>
          <a:p>
            <a:pPr lvl="1"/>
            <a:r>
              <a:rPr lang="en-US" altLang="en-US" dirty="0" smtClean="0"/>
              <a:t>I, at least, have “no regrets” about “making room for Haskell”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70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5CA03-A12B-4C45-981C-348F9C1D015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dispatch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Methods “compile down” to functions taking </a:t>
            </a:r>
            <a:r>
              <a:rPr lang="en-US" altLang="en-US" b="1" dirty="0">
                <a:latin typeface="Courier New" pitchFamily="49" charset="0"/>
              </a:rPr>
              <a:t>self</a:t>
            </a:r>
            <a:r>
              <a:rPr lang="en-US" altLang="en-US" dirty="0"/>
              <a:t> as an extra argument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Just need </a:t>
            </a:r>
            <a:r>
              <a:rPr lang="en-US" altLang="en-US" b="1" dirty="0">
                <a:latin typeface="Courier New" pitchFamily="49" charset="0"/>
              </a:rPr>
              <a:t>self</a:t>
            </a:r>
            <a:r>
              <a:rPr lang="en-US" altLang="en-US" dirty="0" smtClean="0"/>
              <a:t> </a:t>
            </a:r>
            <a:r>
              <a:rPr lang="en-US" altLang="en-US" dirty="0"/>
              <a:t>bound to “the right thing”</a:t>
            </a:r>
          </a:p>
          <a:p>
            <a:pPr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Approach </a:t>
            </a:r>
            <a:r>
              <a:rPr lang="en-US" altLang="en-US" dirty="0">
                <a:solidFill>
                  <a:schemeClr val="accent2"/>
                </a:solidFill>
              </a:rPr>
              <a:t>#1</a:t>
            </a:r>
            <a:r>
              <a:rPr lang="en-US" altLang="en-US" dirty="0"/>
              <a:t>: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Each object has 1 “code pointer” per method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</a:t>
            </a:r>
            <a:r>
              <a:rPr lang="en-US" altLang="en-US" b="1" dirty="0">
                <a:latin typeface="Courier New" pitchFamily="49" charset="0"/>
              </a:rPr>
              <a:t>new C()</a:t>
            </a:r>
            <a:r>
              <a:rPr lang="en-US" altLang="en-US" dirty="0"/>
              <a:t> where C extends D: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Start with code pointers for D (recursive definition!)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C adds m, add code pointer for 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C overrides m, change code pointer for m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Courier New" pitchFamily="49" charset="0"/>
              </a:rPr>
              <a:t>self</a:t>
            </a:r>
            <a:r>
              <a:rPr lang="en-US" altLang="en-US" dirty="0"/>
              <a:t> bound to the (whole) object in method body</a:t>
            </a:r>
          </a:p>
        </p:txBody>
      </p:sp>
    </p:spTree>
    <p:extLst>
      <p:ext uri="{BB962C8B-B14F-4D97-AF65-F5344CB8AC3E}">
        <p14:creationId xmlns:p14="http://schemas.microsoft.com/office/powerpoint/2010/main" val="32972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F9FE-5E14-4E0B-B15C-FC570FA505A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dispatch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Methods “compile down” to functions taking self as an extra argument</a:t>
            </a:r>
          </a:p>
          <a:p>
            <a:pPr lvl="1"/>
            <a:r>
              <a:rPr lang="en-US" altLang="en-US"/>
              <a:t>Just need </a:t>
            </a:r>
            <a:r>
              <a:rPr lang="en-US" altLang="en-US" b="1">
                <a:latin typeface="Courier New" pitchFamily="49" charset="0"/>
              </a:rPr>
              <a:t>self</a:t>
            </a:r>
            <a:r>
              <a:rPr lang="en-US" altLang="en-US"/>
              <a:t> bound to “the right thing”</a:t>
            </a:r>
          </a:p>
          <a:p>
            <a:endParaRPr lang="en-US" altLang="en-US" sz="900"/>
          </a:p>
          <a:p>
            <a:pPr>
              <a:buFontTx/>
              <a:buNone/>
            </a:pPr>
            <a:r>
              <a:rPr lang="en-US" altLang="en-US"/>
              <a:t>Approach </a:t>
            </a:r>
            <a:r>
              <a:rPr lang="en-US" altLang="en-US">
                <a:solidFill>
                  <a:schemeClr val="accent2"/>
                </a:solidFill>
              </a:rPr>
              <a:t>#2</a:t>
            </a:r>
            <a:r>
              <a:rPr lang="en-US" altLang="en-US"/>
              <a:t>: </a:t>
            </a:r>
          </a:p>
          <a:p>
            <a:r>
              <a:rPr lang="en-US" altLang="en-US"/>
              <a:t>Each object has </a:t>
            </a:r>
            <a:r>
              <a:rPr lang="en-US" altLang="en-US">
                <a:solidFill>
                  <a:schemeClr val="accent2"/>
                </a:solidFill>
              </a:rPr>
              <a:t>1 run-time tag</a:t>
            </a:r>
          </a:p>
          <a:p>
            <a:r>
              <a:rPr lang="en-US" altLang="en-US"/>
              <a:t>For new C() where C extends D:</a:t>
            </a:r>
          </a:p>
          <a:p>
            <a:pPr lvl="1"/>
            <a:r>
              <a:rPr lang="en-US" altLang="en-US">
                <a:solidFill>
                  <a:schemeClr val="accent2"/>
                </a:solidFill>
              </a:rPr>
              <a:t>Tag is C</a:t>
            </a:r>
          </a:p>
          <a:p>
            <a:r>
              <a:rPr lang="en-US" altLang="en-US" b="1">
                <a:latin typeface="Courier New" pitchFamily="49" charset="0"/>
              </a:rPr>
              <a:t>self</a:t>
            </a:r>
            <a:r>
              <a:rPr lang="en-US" altLang="en-US"/>
              <a:t> bound to the object</a:t>
            </a:r>
          </a:p>
          <a:p>
            <a:r>
              <a:rPr lang="en-US" altLang="en-US"/>
              <a:t>Method call to m reads tag, looks up (tag,m) in a </a:t>
            </a:r>
            <a:r>
              <a:rPr lang="en-US" altLang="en-US">
                <a:solidFill>
                  <a:schemeClr val="accent2"/>
                </a:solidFill>
              </a:rPr>
              <a:t>global table</a:t>
            </a:r>
          </a:p>
        </p:txBody>
      </p:sp>
    </p:spTree>
    <p:extLst>
      <p:ext uri="{BB962C8B-B14F-4D97-AF65-F5344CB8AC3E}">
        <p14:creationId xmlns:p14="http://schemas.microsoft.com/office/powerpoint/2010/main" val="39830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5E8A9-189B-4F7B-931D-A4AE60F46FB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Which approach?</a:t>
            </a:r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two approaches are very similar</a:t>
            </a:r>
          </a:p>
          <a:p>
            <a:pPr lvl="1"/>
            <a:r>
              <a:rPr lang="en-US" altLang="en-US" dirty="0"/>
              <a:t>Just trade space for time via indirection</a:t>
            </a:r>
          </a:p>
          <a:p>
            <a:pPr lvl="1"/>
            <a:endParaRPr lang="en-US" altLang="en-US" dirty="0"/>
          </a:p>
          <a:p>
            <a:r>
              <a:rPr lang="en-US" altLang="en-US" dirty="0" err="1"/>
              <a:t>vtable</a:t>
            </a:r>
            <a:r>
              <a:rPr lang="en-US" altLang="en-US" dirty="0"/>
              <a:t> pointers are a fast encoding of approach #2</a:t>
            </a:r>
          </a:p>
          <a:p>
            <a:endParaRPr lang="en-US" altLang="en-US" dirty="0"/>
          </a:p>
          <a:p>
            <a:r>
              <a:rPr lang="en-US" altLang="en-US" dirty="0"/>
              <a:t>This “definition” is low-level, but with </a:t>
            </a:r>
            <a:r>
              <a:rPr lang="en-US" altLang="en-US" dirty="0" smtClean="0"/>
              <a:t>overriding, </a:t>
            </a:r>
            <a:r>
              <a:rPr lang="en-US" altLang="en-US" dirty="0"/>
              <a:t>simpler models are probably wrong</a:t>
            </a:r>
          </a:p>
        </p:txBody>
      </p:sp>
    </p:spTree>
    <p:extLst>
      <p:ext uri="{BB962C8B-B14F-4D97-AF65-F5344CB8AC3E}">
        <p14:creationId xmlns:p14="http://schemas.microsoft.com/office/powerpoint/2010/main" val="34230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ACA7-60E8-42B4-A748-6FA4568DBE3F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plan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Dynamic dispatch is the essence of OOP</a:t>
            </a:r>
          </a:p>
          <a:p>
            <a:endParaRPr lang="en-US" altLang="en-US" dirty="0"/>
          </a:p>
          <a:p>
            <a:r>
              <a:rPr lang="en-US" altLang="en-US" dirty="0"/>
              <a:t>How can we define/implement dynamic dispatch?</a:t>
            </a:r>
          </a:p>
          <a:p>
            <a:pPr lvl="1"/>
            <a:r>
              <a:rPr lang="en-US" altLang="en-US" dirty="0"/>
              <a:t>Basics, not super-optimized versions (see P501)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chemeClr val="accent2"/>
                </a:solidFill>
              </a:rPr>
              <a:t>How do we use/misuse overriding</a:t>
            </a:r>
            <a:r>
              <a:rPr lang="en-US" altLang="en-US" dirty="0" smtClean="0">
                <a:solidFill>
                  <a:schemeClr val="accent2"/>
                </a:solidFill>
              </a:rPr>
              <a:t>?</a:t>
            </a:r>
          </a:p>
          <a:p>
            <a:pPr lvl="1"/>
            <a:r>
              <a:rPr lang="en-US" altLang="en-US" dirty="0" smtClean="0"/>
              <a:t>Functional vs. OOP extensibility</a:t>
            </a:r>
          </a:p>
          <a:p>
            <a:pPr lvl="1"/>
            <a:r>
              <a:rPr lang="en-US" altLang="en-US" dirty="0" smtClean="0"/>
              <a:t>Revenge of binary methods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Types for objects</a:t>
            </a:r>
          </a:p>
          <a:p>
            <a:pPr lvl="1"/>
            <a:r>
              <a:rPr lang="en-US" altLang="en-US" dirty="0" smtClean="0"/>
              <a:t>Our prior study of subtyping mostly suffices</a:t>
            </a:r>
          </a:p>
          <a:p>
            <a:pPr lvl="1"/>
            <a:r>
              <a:rPr lang="en-US" altLang="en-US" dirty="0" smtClean="0"/>
              <a:t>Subclasses vs. subtypes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77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6A3B-600F-4690-B9B7-DEE4CF569F7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Overriding and hierarchy design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Subclass writer decides what to override to modify behavior</a:t>
            </a:r>
          </a:p>
          <a:p>
            <a:pPr lvl="1"/>
            <a:r>
              <a:rPr lang="en-US" altLang="en-US"/>
              <a:t>Often-claimed, unchecked style issue: overriding should </a:t>
            </a:r>
            <a:r>
              <a:rPr lang="en-US" altLang="en-US" i="1"/>
              <a:t>specialize</a:t>
            </a:r>
            <a:r>
              <a:rPr lang="en-US" altLang="en-US"/>
              <a:t> </a:t>
            </a:r>
            <a:r>
              <a:rPr lang="en-US" altLang="en-US" i="1"/>
              <a:t>behavior</a:t>
            </a:r>
          </a:p>
          <a:p>
            <a:r>
              <a:rPr lang="en-US" altLang="en-US"/>
              <a:t>But superclass writer typically knows what will be overridden</a:t>
            </a:r>
          </a:p>
          <a:p>
            <a:endParaRPr lang="en-US" altLang="en-US"/>
          </a:p>
          <a:p>
            <a:r>
              <a:rPr lang="en-US" altLang="en-US"/>
              <a:t>Leads to notion of </a:t>
            </a:r>
            <a:r>
              <a:rPr lang="en-US" altLang="en-US">
                <a:solidFill>
                  <a:schemeClr val="accent2"/>
                </a:solidFill>
              </a:rPr>
              <a:t>abstract methods</a:t>
            </a:r>
            <a:r>
              <a:rPr lang="en-US" altLang="en-US"/>
              <a:t> (must-override) </a:t>
            </a:r>
          </a:p>
          <a:p>
            <a:pPr lvl="1"/>
            <a:r>
              <a:rPr lang="en-US" altLang="en-US"/>
              <a:t>Classes w/ abstract methods can’t be instantiated</a:t>
            </a:r>
          </a:p>
          <a:p>
            <a:pPr lvl="1"/>
            <a:r>
              <a:rPr lang="en-US" altLang="en-US"/>
              <a:t>Does not add expressiveness</a:t>
            </a:r>
          </a:p>
          <a:p>
            <a:pPr lvl="1"/>
            <a:r>
              <a:rPr lang="en-US" altLang="en-US"/>
              <a:t>Adds a static check</a:t>
            </a:r>
          </a:p>
          <a:p>
            <a:pPr lvl="1"/>
            <a:r>
              <a:rPr lang="en-US" altLang="en-US"/>
              <a:t>C++ calls this “pure virtual”</a:t>
            </a:r>
          </a:p>
        </p:txBody>
      </p:sp>
    </p:spTree>
    <p:extLst>
      <p:ext uri="{BB962C8B-B14F-4D97-AF65-F5344CB8AC3E}">
        <p14:creationId xmlns:p14="http://schemas.microsoft.com/office/powerpoint/2010/main" val="21245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4309-F358-49C6-9F46-98E4D6D39A6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1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Overriding for extensibility</a:t>
            </a:r>
          </a:p>
        </p:txBody>
      </p:sp>
      <p:sp>
        <p:nvSpPr>
          <p:cNvPr id="1119235" name="Rectangle 3"/>
          <p:cNvSpPr>
            <a:spLocks noChangeArrowheads="1"/>
          </p:cNvSpPr>
          <p:nvPr/>
        </p:nvSpPr>
        <p:spPr bwMode="auto">
          <a:xfrm>
            <a:off x="685800" y="1447800"/>
            <a:ext cx="7848600" cy="5029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 </a:t>
            </a:r>
            <a:r>
              <a:rPr lang="en-US" altLang="en-US" b="1" dirty="0">
                <a:solidFill>
                  <a:srgbClr val="7030A0"/>
                </a:solidFill>
                <a:latin typeface="Courier New" pitchFamily="49" charset="0"/>
              </a:rPr>
              <a:t>// a PL example; constructors omitted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abstract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interp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Env</a:t>
            </a:r>
            <a:r>
              <a:rPr lang="en-US" altLang="en-US" b="1" dirty="0">
                <a:latin typeface="Courier New" pitchFamily="49" charset="0"/>
              </a:rPr>
              <a:t>);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abstract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Typ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typecheck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Ctxt</a:t>
            </a:r>
            <a:r>
              <a:rPr lang="en-US" altLang="en-US" b="1" dirty="0">
                <a:latin typeface="Courier New" pitchFamily="49" charset="0"/>
              </a:rPr>
              <a:t>);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abstract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toInt</a:t>
            </a:r>
            <a:r>
              <a:rPr lang="en-US" altLang="en-US" b="1" dirty="0">
                <a:latin typeface="Courier New" pitchFamily="49" charset="0"/>
              </a:rPr>
              <a:t>();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IntExp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;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Value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interp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Env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 dirty="0">
                <a:latin typeface="Courier New" pitchFamily="49" charset="0"/>
              </a:rPr>
              <a:t>) {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self</a:t>
            </a:r>
            <a:r>
              <a:rPr lang="en-US" altLang="en-US" b="1" dirty="0">
                <a:latin typeface="Courier New" pitchFamily="49" charset="0"/>
              </a:rPr>
              <a:t> }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Typ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typecheck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Ctxt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altLang="en-US" b="1" dirty="0">
                <a:latin typeface="Courier New" pitchFamily="49" charset="0"/>
              </a:rPr>
              <a:t>) {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new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IntTyp</a:t>
            </a:r>
            <a:r>
              <a:rPr lang="en-US" altLang="en-US" b="1" dirty="0">
                <a:latin typeface="Courier New" pitchFamily="49" charset="0"/>
              </a:rPr>
              <a:t>() }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toInt</a:t>
            </a:r>
            <a:r>
              <a:rPr lang="en-US" altLang="en-US" b="1" dirty="0">
                <a:latin typeface="Courier New" pitchFamily="49" charset="0"/>
              </a:rPr>
              <a:t>() {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}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AddExp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altLang="en-US" b="1" dirty="0">
                <a:latin typeface="Courier New" pitchFamily="49" charset="0"/>
              </a:rPr>
              <a:t>; 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altLang="en-US" b="1" dirty="0">
                <a:latin typeface="Courier New" pitchFamily="49" charset="0"/>
              </a:rPr>
              <a:t>;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Value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interp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Env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alt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new </a:t>
            </a:r>
            <a:r>
              <a:rPr lang="en-US" altLang="en-US" b="1" dirty="0" err="1">
                <a:latin typeface="Courier New" pitchFamily="49" charset="0"/>
              </a:rPr>
              <a:t>IntExp</a:t>
            </a:r>
            <a:r>
              <a:rPr lang="en-US" altLang="en-US" b="1" dirty="0">
                <a:latin typeface="Courier New" pitchFamily="49" charset="0"/>
              </a:rPr>
              <a:t>(e1.interp(e).</a:t>
            </a:r>
            <a:r>
              <a:rPr lang="en-US" altLang="en-US" b="1" dirty="0" err="1">
                <a:latin typeface="Courier New" pitchFamily="49" charset="0"/>
              </a:rPr>
              <a:t>toInt</a:t>
            </a:r>
            <a:r>
              <a:rPr lang="en-US" altLang="en-US" b="1" dirty="0">
                <a:latin typeface="Courier New" pitchFamily="49" charset="0"/>
              </a:rPr>
              <a:t>().add( 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e2.interp(e).</a:t>
            </a:r>
            <a:r>
              <a:rPr lang="en-US" altLang="en-US" b="1" dirty="0" err="1">
                <a:latin typeface="Courier New" pitchFamily="49" charset="0"/>
              </a:rPr>
              <a:t>toInt</a:t>
            </a:r>
            <a:r>
              <a:rPr lang="en-US" altLang="en-US" b="1" dirty="0">
                <a:latin typeface="Courier New" pitchFamily="49" charset="0"/>
              </a:rPr>
              <a:t>())) }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toInt</a:t>
            </a:r>
            <a:r>
              <a:rPr lang="en-US" altLang="en-US" b="1" dirty="0">
                <a:latin typeface="Courier New" pitchFamily="49" charset="0"/>
              </a:rPr>
              <a:t>() {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throw new </a:t>
            </a:r>
            <a:r>
              <a:rPr lang="en-US" altLang="en-US" b="1" dirty="0" err="1">
                <a:latin typeface="Courier New" pitchFamily="49" charset="0"/>
              </a:rPr>
              <a:t>BadCall</a:t>
            </a:r>
            <a:r>
              <a:rPr lang="en-US" altLang="en-US" b="1" dirty="0">
                <a:latin typeface="Courier New" pitchFamily="49" charset="0"/>
              </a:rPr>
              <a:t>() }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altLang="en-US" b="1" dirty="0" err="1">
                <a:solidFill>
                  <a:srgbClr val="7030A0"/>
                </a:solidFill>
                <a:latin typeface="Courier New" pitchFamily="49" charset="0"/>
              </a:rPr>
              <a:t>typecheck</a:t>
            </a:r>
            <a:r>
              <a:rPr lang="en-US" altLang="en-US" b="1" dirty="0">
                <a:solidFill>
                  <a:srgbClr val="7030A0"/>
                </a:solidFill>
                <a:latin typeface="Courier New" pitchFamily="49" charset="0"/>
              </a:rPr>
              <a:t> on next page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44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0D9D-CE46-476C-8D53-F1164204555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cont’d</a:t>
            </a:r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r>
              <a:rPr lang="en-US" altLang="en-US"/>
              <a:t>We did addition with “pure objects”</a:t>
            </a:r>
          </a:p>
          <a:p>
            <a:pPr lvl="1"/>
            <a:r>
              <a:rPr lang="en-US" altLang="en-US"/>
              <a:t>Int has a binary add method</a:t>
            </a:r>
          </a:p>
          <a:p>
            <a:r>
              <a:rPr lang="en-US" altLang="en-US"/>
              <a:t>To do </a:t>
            </a:r>
            <a:r>
              <a:rPr lang="en-US" altLang="en-US" b="1">
                <a:latin typeface="Courier New" pitchFamily="49" charset="0"/>
              </a:rPr>
              <a:t>AddExp::typecheck</a:t>
            </a:r>
            <a:r>
              <a:rPr lang="en-US" altLang="en-US"/>
              <a:t> the same way, assume equals is defined appropriately (structural on </a:t>
            </a:r>
            <a:r>
              <a:rPr lang="en-US" altLang="en-US" b="1">
                <a:latin typeface="Courier New" pitchFamily="49" charset="0"/>
              </a:rPr>
              <a:t>Typ</a:t>
            </a:r>
            <a:r>
              <a:rPr lang="en-US" altLang="en-US"/>
              <a:t>):</a:t>
            </a:r>
          </a:p>
        </p:txBody>
      </p:sp>
      <p:sp>
        <p:nvSpPr>
          <p:cNvPr id="1121284" name="Rectangle 4"/>
          <p:cNvSpPr>
            <a:spLocks noChangeArrowheads="1"/>
          </p:cNvSpPr>
          <p:nvPr/>
        </p:nvSpPr>
        <p:spPr bwMode="auto">
          <a:xfrm>
            <a:off x="762000" y="3276600"/>
            <a:ext cx="8077200" cy="2057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Type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typecheck</a:t>
            </a:r>
            <a:r>
              <a:rPr lang="en-US" altLang="en-US" b="1">
                <a:latin typeface="Courier New" pitchFamily="49" charset="0"/>
              </a:rPr>
              <a:t>(Ctxt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altLang="en-US" b="1">
                <a:latin typeface="Courier New" pitchFamily="49" charset="0"/>
              </a:rPr>
              <a:t>) {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e1.typecheck(c).equals(new IntTyp()).ifThenElse(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e2.typecheck(c).equals(new IntTyp()).ifThenElse(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FF3300"/>
                </a:solidFill>
                <a:latin typeface="Courier New" pitchFamily="49" charset="0"/>
              </a:rPr>
              <a:t>(fun () -&gt;</a:t>
            </a:r>
            <a:r>
              <a:rPr lang="en-US" altLang="en-US" b="1">
                <a:latin typeface="Courier New" pitchFamily="49" charset="0"/>
              </a:rPr>
              <a:t> new IntTyp()</a:t>
            </a:r>
            <a:r>
              <a:rPr lang="en-US" altLang="en-US" b="1">
                <a:solidFill>
                  <a:srgbClr val="FF3300"/>
                </a:solidFill>
                <a:latin typeface="Courier New" pitchFamily="49" charset="0"/>
              </a:rPr>
              <a:t>)</a:t>
            </a:r>
            <a:r>
              <a:rPr lang="en-US" altLang="en-US" b="1">
                <a:latin typeface="Courier New" pitchFamily="49" charset="0"/>
              </a:rPr>
              <a:t>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FF3300"/>
                </a:solidFill>
                <a:latin typeface="Courier New" pitchFamily="49" charset="0"/>
              </a:rPr>
              <a:t>(fun () -&gt;</a:t>
            </a:r>
            <a:r>
              <a:rPr lang="en-US" altLang="en-US" b="1">
                <a:latin typeface="Courier New" pitchFamily="49" charset="0"/>
              </a:rPr>
              <a:t> throw new TypeError()</a:t>
            </a:r>
            <a:r>
              <a:rPr lang="en-US" altLang="en-US" b="1">
                <a:solidFill>
                  <a:srgbClr val="FF3300"/>
                </a:solidFill>
                <a:latin typeface="Courier New" pitchFamily="49" charset="0"/>
              </a:rPr>
              <a:t>)</a:t>
            </a:r>
            <a:r>
              <a:rPr lang="en-US" altLang="en-US" b="1">
                <a:latin typeface="Courier New" pitchFamily="49" charset="0"/>
              </a:rPr>
              <a:t>),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</a:t>
            </a:r>
            <a:r>
              <a:rPr lang="en-US" altLang="en-US" b="1">
                <a:solidFill>
                  <a:srgbClr val="FF3300"/>
                </a:solidFill>
                <a:latin typeface="Courier New" pitchFamily="49" charset="0"/>
              </a:rPr>
              <a:t>(fun () -&gt;</a:t>
            </a:r>
            <a:r>
              <a:rPr lang="en-US" altLang="en-US" b="1">
                <a:latin typeface="Courier New" pitchFamily="49" charset="0"/>
              </a:rPr>
              <a:t> throw new TypeError()</a:t>
            </a:r>
            <a:r>
              <a:rPr lang="en-US" altLang="en-US" b="1">
                <a:solidFill>
                  <a:srgbClr val="FF3300"/>
                </a:solidFill>
                <a:latin typeface="Courier New" pitchFamily="49" charset="0"/>
              </a:rPr>
              <a:t>)</a:t>
            </a:r>
            <a:r>
              <a:rPr lang="en-US" altLang="en-US" b="1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}</a:t>
            </a:r>
          </a:p>
        </p:txBody>
      </p:sp>
      <p:sp>
        <p:nvSpPr>
          <p:cNvPr id="1121285" name="Rectangle 5"/>
          <p:cNvSpPr>
            <a:spLocks noChangeArrowheads="1"/>
          </p:cNvSpPr>
          <p:nvPr/>
        </p:nvSpPr>
        <p:spPr bwMode="auto">
          <a:xfrm>
            <a:off x="685800" y="54102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Pure “OOP” avoids </a:t>
            </a:r>
            <a:r>
              <a:rPr lang="en-US" altLang="en-US" b="1" dirty="0" err="1">
                <a:latin typeface="Courier New" pitchFamily="49" charset="0"/>
              </a:rPr>
              <a:t>instanceof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IntTyp</a:t>
            </a:r>
            <a:r>
              <a:rPr lang="en-US" altLang="en-US" dirty="0"/>
              <a:t> and </a:t>
            </a:r>
            <a:r>
              <a:rPr lang="en-US" altLang="en-US" dirty="0" smtClean="0"/>
              <a:t>if-statements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05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C1E76-4725-49AD-A962-E1464B8998B1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extension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</a:pPr>
            <a:r>
              <a:rPr lang="en-US" altLang="en-US" dirty="0"/>
              <a:t>Now suppose we want </a:t>
            </a:r>
            <a:r>
              <a:rPr lang="en-US" altLang="en-US" b="1" dirty="0" err="1">
                <a:latin typeface="Courier New" pitchFamily="49" charset="0"/>
              </a:rPr>
              <a:t>MultExp</a:t>
            </a:r>
            <a:endParaRPr lang="en-US" altLang="en-US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No change to existing code, </a:t>
            </a:r>
            <a:r>
              <a:rPr lang="en-US" altLang="en-US" dirty="0" smtClean="0"/>
              <a:t>unlike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!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In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, </a:t>
            </a:r>
            <a:r>
              <a:rPr lang="en-US" altLang="en-US" dirty="0"/>
              <a:t>can “prepare” with “Else of ‘a” </a:t>
            </a:r>
            <a:r>
              <a:rPr lang="en-US" altLang="en-US" dirty="0" smtClean="0"/>
              <a:t>constructor         [not shown]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</a:pPr>
            <a:r>
              <a:rPr lang="en-US" altLang="en-US" dirty="0"/>
              <a:t>Now suppose we want a </a:t>
            </a:r>
            <a:r>
              <a:rPr lang="en-US" altLang="en-US" b="1" dirty="0" err="1">
                <a:latin typeface="Courier New" pitchFamily="49" charset="0"/>
              </a:rPr>
              <a:t>toString</a:t>
            </a:r>
            <a:r>
              <a:rPr lang="en-US" altLang="en-US" dirty="0"/>
              <a:t> method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Must change all existing classes, unlike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!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In OOP, can “prepare” with a “Visitor pattern</a:t>
            </a:r>
            <a:r>
              <a:rPr lang="en-US" altLang="en-US" dirty="0" smtClean="0"/>
              <a:t>” [not shown]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Extensibility has many dimensions – most require forethought!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17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9C037-8330-46A4-B25B-A5B796F4765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Grid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altLang="en-US"/>
              <a:t>You know it’s an important idea if I take the time to draw a picture </a:t>
            </a:r>
            <a:r>
              <a:rPr lang="en-US" altLang="en-US">
                <a:sym typeface="Wingdings" pitchFamily="2" charset="2"/>
              </a:rPr>
              <a:t></a:t>
            </a:r>
            <a:endParaRPr lang="en-US" altLang="en-US"/>
          </a:p>
        </p:txBody>
      </p:sp>
      <p:graphicFrame>
        <p:nvGraphicFramePr>
          <p:cNvPr id="1125380" name="Group 4"/>
          <p:cNvGraphicFramePr>
            <a:graphicFrameLocks noGrp="1"/>
          </p:cNvGraphicFramePr>
          <p:nvPr/>
        </p:nvGraphicFramePr>
        <p:xfrm>
          <a:off x="1044575" y="2514600"/>
          <a:ext cx="5943600" cy="295592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IntExp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AddExp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MultExp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25418" name="Line 42"/>
          <p:cNvSpPr>
            <a:spLocks noChangeShapeType="1"/>
          </p:cNvSpPr>
          <p:nvPr/>
        </p:nvSpPr>
        <p:spPr bwMode="auto">
          <a:xfrm>
            <a:off x="2568575" y="5105400"/>
            <a:ext cx="0" cy="304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5419" name="AutoShape 43"/>
          <p:cNvSpPr>
            <a:spLocks noChangeArrowheads="1"/>
          </p:cNvSpPr>
          <p:nvPr/>
        </p:nvSpPr>
        <p:spPr bwMode="auto">
          <a:xfrm>
            <a:off x="6629400" y="57912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5420" name="AutoShape 44"/>
          <p:cNvSpPr>
            <a:spLocks noChangeArrowheads="1"/>
          </p:cNvSpPr>
          <p:nvPr/>
        </p:nvSpPr>
        <p:spPr bwMode="auto">
          <a:xfrm>
            <a:off x="6226175" y="51054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5421" name="AutoShape 45"/>
          <p:cNvSpPr>
            <a:spLocks noChangeArrowheads="1"/>
          </p:cNvSpPr>
          <p:nvPr/>
        </p:nvSpPr>
        <p:spPr bwMode="auto">
          <a:xfrm>
            <a:off x="6226175" y="51054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5422" name="Text Box 46"/>
          <p:cNvSpPr txBox="1">
            <a:spLocks noChangeArrowheads="1"/>
          </p:cNvSpPr>
          <p:nvPr/>
        </p:nvSpPr>
        <p:spPr bwMode="auto">
          <a:xfrm>
            <a:off x="4181475" y="5915025"/>
            <a:ext cx="210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000">
                <a:latin typeface="Arial" charset="0"/>
              </a:rPr>
              <a:t>1 new function</a:t>
            </a:r>
          </a:p>
        </p:txBody>
      </p:sp>
      <p:sp>
        <p:nvSpPr>
          <p:cNvPr id="1125423" name="AutoShape 47"/>
          <p:cNvSpPr>
            <a:spLocks noChangeArrowheads="1"/>
          </p:cNvSpPr>
          <p:nvPr/>
        </p:nvSpPr>
        <p:spPr bwMode="auto">
          <a:xfrm rot="16200000">
            <a:off x="7004844" y="4707731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5424" name="Text Box 48"/>
          <p:cNvSpPr txBox="1">
            <a:spLocks noChangeArrowheads="1"/>
          </p:cNvSpPr>
          <p:nvPr/>
        </p:nvSpPr>
        <p:spPr bwMode="auto">
          <a:xfrm>
            <a:off x="6969125" y="4619625"/>
            <a:ext cx="179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000">
                <a:latin typeface="Arial" charset="0"/>
              </a:rPr>
              <a:t>1 new class</a:t>
            </a:r>
          </a:p>
        </p:txBody>
      </p:sp>
    </p:spTree>
    <p:extLst>
      <p:ext uri="{BB962C8B-B14F-4D97-AF65-F5344CB8AC3E}">
        <p14:creationId xmlns:p14="http://schemas.microsoft.com/office/powerpoint/2010/main" val="40385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F90E-6DE4-46C5-8DB3-C198FD3203F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to MultExp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Even in OOP, </a:t>
            </a:r>
            <a:r>
              <a:rPr lang="en-US" altLang="en-US" b="1" dirty="0" err="1">
                <a:latin typeface="Courier New" pitchFamily="49" charset="0"/>
              </a:rPr>
              <a:t>MultExp</a:t>
            </a:r>
            <a:r>
              <a:rPr lang="en-US" altLang="en-US" dirty="0"/>
              <a:t> is easy to add, but you’ll </a:t>
            </a:r>
            <a:r>
              <a:rPr lang="en-US" altLang="en-US" i="1" dirty="0"/>
              <a:t>copy</a:t>
            </a:r>
            <a:r>
              <a:rPr lang="en-US" altLang="en-US" dirty="0"/>
              <a:t> the </a:t>
            </a:r>
            <a:r>
              <a:rPr lang="en-US" altLang="en-US" dirty="0" err="1"/>
              <a:t>typecheck</a:t>
            </a:r>
            <a:r>
              <a:rPr lang="en-US" altLang="en-US" dirty="0"/>
              <a:t> method of </a:t>
            </a:r>
            <a:r>
              <a:rPr lang="en-US" altLang="en-US" b="1" dirty="0" err="1">
                <a:latin typeface="Courier New" pitchFamily="49" charset="0"/>
              </a:rPr>
              <a:t>AddExp</a:t>
            </a:r>
            <a:endParaRPr lang="en-US" altLang="en-US" b="1" dirty="0">
              <a:latin typeface="Courier New" pitchFamily="49" charset="0"/>
            </a:endParaRPr>
          </a:p>
          <a:p>
            <a:r>
              <a:rPr lang="en-US" altLang="en-US" dirty="0"/>
              <a:t>Or maybe </a:t>
            </a:r>
            <a:r>
              <a:rPr lang="en-US" altLang="en-US" b="1" dirty="0" err="1" smtClean="0">
                <a:latin typeface="Courier New" pitchFamily="49" charset="0"/>
              </a:rPr>
              <a:t>MultExp</a:t>
            </a:r>
            <a:r>
              <a:rPr lang="en-US" altLang="en-US" dirty="0" smtClean="0"/>
              <a:t> </a:t>
            </a:r>
            <a:r>
              <a:rPr lang="en-US" altLang="en-US" dirty="0"/>
              <a:t>extends </a:t>
            </a:r>
            <a:r>
              <a:rPr lang="en-US" altLang="en-US" b="1" dirty="0" err="1" smtClean="0">
                <a:latin typeface="Courier New" pitchFamily="49" charset="0"/>
              </a:rPr>
              <a:t>AddExp</a:t>
            </a:r>
            <a:r>
              <a:rPr lang="en-US" altLang="en-US" dirty="0"/>
              <a:t>, but </a:t>
            </a:r>
            <a:r>
              <a:rPr lang="en-US" altLang="en-US" dirty="0" smtClean="0"/>
              <a:t>that’s </a:t>
            </a:r>
            <a:r>
              <a:rPr lang="en-US" altLang="en-US" dirty="0"/>
              <a:t>a </a:t>
            </a:r>
            <a:r>
              <a:rPr lang="en-US" altLang="en-US" i="1" dirty="0"/>
              <a:t>kludge</a:t>
            </a:r>
          </a:p>
          <a:p>
            <a:r>
              <a:rPr lang="en-US" altLang="en-US" dirty="0"/>
              <a:t>Or maybe </a:t>
            </a:r>
            <a:r>
              <a:rPr lang="en-US" altLang="en-US" i="1" dirty="0"/>
              <a:t>refactor</a:t>
            </a:r>
            <a:r>
              <a:rPr lang="en-US" altLang="en-US" dirty="0"/>
              <a:t> into </a:t>
            </a:r>
            <a:r>
              <a:rPr lang="en-US" altLang="en-US" b="1" dirty="0" err="1">
                <a:latin typeface="Courier New" pitchFamily="49" charset="0"/>
              </a:rPr>
              <a:t>BinaryExp</a:t>
            </a:r>
            <a:r>
              <a:rPr lang="en-US" altLang="en-US" dirty="0"/>
              <a:t> with subclasses </a:t>
            </a:r>
            <a:r>
              <a:rPr lang="en-US" altLang="en-US" b="1" dirty="0" err="1">
                <a:latin typeface="Courier New" pitchFamily="49" charset="0"/>
              </a:rPr>
              <a:t>AddExp</a:t>
            </a:r>
            <a:r>
              <a:rPr lang="en-US" altLang="en-US" dirty="0"/>
              <a:t> and </a:t>
            </a:r>
            <a:r>
              <a:rPr lang="en-US" altLang="en-US" b="1" dirty="0" err="1">
                <a:latin typeface="Courier New" pitchFamily="49" charset="0"/>
              </a:rPr>
              <a:t>MultExp</a:t>
            </a:r>
            <a:endParaRPr lang="en-US" altLang="en-US" b="1" dirty="0">
              <a:latin typeface="Courier New" pitchFamily="49" charset="0"/>
            </a:endParaRPr>
          </a:p>
          <a:p>
            <a:pPr lvl="1"/>
            <a:r>
              <a:rPr lang="en-US" altLang="en-US" dirty="0"/>
              <a:t>So much for not changing existing code</a:t>
            </a:r>
          </a:p>
          <a:p>
            <a:pPr lvl="1"/>
            <a:r>
              <a:rPr lang="en-US" altLang="en-US" dirty="0"/>
              <a:t>Awfully heavyweight approach to a helper function</a:t>
            </a:r>
          </a:p>
        </p:txBody>
      </p:sp>
    </p:spTree>
    <p:extLst>
      <p:ext uri="{BB962C8B-B14F-4D97-AF65-F5344CB8AC3E}">
        <p14:creationId xmlns:p14="http://schemas.microsoft.com/office/powerpoint/2010/main" val="30962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5AE3-1516-4060-915A-FBAAB72D6FC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OOP the sales pitch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altLang="en-US" dirty="0"/>
              <a:t>OOP lets you: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Build </a:t>
            </a:r>
            <a:r>
              <a:rPr lang="en-US" altLang="en-US" dirty="0" smtClean="0"/>
              <a:t>some extensible </a:t>
            </a:r>
            <a:r>
              <a:rPr lang="en-US" altLang="en-US" dirty="0"/>
              <a:t>software concisely</a:t>
            </a:r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Exploit an intuitive analogy between interaction of physical entities and interaction of software pieces</a:t>
            </a:r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Tx/>
              <a:buNone/>
            </a:pPr>
            <a:r>
              <a:rPr lang="en-US" altLang="en-US" dirty="0"/>
              <a:t>It also:</a:t>
            </a:r>
          </a:p>
          <a:p>
            <a:pPr marL="457200" indent="-457200"/>
            <a:r>
              <a:rPr lang="en-US" altLang="en-US" dirty="0"/>
              <a:t>Raises tricky semantic and style issues </a:t>
            </a:r>
            <a:r>
              <a:rPr lang="en-US" altLang="en-US" dirty="0" smtClean="0"/>
              <a:t>worthy of careful PL study</a:t>
            </a:r>
            <a:endParaRPr lang="en-US" altLang="en-US" dirty="0"/>
          </a:p>
          <a:p>
            <a:pPr marL="457200" indent="-457200"/>
            <a:r>
              <a:rPr lang="en-US" altLang="en-US" dirty="0"/>
              <a:t>Is more complicated than functions</a:t>
            </a:r>
          </a:p>
          <a:p>
            <a:pPr marL="914400" lvl="1" indent="-457200"/>
            <a:r>
              <a:rPr lang="en-US" altLang="en-US" dirty="0"/>
              <a:t>Does </a:t>
            </a:r>
            <a:r>
              <a:rPr lang="en-US" altLang="en-US" i="1" dirty="0"/>
              <a:t>not</a:t>
            </a:r>
            <a:r>
              <a:rPr lang="en-US" altLang="en-US" dirty="0"/>
              <a:t> </a:t>
            </a:r>
            <a:r>
              <a:rPr lang="en-US" altLang="en-US" i="1" dirty="0"/>
              <a:t>necessarily</a:t>
            </a:r>
            <a:r>
              <a:rPr lang="en-US" altLang="en-US" dirty="0"/>
              <a:t> </a:t>
            </a:r>
            <a:r>
              <a:rPr lang="en-US" altLang="en-US" i="1" dirty="0"/>
              <a:t>mean</a:t>
            </a:r>
            <a:r>
              <a:rPr lang="en-US" altLang="en-US" dirty="0"/>
              <a:t> it’s worse</a:t>
            </a:r>
          </a:p>
        </p:txBody>
      </p:sp>
    </p:spTree>
    <p:extLst>
      <p:ext uri="{BB962C8B-B14F-4D97-AF65-F5344CB8AC3E}">
        <p14:creationId xmlns:p14="http://schemas.microsoft.com/office/powerpoint/2010/main" val="42115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ACA7-60E8-42B4-A748-6FA4568DBE3F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plan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Dynamic dispatch is the essence of OOP</a:t>
            </a:r>
          </a:p>
          <a:p>
            <a:endParaRPr lang="en-US" altLang="en-US" dirty="0"/>
          </a:p>
          <a:p>
            <a:r>
              <a:rPr lang="en-US" altLang="en-US" dirty="0"/>
              <a:t>How can we define/implement dynamic dispatch?</a:t>
            </a:r>
          </a:p>
          <a:p>
            <a:pPr lvl="1"/>
            <a:r>
              <a:rPr lang="en-US" altLang="en-US" dirty="0"/>
              <a:t>Basics, not super-optimized versions (see P501)</a:t>
            </a:r>
          </a:p>
          <a:p>
            <a:endParaRPr lang="en-US" altLang="en-US" dirty="0"/>
          </a:p>
          <a:p>
            <a:r>
              <a:rPr lang="en-US" altLang="en-US" dirty="0"/>
              <a:t>How do we use/misuse overriding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Functional vs. OOP extensibility</a:t>
            </a:r>
          </a:p>
          <a:p>
            <a:pPr lvl="1"/>
            <a:r>
              <a:rPr lang="en-US" altLang="en-US" dirty="0" smtClean="0">
                <a:solidFill>
                  <a:schemeClr val="accent2"/>
                </a:solidFill>
              </a:rPr>
              <a:t>Revenge of binary methods</a:t>
            </a:r>
            <a:endParaRPr lang="en-US" altLang="en-US" dirty="0">
              <a:solidFill>
                <a:schemeClr val="accent2"/>
              </a:solidFill>
            </a:endParaRPr>
          </a:p>
          <a:p>
            <a:endParaRPr lang="en-US" altLang="en-US" dirty="0"/>
          </a:p>
          <a:p>
            <a:r>
              <a:rPr lang="en-US" altLang="en-US" dirty="0" smtClean="0"/>
              <a:t>Types for objects</a:t>
            </a:r>
          </a:p>
          <a:p>
            <a:pPr lvl="1"/>
            <a:r>
              <a:rPr lang="en-US" altLang="en-US" dirty="0" smtClean="0"/>
              <a:t>Our prior study of subtyping mostly suffices</a:t>
            </a:r>
          </a:p>
          <a:p>
            <a:pPr lvl="1"/>
            <a:r>
              <a:rPr lang="en-US" altLang="en-US" dirty="0" smtClean="0"/>
              <a:t>Subclasses vs. subtypes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70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equals mess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i="1" dirty="0" smtClean="0"/>
              <a:t>Equals</a:t>
            </a:r>
            <a:r>
              <a:rPr lang="en-US" dirty="0" smtClean="0"/>
              <a:t> is very common and important (cf. Java, C#, …)</a:t>
            </a:r>
          </a:p>
          <a:p>
            <a:endParaRPr lang="en-US" sz="1600" dirty="0" smtClean="0"/>
          </a:p>
          <a:p>
            <a:r>
              <a:rPr lang="en-US" dirty="0" smtClean="0"/>
              <a:t>But it’s a binary method and does not work well when combined with </a:t>
            </a:r>
            <a:r>
              <a:rPr lang="en-US" dirty="0" err="1" smtClean="0"/>
              <a:t>subclassing</a:t>
            </a:r>
            <a:r>
              <a:rPr lang="en-US" dirty="0" smtClean="0"/>
              <a:t> and overriding</a:t>
            </a:r>
          </a:p>
          <a:p>
            <a:endParaRPr lang="en-US" sz="1600" dirty="0"/>
          </a:p>
          <a:p>
            <a:r>
              <a:rPr lang="en-US" dirty="0" smtClean="0"/>
              <a:t>Summarize an hour-long lecture (!!) in a sophomore-level course* (CSE331) in the next 5 minutes…</a:t>
            </a:r>
          </a:p>
          <a:p>
            <a:endParaRPr lang="en-US" sz="1600" dirty="0"/>
          </a:p>
          <a:p>
            <a:r>
              <a:rPr lang="en-US" dirty="0" smtClean="0"/>
              <a:t>[Focus on Java, which I know better]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*It’s </a:t>
            </a:r>
            <a:r>
              <a:rPr lang="en-US" i="1" dirty="0" smtClean="0"/>
              <a:t>not </a:t>
            </a:r>
            <a:r>
              <a:rPr lang="en-US" dirty="0" smtClean="0"/>
              <a:t>the == vs. .equals lecture – that’s in an earlier </a:t>
            </a:r>
            <a:r>
              <a:rPr lang="en-US" dirty="0" smtClean="0"/>
              <a:t>course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sz="1600" i="1" dirty="0" smtClean="0"/>
              <a:t>Acknowledgments for slides 31-36: CSE331 instructors, particularly Michael D. Ernst</a:t>
            </a:r>
            <a:endParaRPr lang="en-US" sz="16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4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equals should behave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Documented </a:t>
            </a:r>
            <a:r>
              <a:rPr lang="en-US" i="1" dirty="0"/>
              <a:t>contract</a:t>
            </a:r>
            <a:r>
              <a:rPr lang="en-US" dirty="0"/>
              <a:t> for subclasses of class Object is sensible: “reflexive, symmetric, transitive</a:t>
            </a:r>
            <a:r>
              <a:rPr lang="en-US" dirty="0" smtClean="0"/>
              <a:t>” [and more, not shown here]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i="1" dirty="0">
                <a:solidFill>
                  <a:schemeClr val="accent2"/>
                </a:solidFill>
              </a:rPr>
              <a:t>Reflexive</a:t>
            </a: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(a) ==  true</a:t>
            </a:r>
          </a:p>
          <a:p>
            <a:pPr lvl="1"/>
            <a:r>
              <a:rPr lang="en-GB" dirty="0">
                <a:cs typeface="Consolas" pitchFamily="49" charset="0"/>
              </a:rPr>
              <a:t>Confusing if an object does not equal itself</a:t>
            </a:r>
            <a:endParaRPr lang="en-GB" dirty="0"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accent2"/>
                </a:solidFill>
              </a:rPr>
              <a:t>Symmetric</a:t>
            </a: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dirty="0">
                <a:cs typeface="Consolas" pitchFamily="49" charset="0"/>
              </a:rPr>
              <a:t>Confusing if order-of-arguments matters</a:t>
            </a:r>
            <a:endParaRPr lang="en-GB" dirty="0"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accent2"/>
                </a:solidFill>
              </a:rPr>
              <a:t>Transitive</a:t>
            </a: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dirty="0">
                <a:cs typeface="Consolas" pitchFamily="49" charset="0"/>
              </a:rPr>
              <a:t>Confusing again to violate centuries of logical reasoning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5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 smtClean="0"/>
          </a:p>
          <a:p>
            <a:r>
              <a:rPr lang="en-GB" sz="2000" dirty="0" smtClean="0"/>
              <a:t>Implements reference equality</a:t>
            </a:r>
          </a:p>
          <a:p>
            <a:r>
              <a:rPr lang="en-GB" sz="2000" dirty="0" smtClean="0"/>
              <a:t>Subclasses can override to implement a different equality</a:t>
            </a:r>
          </a:p>
          <a:p>
            <a:r>
              <a:rPr lang="en-GB" sz="2000" dirty="0" smtClean="0"/>
              <a:t>But library includes a </a:t>
            </a:r>
            <a:r>
              <a:rPr lang="en-GB" sz="2000" i="1" dirty="0" smtClean="0"/>
              <a:t>contract</a:t>
            </a:r>
            <a:r>
              <a:rPr lang="en-GB" sz="2000" dirty="0" smtClean="0"/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/>
              <a:t> should satisfy</a:t>
            </a:r>
          </a:p>
          <a:p>
            <a:pPr lvl="1"/>
            <a:r>
              <a:rPr lang="en-GB" sz="2000" dirty="0" smtClean="0"/>
              <a:t>Reference equality satisfies it</a:t>
            </a:r>
          </a:p>
          <a:p>
            <a:pPr lvl="1"/>
            <a:r>
              <a:rPr lang="en-GB" sz="2000" dirty="0" smtClean="0"/>
              <a:t>So should </a:t>
            </a:r>
            <a:r>
              <a:rPr lang="en-GB" sz="2000" i="1" dirty="0" smtClean="0"/>
              <a:t>any</a:t>
            </a:r>
            <a:r>
              <a:rPr lang="en-GB" sz="2000" dirty="0" smtClean="0"/>
              <a:t> overriding implementation</a:t>
            </a:r>
          </a:p>
          <a:p>
            <a:pPr lvl="1"/>
            <a:r>
              <a:rPr lang="en-GB" sz="2000" dirty="0" smtClean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CSE P505 Autumn 2016  Dan Grossman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068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min, sec;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r>
              <a:rPr lang="en-US" sz="2000" dirty="0" smtClean="0"/>
              <a:t>Reflexive: Yes</a:t>
            </a:r>
          </a:p>
          <a:p>
            <a:r>
              <a:rPr lang="en-US" sz="2000" dirty="0" smtClean="0"/>
              <a:t>Symmetric: Yes, even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not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satisfies the contract)</a:t>
            </a:r>
          </a:p>
          <a:p>
            <a:r>
              <a:rPr lang="en-US" sz="2000" dirty="0" smtClean="0"/>
              <a:t>Transitive: Yes, similar reasoning to symmetric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CSE P505 Autumn 2016  Dan Grossman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4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then you are stuck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Only “correct” for the contract approach below is “ignore nanoseconds”, which is probably not what you want</a:t>
            </a:r>
          </a:p>
          <a:p>
            <a:endParaRPr lang="en-US" sz="600" dirty="0" smtClean="0"/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?????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0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r>
              <a:rPr lang="en-US" dirty="0" smtClean="0"/>
              <a:t>Any use of nanoseconds breaks symmetry or transitivity or both</a:t>
            </a:r>
          </a:p>
          <a:p>
            <a:pPr lvl="1"/>
            <a:r>
              <a:rPr lang="en-US" dirty="0" smtClean="0"/>
              <a:t>When comparing a mix of Duration and </a:t>
            </a:r>
            <a:r>
              <a:rPr lang="en-US" dirty="0" err="1" smtClean="0"/>
              <a:t>NanoDuration</a:t>
            </a:r>
            <a:endParaRPr lang="en-US" dirty="0" smtClean="0"/>
          </a:p>
          <a:p>
            <a:r>
              <a:rPr lang="en-US" dirty="0" smtClean="0"/>
              <a:t>Can change Duration’s equals to be “false” for any subclass of Duration, but that’s not what you want [for other subclasses]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5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gotchas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CSE P505 Autumn 2016  Dan Grossman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3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Duration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4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24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Haskell’s </a:t>
            </a:r>
            <a:r>
              <a:rPr lang="en-US" dirty="0" err="1" smtClean="0"/>
              <a:t>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Eq</a:t>
            </a:r>
            <a:r>
              <a:rPr lang="en-US" dirty="0" smtClean="0"/>
              <a:t> </a:t>
            </a:r>
            <a:r>
              <a:rPr lang="en-US" dirty="0" err="1" smtClean="0"/>
              <a:t>typeclass</a:t>
            </a:r>
            <a:r>
              <a:rPr lang="en-US" dirty="0" smtClean="0"/>
              <a:t> in Haskell has no such issues because it is about polymorphism and overloading, </a:t>
            </a:r>
            <a:r>
              <a:rPr lang="en-US" i="1" dirty="0" smtClean="0"/>
              <a:t>not </a:t>
            </a:r>
            <a:r>
              <a:rPr lang="en-US" dirty="0" smtClean="0"/>
              <a:t>about </a:t>
            </a:r>
            <a:r>
              <a:rPr lang="en-US" dirty="0" err="1" smtClean="0"/>
              <a:t>subclassing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(==) ::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=&gt; a -&gt; a -&gt; Bool</a:t>
            </a:r>
          </a:p>
          <a:p>
            <a:endParaRPr lang="en-US" dirty="0"/>
          </a:p>
          <a:p>
            <a:r>
              <a:rPr lang="en-US" dirty="0" smtClean="0"/>
              <a:t>For example,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instance provides a function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(==) :: String -&gt; String -&gt; Bool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You can (and probably should) program this way in OOP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Recall “explicit dictionary”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C++ says “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functors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 others say “function objects” or add “good old lambdas”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Caller passes in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-&gt; a -&gt; Bool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8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ACA7-60E8-42B4-A748-6FA4568DBE3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plan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Dynamic dispatch is the essence of OOP</a:t>
            </a:r>
          </a:p>
          <a:p>
            <a:endParaRPr lang="en-US" altLang="en-US" dirty="0"/>
          </a:p>
          <a:p>
            <a:r>
              <a:rPr lang="en-US" altLang="en-US" dirty="0"/>
              <a:t>How can we define/implement dynamic dispatch?</a:t>
            </a:r>
          </a:p>
          <a:p>
            <a:pPr lvl="1"/>
            <a:r>
              <a:rPr lang="en-US" altLang="en-US" dirty="0"/>
              <a:t>Basics, not super-optimized versions (see P501)</a:t>
            </a:r>
          </a:p>
          <a:p>
            <a:endParaRPr lang="en-US" altLang="en-US" dirty="0"/>
          </a:p>
          <a:p>
            <a:r>
              <a:rPr lang="en-US" altLang="en-US" dirty="0"/>
              <a:t>How do we use/misuse overriding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Functional vs. OOP extensibility</a:t>
            </a:r>
          </a:p>
          <a:p>
            <a:pPr lvl="1"/>
            <a:r>
              <a:rPr lang="en-US" altLang="en-US" dirty="0" smtClean="0"/>
              <a:t>Revenge of binary methods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>
                <a:solidFill>
                  <a:schemeClr val="accent2"/>
                </a:solidFill>
              </a:rPr>
              <a:t>Types for objects</a:t>
            </a:r>
          </a:p>
          <a:p>
            <a:pPr lvl="1"/>
            <a:r>
              <a:rPr lang="en-US" altLang="en-US" dirty="0" smtClean="0"/>
              <a:t>Our prior study of subtyping </a:t>
            </a:r>
            <a:r>
              <a:rPr lang="en-US" altLang="en-US" i="1" dirty="0" smtClean="0"/>
              <a:t>mostly</a:t>
            </a:r>
            <a:r>
              <a:rPr lang="en-US" altLang="en-US" dirty="0" smtClean="0"/>
              <a:t> suffices</a:t>
            </a:r>
          </a:p>
          <a:p>
            <a:pPr lvl="1"/>
            <a:r>
              <a:rPr lang="en-US" altLang="en-US" dirty="0" smtClean="0"/>
              <a:t>Subclasses vs. subtypes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37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0B923-672C-4A60-A2A7-F5D91DA3AF6A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19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Typechecking</a:t>
            </a:r>
          </a:p>
        </p:txBody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altLang="en-US" dirty="0" smtClean="0"/>
              <a:t>Remember “my religion”:</a:t>
            </a:r>
            <a:endParaRPr lang="en-US" altLang="en-US" dirty="0"/>
          </a:p>
          <a:p>
            <a:pPr marL="457200" indent="-457200">
              <a:buFontTx/>
              <a:buNone/>
            </a:pPr>
            <a:endParaRPr lang="en-US" altLang="en-US" sz="1000" dirty="0"/>
          </a:p>
          <a:p>
            <a:pPr marL="457200" indent="-457200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To talk </a:t>
            </a:r>
            <a:r>
              <a:rPr lang="en-US" altLang="en-US" dirty="0"/>
              <a:t>about </a:t>
            </a:r>
            <a:r>
              <a:rPr lang="en-US" altLang="en-US" dirty="0" smtClean="0"/>
              <a:t>types, first discuss </a:t>
            </a:r>
            <a:r>
              <a:rPr lang="en-US" altLang="en-US" dirty="0"/>
              <a:t>“what are we preventing”</a:t>
            </a:r>
          </a:p>
          <a:p>
            <a:pPr marL="457200" indent="-457200">
              <a:buFontTx/>
              <a:buAutoNum type="arabicPeriod"/>
            </a:pPr>
            <a:endParaRPr lang="en-US" altLang="en-US" dirty="0"/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In pure </a:t>
            </a:r>
            <a:r>
              <a:rPr lang="en-US" altLang="en-US" dirty="0" smtClean="0"/>
              <a:t>OOP, </a:t>
            </a:r>
            <a:r>
              <a:rPr lang="en-US" altLang="en-US" dirty="0"/>
              <a:t>stuck if we need to interpret </a:t>
            </a:r>
            <a:r>
              <a:rPr lang="en-US" altLang="en-US" b="1" dirty="0" err="1">
                <a:latin typeface="Courier New" pitchFamily="49" charset="0"/>
              </a:rPr>
              <a:t>v.m</a:t>
            </a:r>
            <a:r>
              <a:rPr lang="en-US" altLang="en-US" b="1" dirty="0">
                <a:latin typeface="Courier New" pitchFamily="49" charset="0"/>
              </a:rPr>
              <a:t>(v1,…,</a:t>
            </a:r>
            <a:r>
              <a:rPr lang="en-US" altLang="en-US" b="1" dirty="0" err="1">
                <a:latin typeface="Courier New" pitchFamily="49" charset="0"/>
              </a:rPr>
              <a:t>vn</a:t>
            </a:r>
            <a:r>
              <a:rPr lang="en-US" altLang="en-US" b="1" dirty="0">
                <a:latin typeface="Courier New" pitchFamily="49" charset="0"/>
              </a:rPr>
              <a:t>)</a:t>
            </a:r>
            <a:r>
              <a:rPr lang="en-US" altLang="en-US" dirty="0"/>
              <a:t> and </a:t>
            </a:r>
            <a:r>
              <a:rPr lang="en-US" altLang="en-US" b="1" dirty="0">
                <a:latin typeface="Courier New" pitchFamily="49" charset="0"/>
              </a:rPr>
              <a:t>v</a:t>
            </a:r>
            <a:r>
              <a:rPr lang="en-US" altLang="en-US" dirty="0"/>
              <a:t> has no </a:t>
            </a:r>
            <a:r>
              <a:rPr lang="en-US" altLang="en-US" b="1" dirty="0">
                <a:latin typeface="Courier New" pitchFamily="49" charset="0"/>
              </a:rPr>
              <a:t>m</a:t>
            </a:r>
            <a:r>
              <a:rPr lang="en-US" altLang="en-US" dirty="0"/>
              <a:t> method (taking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 err="1"/>
              <a:t>args</a:t>
            </a:r>
            <a:r>
              <a:rPr lang="en-US" altLang="en-US" dirty="0"/>
              <a:t>)</a:t>
            </a:r>
          </a:p>
          <a:p>
            <a:pPr marL="914400" lvl="1" indent="-457200">
              <a:buFontTx/>
              <a:buChar char="•"/>
            </a:pPr>
            <a:r>
              <a:rPr lang="en-US" altLang="en-US" dirty="0"/>
              <a:t>“No such method” error</a:t>
            </a:r>
          </a:p>
          <a:p>
            <a:pPr marL="914400" lvl="1" indent="-457200">
              <a:buFontTx/>
              <a:buChar char="•"/>
            </a:pPr>
            <a:endParaRPr lang="en-US" altLang="en-US" dirty="0"/>
          </a:p>
          <a:p>
            <a:pPr marL="457200" indent="-457200">
              <a:buFontTx/>
              <a:buAutoNum type="arabicPeriod"/>
            </a:pPr>
            <a:r>
              <a:rPr lang="en-US" altLang="en-US" dirty="0"/>
              <a:t>Also if ambiguous: multiple methods with same name and there is no “best choice”</a:t>
            </a:r>
          </a:p>
          <a:p>
            <a:pPr marL="914400" lvl="1" indent="-457200">
              <a:buFontTx/>
              <a:buChar char="•"/>
            </a:pPr>
            <a:r>
              <a:rPr lang="en-US" altLang="en-US" dirty="0"/>
              <a:t>“No best match” error</a:t>
            </a:r>
          </a:p>
          <a:p>
            <a:pPr marL="914400" lvl="1" indent="-457200">
              <a:buFontTx/>
              <a:buChar char="•"/>
            </a:pPr>
            <a:r>
              <a:rPr lang="en-US" altLang="en-US" dirty="0" smtClean="0"/>
              <a:t>Arises </a:t>
            </a:r>
            <a:r>
              <a:rPr lang="en-US" altLang="en-US" dirty="0"/>
              <a:t>with static overloading and </a:t>
            </a:r>
            <a:r>
              <a:rPr lang="en-US" altLang="en-US" dirty="0" err="1" smtClean="0"/>
              <a:t>multimethods</a:t>
            </a:r>
            <a:r>
              <a:rPr lang="en-US" altLang="en-US" dirty="0" smtClean="0"/>
              <a:t> [omitted]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68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70F7-8F88-41BD-93D2-1199568DFE4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 what is </a:t>
            </a:r>
            <a:r>
              <a:rPr lang="en-US" altLang="en-US" dirty="0" smtClean="0"/>
              <a:t>OOP?</a:t>
            </a:r>
            <a:endParaRPr lang="en-US" altLang="en-US" dirty="0"/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OOP “looks like this</a:t>
            </a:r>
            <a:r>
              <a:rPr lang="en-US" altLang="en-US" dirty="0" smtClean="0"/>
              <a:t>” pseudocode, </a:t>
            </a:r>
            <a:r>
              <a:rPr lang="en-US" altLang="en-US" dirty="0"/>
              <a:t>but what is the </a:t>
            </a:r>
            <a:r>
              <a:rPr lang="en-US" altLang="en-US" i="1" dirty="0" smtClean="0">
                <a:solidFill>
                  <a:schemeClr val="accent2"/>
                </a:solidFill>
              </a:rPr>
              <a:t>essence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1078276" name="Rectangle 4"/>
          <p:cNvSpPr>
            <a:spLocks noChangeArrowheads="1"/>
          </p:cNvSpPr>
          <p:nvPr/>
        </p:nvSpPr>
        <p:spPr bwMode="auto">
          <a:xfrm>
            <a:off x="685800" y="2057400"/>
            <a:ext cx="7924800" cy="4114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Pt1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dirty="0">
                <a:latin typeface="Courier New" pitchFamily="49" charset="0"/>
              </a:rPr>
              <a:t>Object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get_x</a:t>
            </a:r>
            <a:r>
              <a:rPr lang="en-US" altLang="en-US" b="1" dirty="0">
                <a:latin typeface="Courier New" pitchFamily="49" charset="0"/>
              </a:rPr>
              <a:t>() { x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unit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set_x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) { 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self</a:t>
            </a:r>
            <a:r>
              <a:rPr lang="en-US" altLang="en-US" b="1" dirty="0" err="1">
                <a:latin typeface="Courier New" pitchFamily="49" charset="0"/>
              </a:rPr>
              <a:t>.x</a:t>
            </a:r>
            <a:r>
              <a:rPr lang="en-US" altLang="en-US" b="1" dirty="0">
                <a:latin typeface="Courier New" pitchFamily="49" charset="0"/>
              </a:rPr>
              <a:t> = y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distance</a:t>
            </a:r>
            <a:r>
              <a:rPr lang="en-US" altLang="en-US" b="1" dirty="0">
                <a:latin typeface="Courier New" pitchFamily="49" charset="0"/>
              </a:rPr>
              <a:t>(Pt1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altLang="en-US" b="1" dirty="0" smtClean="0">
                <a:latin typeface="Courier New" pitchFamily="49" charset="0"/>
              </a:rPr>
              <a:t>)</a:t>
            </a:r>
            <a:r>
              <a:rPr lang="en-US" altLang="en-US" sz="1000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{ </a:t>
            </a:r>
            <a:r>
              <a:rPr lang="en-US" altLang="en-US" b="1" dirty="0" err="1">
                <a:latin typeface="Courier New" pitchFamily="49" charset="0"/>
              </a:rPr>
              <a:t>p.get_x</a:t>
            </a:r>
            <a:r>
              <a:rPr lang="en-US" altLang="en-US" b="1" dirty="0">
                <a:latin typeface="Courier New" pitchFamily="49" charset="0"/>
              </a:rPr>
              <a:t>() – 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self</a:t>
            </a:r>
            <a:r>
              <a:rPr lang="en-US" altLang="en-US" b="1" dirty="0" err="1">
                <a:latin typeface="Courier New" pitchFamily="49" charset="0"/>
              </a:rPr>
              <a:t>.get_x</a:t>
            </a:r>
            <a:r>
              <a:rPr lang="en-US" altLang="en-US" b="1" dirty="0">
                <a:latin typeface="Courier New" pitchFamily="49" charset="0"/>
              </a:rPr>
              <a:t>()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constructor</a:t>
            </a:r>
            <a:r>
              <a:rPr lang="en-US" altLang="en-US" b="1" dirty="0">
                <a:latin typeface="Courier New" pitchFamily="49" charset="0"/>
              </a:rPr>
              <a:t>() { x = 0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Pt2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dirty="0">
                <a:latin typeface="Courier New" pitchFamily="49" charset="0"/>
              </a:rPr>
              <a:t>Pt1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get_y</a:t>
            </a:r>
            <a:r>
              <a:rPr lang="en-US" altLang="en-US" b="1" dirty="0">
                <a:latin typeface="Courier New" pitchFamily="49" charset="0"/>
              </a:rPr>
              <a:t>() { y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get_x</a:t>
            </a:r>
            <a:r>
              <a:rPr lang="en-US" altLang="en-US" b="1" dirty="0">
                <a:latin typeface="Courier New" pitchFamily="49" charset="0"/>
              </a:rPr>
              <a:t>() { 34 + 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super</a:t>
            </a:r>
            <a:r>
              <a:rPr lang="en-US" altLang="en-US" b="1" dirty="0" err="1">
                <a:latin typeface="Courier New" pitchFamily="49" charset="0"/>
              </a:rPr>
              <a:t>.get_x</a:t>
            </a:r>
            <a:r>
              <a:rPr lang="en-US" altLang="en-US" b="1" dirty="0">
                <a:latin typeface="Courier New" pitchFamily="49" charset="0"/>
              </a:rPr>
              <a:t>()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constructor</a:t>
            </a:r>
            <a:r>
              <a:rPr lang="en-US" altLang="en-US" b="1" dirty="0">
                <a:latin typeface="Courier New" pitchFamily="49" charset="0"/>
              </a:rPr>
              <a:t>() {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super</a:t>
            </a:r>
            <a:r>
              <a:rPr lang="en-US" altLang="en-US" b="1" dirty="0">
                <a:latin typeface="Courier New" pitchFamily="49" charset="0"/>
              </a:rPr>
              <a:t>(); y = 0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83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8AB14-ED54-45B8-AC78-D435844B5FFB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Subtyping</a:t>
            </a:r>
            <a:endParaRPr lang="en-US" altLang="en-US" dirty="0"/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Most class-based </a:t>
            </a:r>
            <a:r>
              <a:rPr lang="en-US" altLang="en-US" dirty="0" smtClean="0"/>
              <a:t>OOP </a:t>
            </a:r>
            <a:r>
              <a:rPr lang="en-US" altLang="en-US" dirty="0"/>
              <a:t>languages purposely “confuse” classes &amp; types </a:t>
            </a:r>
          </a:p>
          <a:p>
            <a:r>
              <a:rPr lang="en-US" altLang="en-US" dirty="0"/>
              <a:t>If C is a class, then C is a type</a:t>
            </a:r>
          </a:p>
          <a:p>
            <a:r>
              <a:rPr lang="en-US" altLang="en-US" dirty="0"/>
              <a:t>If C extends D (via declaration) then C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altLang="en-US" sz="6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D</a:t>
            </a:r>
            <a:endParaRPr lang="en-US" altLang="en-US" dirty="0"/>
          </a:p>
          <a:p>
            <a:r>
              <a:rPr lang="en-US" altLang="en-US" dirty="0"/>
              <a:t>Subtyping is reflexive and transitive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Novel subtyping? </a:t>
            </a:r>
          </a:p>
          <a:p>
            <a:r>
              <a:rPr lang="en-US" altLang="en-US" dirty="0"/>
              <a:t>New members in C </a:t>
            </a:r>
            <a:r>
              <a:rPr lang="en-US" altLang="en-US" dirty="0" smtClean="0"/>
              <a:t>“just” </a:t>
            </a:r>
            <a:r>
              <a:rPr lang="en-US" altLang="en-US" dirty="0"/>
              <a:t>width subtyping</a:t>
            </a:r>
          </a:p>
          <a:p>
            <a:r>
              <a:rPr lang="en-US" altLang="en-US" dirty="0"/>
              <a:t>“Nominal” (by name) instead of structural</a:t>
            </a:r>
          </a:p>
          <a:p>
            <a:r>
              <a:rPr lang="en-US" altLang="en-US" dirty="0"/>
              <a:t>What about override…</a:t>
            </a:r>
          </a:p>
        </p:txBody>
      </p:sp>
    </p:spTree>
    <p:extLst>
      <p:ext uri="{BB962C8B-B14F-4D97-AF65-F5344CB8AC3E}">
        <p14:creationId xmlns:p14="http://schemas.microsoft.com/office/powerpoint/2010/main" val="28695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B9F3-1BE9-4CD0-9DAC-522CF2E0282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Subtyping, continued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C extends D, overriding m, what do we need:</a:t>
            </a:r>
          </a:p>
          <a:p>
            <a:pPr lvl="1"/>
            <a:r>
              <a:rPr lang="en-US" altLang="en-US" dirty="0"/>
              <a:t>Arguments contravariant (assume less)</a:t>
            </a:r>
          </a:p>
          <a:p>
            <a:pPr lvl="1"/>
            <a:r>
              <a:rPr lang="en-US" altLang="en-US" dirty="0"/>
              <a:t>Result covariant (provide more)</a:t>
            </a:r>
          </a:p>
          <a:p>
            <a:r>
              <a:rPr lang="en-US" altLang="en-US" dirty="0"/>
              <a:t>Many “real” languages are more restrictive</a:t>
            </a:r>
          </a:p>
          <a:p>
            <a:pPr lvl="1"/>
            <a:r>
              <a:rPr lang="en-US" altLang="en-US" dirty="0"/>
              <a:t>Often in favor of static overloading</a:t>
            </a:r>
          </a:p>
          <a:p>
            <a:r>
              <a:rPr lang="en-US" altLang="en-US" dirty="0"/>
              <a:t>Some languages </a:t>
            </a:r>
            <a:r>
              <a:rPr lang="en-US" altLang="en-US" dirty="0" smtClean="0"/>
              <a:t>(e.g., Eiffel, </a:t>
            </a:r>
            <a:r>
              <a:rPr lang="en-US" altLang="en-US" dirty="0" err="1" smtClean="0"/>
              <a:t>TypeScript</a:t>
            </a:r>
            <a:r>
              <a:rPr lang="en-US" altLang="en-US" dirty="0" smtClean="0"/>
              <a:t>) try </a:t>
            </a:r>
            <a:r>
              <a:rPr lang="en-US" altLang="en-US" dirty="0"/>
              <a:t>to be more flexible</a:t>
            </a:r>
          </a:p>
          <a:p>
            <a:pPr lvl="1"/>
            <a:r>
              <a:rPr lang="en-US" altLang="en-US" dirty="0"/>
              <a:t>At expense of run-time checks/casts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Good we studied this in a simpler </a:t>
            </a:r>
            <a:r>
              <a:rPr lang="en-US" altLang="en-US" dirty="0" smtClean="0"/>
              <a:t>setting!</a:t>
            </a:r>
          </a:p>
          <a:p>
            <a:pPr lvl="1"/>
            <a:r>
              <a:rPr lang="en-US" altLang="en-US" dirty="0" smtClean="0"/>
              <a:t>Little new to say – just “records of [immutable] methods”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29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In the subclass’ override, the method can soundly assume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self </a:t>
            </a:r>
            <a:r>
              <a:rPr lang="en-US" dirty="0" smtClean="0"/>
              <a:t>is an instance of the subclass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self </a:t>
            </a:r>
            <a:r>
              <a:rPr lang="en-US" dirty="0" smtClean="0"/>
              <a:t>is like “an implicit argument” but unlike the other arguments it is covariant</a:t>
            </a:r>
          </a:p>
          <a:p>
            <a:r>
              <a:rPr lang="en-US" dirty="0" smtClean="0"/>
              <a:t>This is sound because callers cannot “choose what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self </a:t>
            </a:r>
            <a:r>
              <a:rPr lang="en-US" dirty="0" smtClean="0"/>
              <a:t>is”</a:t>
            </a:r>
          </a:p>
          <a:p>
            <a:pPr lvl="1"/>
            <a:r>
              <a:rPr lang="en-US" dirty="0" smtClean="0"/>
              <a:t>If they could, they could cast to </a:t>
            </a:r>
            <a:r>
              <a:rPr lang="en-US" dirty="0" err="1" smtClean="0"/>
              <a:t>supertype</a:t>
            </a:r>
            <a:r>
              <a:rPr lang="en-US" dirty="0" smtClean="0"/>
              <a:t> and pass a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self </a:t>
            </a:r>
            <a:r>
              <a:rPr lang="en-US" dirty="0" smtClean="0"/>
              <a:t>that is an instance of the </a:t>
            </a:r>
            <a:r>
              <a:rPr lang="en-US" dirty="0" err="1" smtClean="0"/>
              <a:t>supertype</a:t>
            </a:r>
            <a:endParaRPr lang="en-US" dirty="0" smtClean="0"/>
          </a:p>
          <a:p>
            <a:r>
              <a:rPr lang="en-US" dirty="0" smtClean="0"/>
              <a:t>This “special treatment of ” is </a:t>
            </a:r>
            <a:r>
              <a:rPr lang="en-US" i="1" dirty="0" smtClean="0"/>
              <a:t>exactly </a:t>
            </a:r>
            <a:r>
              <a:rPr lang="en-US" dirty="0" smtClean="0"/>
              <a:t>why trying to “do OOP” in a statically typed language without OOP support works poorly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38400" y="2209800"/>
            <a:ext cx="3962400" cy="1676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en-US" b="1" kern="0" smtClean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kern="0" smtClean="0">
                <a:latin typeface="Courier New" pitchFamily="49" charset="0"/>
              </a:rPr>
              <a:t> </a:t>
            </a:r>
            <a:r>
              <a:rPr lang="en-US" altLang="en-US" b="1" kern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altLang="en-US" b="1" kern="0" smtClean="0">
                <a:latin typeface="Courier New" pitchFamily="49" charset="0"/>
              </a:rPr>
              <a:t>{ </a:t>
            </a:r>
            <a:endParaRPr lang="en-US" altLang="en-US" b="1" kern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en-US" b="1" kern="0" smtClean="0">
                <a:latin typeface="Courier New" pitchFamily="49" charset="0"/>
              </a:rPr>
              <a:t>  Int </a:t>
            </a:r>
            <a:r>
              <a:rPr lang="en-US" altLang="en-US" b="1" kern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altLang="en-US" b="1" kern="0" smtClean="0">
                <a:latin typeface="Courier New" pitchFamily="49" charset="0"/>
              </a:rPr>
              <a:t>() { 42 }</a:t>
            </a:r>
          </a:p>
          <a:p>
            <a:pPr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en-US" b="1" kern="0" smtClean="0">
                <a:latin typeface="Courier New" pitchFamily="49" charset="0"/>
              </a:rPr>
              <a:t>}</a:t>
            </a:r>
          </a:p>
          <a:p>
            <a:pPr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en-US" b="1" kern="0" smtClean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kern="0" smtClean="0">
                <a:latin typeface="Courier New" pitchFamily="49" charset="0"/>
              </a:rPr>
              <a:t> </a:t>
            </a:r>
            <a:r>
              <a:rPr lang="en-US" altLang="en-US" b="1" kern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altLang="en-US" b="1" kern="0" smtClean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kern="0" smtClean="0">
                <a:latin typeface="Courier New" pitchFamily="49" charset="0"/>
              </a:rPr>
              <a:t>A {</a:t>
            </a:r>
          </a:p>
          <a:p>
            <a:pPr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en-US" b="1" kern="0" smtClean="0">
                <a:latin typeface="Courier New" pitchFamily="49" charset="0"/>
              </a:rPr>
              <a:t>  Int </a:t>
            </a:r>
            <a:r>
              <a:rPr lang="en-US" altLang="en-US" b="1" kern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kern="0" smtClean="0">
                <a:latin typeface="Courier New" pitchFamily="49" charset="0"/>
              </a:rPr>
              <a:t>; </a:t>
            </a:r>
          </a:p>
          <a:p>
            <a:pPr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en-US" b="1" kern="0" smtClean="0">
                <a:latin typeface="Courier New" pitchFamily="49" charset="0"/>
              </a:rPr>
              <a:t>  Int </a:t>
            </a:r>
            <a:r>
              <a:rPr lang="en-US" altLang="en-US" b="1" kern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altLang="en-US" b="1" kern="0" smtClean="0">
                <a:latin typeface="Courier New" pitchFamily="49" charset="0"/>
              </a:rPr>
              <a:t>() { 73 }</a:t>
            </a:r>
          </a:p>
          <a:p>
            <a:pPr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en-US" b="1" kern="0" smtClean="0">
                <a:latin typeface="Courier New" pitchFamily="49" charset="0"/>
              </a:rPr>
              <a:t>  Int </a:t>
            </a:r>
            <a:r>
              <a:rPr lang="en-US" altLang="en-US" b="1" kern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altLang="en-US" b="1" kern="0" smtClean="0">
                <a:latin typeface="Courier New" pitchFamily="49" charset="0"/>
              </a:rPr>
              <a:t>() { x + m2() }</a:t>
            </a:r>
          </a:p>
          <a:p>
            <a:pPr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en-US" altLang="en-US" b="1" kern="0" smtClean="0">
                <a:latin typeface="Courier New" pitchFamily="49" charset="0"/>
              </a:rPr>
              <a:t>}</a:t>
            </a:r>
            <a:endParaRPr lang="en-US" altLang="en-US" b="1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6635-C119-4A28-8F31-F9F13B2E9E28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13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Subtyping vs. subclassing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Often convenient confusion: C a subtype of D if and only if C a subclass of D</a:t>
            </a:r>
          </a:p>
          <a:p>
            <a:endParaRPr lang="en-US" altLang="en-US" dirty="0"/>
          </a:p>
          <a:p>
            <a:r>
              <a:rPr lang="en-US" altLang="en-US" dirty="0"/>
              <a:t>But </a:t>
            </a:r>
            <a:r>
              <a:rPr lang="en-US" altLang="en-US" dirty="0">
                <a:solidFill>
                  <a:schemeClr val="accent2"/>
                </a:solidFill>
              </a:rPr>
              <a:t>more</a:t>
            </a:r>
            <a:r>
              <a:rPr lang="en-US" altLang="en-US" dirty="0"/>
              <a:t> subtypes are sound</a:t>
            </a:r>
          </a:p>
          <a:p>
            <a:pPr lvl="1"/>
            <a:r>
              <a:rPr lang="en-US" altLang="en-US" dirty="0"/>
              <a:t>If A has every field and method that B has (at appropriate types), then subsume B to A</a:t>
            </a:r>
          </a:p>
          <a:p>
            <a:pPr lvl="1"/>
            <a:r>
              <a:rPr lang="en-US" altLang="en-US" dirty="0" smtClean="0"/>
              <a:t>Java-style interfaces </a:t>
            </a:r>
            <a:r>
              <a:rPr lang="en-US" altLang="en-US" dirty="0"/>
              <a:t>help, but require explicit annotation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And </a:t>
            </a:r>
            <a:r>
              <a:rPr lang="en-US" altLang="en-US" dirty="0">
                <a:solidFill>
                  <a:schemeClr val="accent2"/>
                </a:solidFill>
              </a:rPr>
              <a:t>fewer</a:t>
            </a:r>
            <a:r>
              <a:rPr lang="en-US" altLang="en-US" dirty="0"/>
              <a:t> subtypes could allow more code reuse…</a:t>
            </a:r>
          </a:p>
        </p:txBody>
      </p:sp>
    </p:spTree>
    <p:extLst>
      <p:ext uri="{BB962C8B-B14F-4D97-AF65-F5344CB8AC3E}">
        <p14:creationId xmlns:p14="http://schemas.microsoft.com/office/powerpoint/2010/main" val="24188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85CC-7C81-4CC1-AA4F-9F7A191A0E8E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13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Non-subtyping example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latin typeface="Courier New" pitchFamily="49" charset="0"/>
              </a:rPr>
              <a:t>Pt2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≤</a:t>
            </a:r>
            <a:r>
              <a:rPr lang="en-US" altLang="en-US" b="1">
                <a:latin typeface="Courier New" pitchFamily="49" charset="0"/>
                <a:cs typeface="Arial" charset="0"/>
              </a:rPr>
              <a:t> Pt1</a:t>
            </a:r>
            <a:r>
              <a:rPr lang="en-US" altLang="en-US">
                <a:cs typeface="Arial" charset="0"/>
              </a:rPr>
              <a:t> is </a:t>
            </a:r>
            <a:r>
              <a:rPr lang="en-US" altLang="en-US">
                <a:solidFill>
                  <a:schemeClr val="accent2"/>
                </a:solidFill>
                <a:cs typeface="Arial" charset="0"/>
              </a:rPr>
              <a:t>unsound </a:t>
            </a:r>
            <a:r>
              <a:rPr lang="en-US" altLang="en-US">
                <a:cs typeface="Arial" charset="0"/>
              </a:rPr>
              <a:t>here:</a:t>
            </a:r>
          </a:p>
        </p:txBody>
      </p:sp>
      <p:sp>
        <p:nvSpPr>
          <p:cNvPr id="1133572" name="Rectangle 4"/>
          <p:cNvSpPr>
            <a:spLocks noChangeArrowheads="1"/>
          </p:cNvSpPr>
          <p:nvPr/>
        </p:nvSpPr>
        <p:spPr bwMode="auto">
          <a:xfrm>
            <a:off x="762000" y="2057400"/>
            <a:ext cx="7696200" cy="38100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Pt1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dirty="0">
                <a:latin typeface="Courier New" pitchFamily="49" charset="0"/>
              </a:rPr>
              <a:t>Object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get_x</a:t>
            </a:r>
            <a:r>
              <a:rPr lang="en-US" altLang="en-US" b="1" dirty="0">
                <a:latin typeface="Courier New" pitchFamily="49" charset="0"/>
              </a:rPr>
              <a:t>() { x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bool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compare</a:t>
            </a:r>
            <a:r>
              <a:rPr lang="en-US" altLang="en-US" b="1" dirty="0">
                <a:latin typeface="Courier New" pitchFamily="49" charset="0"/>
              </a:rPr>
              <a:t>(Pt1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altLang="en-US" b="1" dirty="0">
                <a:latin typeface="Courier New" pitchFamily="49" charset="0"/>
              </a:rPr>
              <a:t>){ </a:t>
            </a:r>
            <a:r>
              <a:rPr lang="en-US" altLang="en-US" b="1" dirty="0" err="1">
                <a:latin typeface="Courier New" pitchFamily="49" charset="0"/>
              </a:rPr>
              <a:t>p.get_x</a:t>
            </a:r>
            <a:r>
              <a:rPr lang="en-US" altLang="en-US" b="1" dirty="0">
                <a:latin typeface="Courier New" pitchFamily="49" charset="0"/>
              </a:rPr>
              <a:t>() == 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self</a:t>
            </a:r>
            <a:r>
              <a:rPr lang="en-US" altLang="en-US" b="1" dirty="0" err="1">
                <a:latin typeface="Courier New" pitchFamily="49" charset="0"/>
              </a:rPr>
              <a:t>.get_x</a:t>
            </a:r>
            <a:r>
              <a:rPr lang="en-US" altLang="en-US" b="1" dirty="0">
                <a:latin typeface="Courier New" pitchFamily="49" charset="0"/>
              </a:rPr>
              <a:t>()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Pt2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dirty="0">
                <a:latin typeface="Courier New" pitchFamily="49" charset="0"/>
              </a:rPr>
              <a:t>Pt1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get_y</a:t>
            </a:r>
            <a:r>
              <a:rPr lang="en-US" altLang="en-US" b="1" dirty="0">
                <a:latin typeface="Courier New" pitchFamily="49" charset="0"/>
              </a:rPr>
              <a:t>() { y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bool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compare</a:t>
            </a:r>
            <a:r>
              <a:rPr lang="en-US" altLang="en-US" b="1" dirty="0">
                <a:latin typeface="Courier New" pitchFamily="49" charset="0"/>
              </a:rPr>
              <a:t>(Pt2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altLang="en-US" b="1" dirty="0">
                <a:latin typeface="Courier New" pitchFamily="49" charset="0"/>
              </a:rPr>
              <a:t>) {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// override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</a:t>
            </a:r>
            <a:r>
              <a:rPr lang="en-US" altLang="en-US" b="1" dirty="0" err="1">
                <a:latin typeface="Courier New" pitchFamily="49" charset="0"/>
              </a:rPr>
              <a:t>p.get_x</a:t>
            </a:r>
            <a:r>
              <a:rPr lang="en-US" altLang="en-US" b="1" dirty="0">
                <a:latin typeface="Courier New" pitchFamily="49" charset="0"/>
              </a:rPr>
              <a:t>() == 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self</a:t>
            </a:r>
            <a:r>
              <a:rPr lang="en-US" altLang="en-US" b="1" dirty="0" err="1">
                <a:latin typeface="Courier New" pitchFamily="49" charset="0"/>
              </a:rPr>
              <a:t>.get_x</a:t>
            </a:r>
            <a:r>
              <a:rPr lang="en-US" altLang="en-US" b="1" dirty="0">
                <a:latin typeface="Courier New" pitchFamily="49" charset="0"/>
              </a:rPr>
              <a:t>()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&amp;&amp; </a:t>
            </a:r>
            <a:r>
              <a:rPr lang="en-US" altLang="en-US" b="1" dirty="0" err="1">
                <a:latin typeface="Courier New" pitchFamily="49" charset="0"/>
              </a:rPr>
              <a:t>p.get_y</a:t>
            </a:r>
            <a:r>
              <a:rPr lang="en-US" altLang="en-US" b="1" dirty="0">
                <a:latin typeface="Courier New" pitchFamily="49" charset="0"/>
              </a:rPr>
              <a:t>() == 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self</a:t>
            </a:r>
            <a:r>
              <a:rPr lang="en-US" altLang="en-US" b="1" dirty="0" err="1">
                <a:latin typeface="Courier New" pitchFamily="49" charset="0"/>
              </a:rPr>
              <a:t>.get_y</a:t>
            </a:r>
            <a:r>
              <a:rPr lang="en-US" altLang="en-US" b="1" dirty="0">
                <a:latin typeface="Courier New" pitchFamily="49" charset="0"/>
              </a:rPr>
              <a:t>()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656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E56D3-E9A6-4391-8C3C-EDFCC11C9A99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happened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Could inherit code without being a subtype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Cannot always do this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if </a:t>
            </a:r>
            <a:r>
              <a:rPr lang="en-US" altLang="en-US" b="1">
                <a:latin typeface="Courier New" pitchFamily="49" charset="0"/>
              </a:rPr>
              <a:t>get_x</a:t>
            </a:r>
            <a:r>
              <a:rPr lang="en-US" altLang="en-US"/>
              <a:t> called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self</a:t>
            </a:r>
            <a:r>
              <a:rPr lang="en-US" altLang="en-US" b="1">
                <a:latin typeface="Courier New" pitchFamily="49" charset="0"/>
              </a:rPr>
              <a:t>.compare</a:t>
            </a:r>
            <a:r>
              <a:rPr lang="en-US" altLang="en-US"/>
              <a:t> with a </a:t>
            </a:r>
            <a:r>
              <a:rPr lang="en-US" altLang="en-US" b="1">
                <a:latin typeface="Courier New" pitchFamily="49" charset="0"/>
              </a:rPr>
              <a:t>Pt1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Possible solutions: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Re-typecheck </a:t>
            </a:r>
            <a:r>
              <a:rPr lang="en-US" altLang="en-US" b="1">
                <a:latin typeface="Courier New" pitchFamily="49" charset="0"/>
              </a:rPr>
              <a:t>get_x</a:t>
            </a:r>
            <a:r>
              <a:rPr lang="en-US" altLang="en-US"/>
              <a:t> in subclass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 a really fancy type 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Don’t override </a:t>
            </a:r>
            <a:r>
              <a:rPr lang="en-US" altLang="en-US" b="1">
                <a:latin typeface="Courier New" pitchFamily="49" charset="0"/>
              </a:rPr>
              <a:t>compare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r>
              <a:rPr lang="en-US" altLang="en-US"/>
              <a:t>Moral: Not suggesting “subclassing not subtyping” is useful, but the </a:t>
            </a:r>
            <a:r>
              <a:rPr lang="en-US" altLang="en-US" i="1"/>
              <a:t>concepts</a:t>
            </a:r>
            <a:r>
              <a:rPr lang="en-US" altLang="en-US"/>
              <a:t> of inheritance and subtyping are orthogonal</a:t>
            </a:r>
          </a:p>
        </p:txBody>
      </p:sp>
    </p:spTree>
    <p:extLst>
      <p:ext uri="{BB962C8B-B14F-4D97-AF65-F5344CB8AC3E}">
        <p14:creationId xmlns:p14="http://schemas.microsoft.com/office/powerpoint/2010/main" val="38402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F8D4-31D4-4386-B051-EB4DAAACCD42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13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Now what?</a:t>
            </a:r>
          </a:p>
        </p:txBody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altLang="en-US" dirty="0"/>
              <a:t>That’s basic class-based OOP</a:t>
            </a:r>
          </a:p>
          <a:p>
            <a:pPr lvl="1"/>
            <a:r>
              <a:rPr lang="en-US" altLang="en-US" dirty="0"/>
              <a:t>Note: Not all OOPLs use classes </a:t>
            </a:r>
          </a:p>
          <a:p>
            <a:pPr lvl="1">
              <a:buFontTx/>
              <a:buNone/>
            </a:pPr>
            <a:r>
              <a:rPr lang="en-US" altLang="en-US" dirty="0"/>
              <a:t>	(</a:t>
            </a:r>
            <a:r>
              <a:rPr lang="en-US" altLang="en-US" dirty="0" err="1"/>
              <a:t>Javascript</a:t>
            </a:r>
            <a:r>
              <a:rPr lang="en-US" altLang="en-US" dirty="0"/>
              <a:t>, Self, Cecil, …)</a:t>
            </a:r>
          </a:p>
          <a:p>
            <a:endParaRPr lang="en-US" altLang="en-US" dirty="0"/>
          </a:p>
          <a:p>
            <a:r>
              <a:rPr lang="en-US" altLang="en-US" dirty="0"/>
              <a:t>Now </a:t>
            </a:r>
            <a:r>
              <a:rPr lang="en-US" altLang="en-US" dirty="0" smtClean="0"/>
              <a:t>I’d love to do some </a:t>
            </a:r>
            <a:r>
              <a:rPr lang="en-US" altLang="en-US" dirty="0"/>
              <a:t>“fancy” </a:t>
            </a:r>
            <a:r>
              <a:rPr lang="en-US" altLang="en-US" dirty="0" smtClean="0"/>
              <a:t>stuff…</a:t>
            </a:r>
            <a:endParaRPr lang="en-US" altLang="en-US" dirty="0"/>
          </a:p>
          <a:p>
            <a:pPr lvl="1"/>
            <a:r>
              <a:rPr lang="en-US" altLang="en-US" dirty="0" smtClean="0"/>
              <a:t>Multiple </a:t>
            </a:r>
            <a:r>
              <a:rPr lang="en-US" altLang="en-US" dirty="0"/>
              <a:t>inheritance; multiple interfaces</a:t>
            </a:r>
          </a:p>
          <a:p>
            <a:pPr lvl="1"/>
            <a:r>
              <a:rPr lang="en-US" altLang="en-US" dirty="0"/>
              <a:t>Static overloading</a:t>
            </a:r>
          </a:p>
          <a:p>
            <a:pPr lvl="1"/>
            <a:r>
              <a:rPr lang="en-US" altLang="en-US" dirty="0" err="1"/>
              <a:t>Multimethods</a:t>
            </a:r>
            <a:endParaRPr lang="en-US" altLang="en-US" dirty="0"/>
          </a:p>
          <a:p>
            <a:pPr lvl="1"/>
            <a:r>
              <a:rPr lang="en-US" altLang="en-US" dirty="0"/>
              <a:t>Revenge of bounded </a:t>
            </a:r>
            <a:r>
              <a:rPr lang="en-US" altLang="en-US" dirty="0" smtClean="0"/>
              <a:t>polymorphism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457200" lvl="1" indent="0">
              <a:buNone/>
            </a:pPr>
            <a:r>
              <a:rPr lang="en-US" altLang="en-US" dirty="0" smtClean="0"/>
              <a:t>… but we are out of time for the quarter! </a:t>
            </a:r>
            <a:r>
              <a:rPr lang="en-US" altLang="en-US" dirty="0" smtClean="0">
                <a:sym typeface="Wingdings" panose="05000000000000000000" pitchFamily="2" charset="2"/>
              </a:rPr>
              <a:t>  </a:t>
            </a:r>
          </a:p>
          <a:p>
            <a:pPr marL="457200" lvl="1" indent="0">
              <a:buNone/>
            </a:pPr>
            <a:r>
              <a:rPr lang="en-US" altLang="en-US" dirty="0" smtClean="0">
                <a:sym typeface="Wingdings" panose="05000000000000000000" pitchFamily="2" charset="2"/>
              </a:rPr>
              <a:t>… so let’s wrap-up…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66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victory lap is an extra trip </a:t>
            </a:r>
          </a:p>
          <a:p>
            <a:pPr>
              <a:buNone/>
            </a:pPr>
            <a:r>
              <a:rPr lang="en-US" dirty="0"/>
              <a:t>around the track </a:t>
            </a:r>
          </a:p>
          <a:p>
            <a:pPr lvl="1"/>
            <a:r>
              <a:rPr lang="en-US" dirty="0"/>
              <a:t>By the exhausted victors 	(us)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>
                <a:sym typeface="Wingdings" pitchFamily="2" charset="2"/>
              </a:rPr>
              <a:t>Slides from Introduction and Course-Motivation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Some big themes and perspectives</a:t>
            </a:r>
          </a:p>
          <a:p>
            <a:pPr lvl="1"/>
            <a:r>
              <a:rPr lang="en-US" dirty="0">
                <a:sym typeface="Wingdings" pitchFamily="2" charset="2"/>
              </a:rPr>
              <a:t>Stuff for five years from now more than for the final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Do your course evaluations!!!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47</a:t>
            </a:fld>
            <a:endParaRPr lang="en-US" altLang="en-US"/>
          </a:p>
        </p:txBody>
      </p:sp>
      <p:pic>
        <p:nvPicPr>
          <p:cNvPr id="7" name="Picture 6" descr="free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810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you!  (On top of your day jobs!)</a:t>
            </a:r>
          </a:p>
          <a:p>
            <a:endParaRPr lang="en-US" dirty="0"/>
          </a:p>
          <a:p>
            <a:r>
              <a:rPr lang="en-US" dirty="0" smtClean="0"/>
              <a:t>To John! (On top of your research!)</a:t>
            </a:r>
          </a:p>
          <a:p>
            <a:endParaRPr lang="en-US" dirty="0"/>
          </a:p>
          <a:p>
            <a:r>
              <a:rPr lang="en-US" dirty="0" smtClean="0"/>
              <a:t>To “</a:t>
            </a:r>
            <a:r>
              <a:rPr lang="en-US" dirty="0" err="1" smtClean="0"/>
              <a:t>Caryl</a:t>
            </a:r>
            <a:r>
              <a:rPr lang="en-US" dirty="0" smtClean="0"/>
              <a:t> and the kids who managed 9 bedtimes without me”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0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0DB81-0139-42B7-BE9A-E389EA68727A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</a:t>
            </a:r>
            <a:r>
              <a:rPr lang="en-US" altLang="en-US" dirty="0" smtClean="0"/>
              <a:t>[incomplete] summary</a:t>
            </a:r>
            <a:endParaRPr lang="en-US" altLang="en-US" dirty="0"/>
          </a:p>
        </p:txBody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altLang="en-US" dirty="0" smtClean="0"/>
              <a:t>Functional programming, datatypes, modularity, etc.</a:t>
            </a:r>
          </a:p>
          <a:p>
            <a:r>
              <a:rPr lang="en-US" altLang="en-US" dirty="0" smtClean="0"/>
              <a:t>Defining </a:t>
            </a:r>
            <a:r>
              <a:rPr lang="en-US" altLang="en-US" dirty="0"/>
              <a:t>languages is hard but worth it</a:t>
            </a:r>
          </a:p>
          <a:p>
            <a:pPr lvl="1"/>
            <a:r>
              <a:rPr lang="en-US" altLang="en-US" dirty="0"/>
              <a:t>Interpretation vs. translation</a:t>
            </a:r>
          </a:p>
          <a:p>
            <a:pPr lvl="1"/>
            <a:r>
              <a:rPr lang="en-US" altLang="en-US" dirty="0"/>
              <a:t>Inference rules vs. a PL for the metalanguage</a:t>
            </a:r>
          </a:p>
          <a:p>
            <a:r>
              <a:rPr lang="en-US" altLang="en-US" dirty="0" smtClean="0"/>
              <a:t>Features </a:t>
            </a:r>
            <a:r>
              <a:rPr lang="en-US" altLang="en-US" dirty="0"/>
              <a:t>we investigated</a:t>
            </a:r>
          </a:p>
          <a:p>
            <a:pPr lvl="1"/>
            <a:r>
              <a:rPr lang="en-US" altLang="en-US" dirty="0"/>
              <a:t>Mutable variables (and loops)</a:t>
            </a:r>
          </a:p>
          <a:p>
            <a:pPr lvl="1"/>
            <a:r>
              <a:rPr lang="en-US" altLang="en-US" dirty="0"/>
              <a:t>Higher-order functions, scope</a:t>
            </a:r>
          </a:p>
          <a:p>
            <a:pPr lvl="1"/>
            <a:r>
              <a:rPr lang="en-US" altLang="en-US" dirty="0"/>
              <a:t>Pairs and </a:t>
            </a:r>
            <a:r>
              <a:rPr lang="en-US" altLang="en-US" dirty="0" smtClean="0"/>
              <a:t>sums</a:t>
            </a:r>
          </a:p>
          <a:p>
            <a:pPr lvl="1"/>
            <a:r>
              <a:rPr lang="en-US" altLang="en-US" dirty="0" smtClean="0"/>
              <a:t>Continuations</a:t>
            </a:r>
          </a:p>
          <a:p>
            <a:pPr lvl="1"/>
            <a:r>
              <a:rPr lang="en-US" altLang="en-US" dirty="0" smtClean="0"/>
              <a:t>Monads</a:t>
            </a:r>
          </a:p>
          <a:p>
            <a:pPr lvl="1"/>
            <a:r>
              <a:rPr lang="en-US" altLang="en-US" dirty="0" err="1" smtClean="0"/>
              <a:t>Typeclasses</a:t>
            </a:r>
            <a:endParaRPr lang="en-US" altLang="en-US" dirty="0"/>
          </a:p>
          <a:p>
            <a:pPr lvl="1"/>
            <a:r>
              <a:rPr lang="en-US" altLang="en-US" dirty="0" smtClean="0"/>
              <a:t>Objects</a:t>
            </a:r>
            <a:endParaRPr lang="en-US" altLang="en-US" dirty="0"/>
          </a:p>
          <a:p>
            <a:r>
              <a:rPr lang="en-US" altLang="en-US" dirty="0"/>
              <a:t>Types restrict programs </a:t>
            </a:r>
            <a:r>
              <a:rPr lang="en-US" altLang="en-US" dirty="0" smtClean="0"/>
              <a:t>(often </a:t>
            </a:r>
            <a:r>
              <a:rPr lang="en-US" altLang="en-US" dirty="0"/>
              <a:t>a good </a:t>
            </a:r>
            <a:r>
              <a:rPr lang="en-US" altLang="en-US" dirty="0" smtClean="0"/>
              <a:t>thing (!) then counterbalanced via flavors of polymorphism)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1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9FAA-3D41-4899-AC9A-B693DE0941E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4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Class-based OOP</a:t>
            </a:r>
          </a:p>
        </p:txBody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None/>
            </a:pPr>
            <a:endParaRPr lang="en-US" altLang="en-US" dirty="0" smtClean="0"/>
          </a:p>
          <a:p>
            <a:pPr marL="381000" indent="-381000">
              <a:buFontTx/>
              <a:buNone/>
            </a:pPr>
            <a:r>
              <a:rPr lang="en-US" altLang="en-US" dirty="0" smtClean="0"/>
              <a:t>In </a:t>
            </a:r>
            <a:r>
              <a:rPr lang="en-US" altLang="en-US" dirty="0"/>
              <a:t>(pure) </a:t>
            </a:r>
            <a:r>
              <a:rPr lang="en-US" altLang="en-US" i="1" dirty="0"/>
              <a:t>class-based OOP:</a:t>
            </a:r>
          </a:p>
          <a:p>
            <a:pPr marL="381000" indent="-381000">
              <a:buFontTx/>
              <a:buAutoNum type="arabicPeriod"/>
            </a:pPr>
            <a:r>
              <a:rPr lang="en-US" altLang="en-US" dirty="0" smtClean="0"/>
              <a:t>Every value </a:t>
            </a:r>
            <a:r>
              <a:rPr lang="en-US" altLang="en-US" dirty="0"/>
              <a:t>is an </a:t>
            </a:r>
            <a:r>
              <a:rPr lang="en-US" altLang="en-US" i="1" dirty="0"/>
              <a:t>object</a:t>
            </a:r>
          </a:p>
          <a:p>
            <a:pPr marL="381000" indent="-381000">
              <a:buFontTx/>
              <a:buAutoNum type="arabicPeriod"/>
            </a:pPr>
            <a:r>
              <a:rPr lang="en-US" altLang="en-US" dirty="0"/>
              <a:t>Objects communicate via </a:t>
            </a:r>
            <a:r>
              <a:rPr lang="en-US" altLang="en-US" i="1" dirty="0" smtClean="0"/>
              <a:t>messages</a:t>
            </a:r>
            <a:r>
              <a:rPr lang="en-US" altLang="en-US" dirty="0" smtClean="0"/>
              <a:t> </a:t>
            </a:r>
            <a:r>
              <a:rPr lang="en-US" altLang="en-US" dirty="0"/>
              <a:t>(handled by </a:t>
            </a:r>
            <a:r>
              <a:rPr lang="en-US" altLang="en-US" i="1" dirty="0"/>
              <a:t>methods</a:t>
            </a:r>
            <a:r>
              <a:rPr lang="en-US" altLang="en-US" dirty="0"/>
              <a:t>)</a:t>
            </a:r>
          </a:p>
          <a:p>
            <a:pPr marL="381000" indent="-381000">
              <a:buFontTx/>
              <a:buAutoNum type="arabicPeriod"/>
            </a:pPr>
            <a:r>
              <a:rPr lang="en-US" altLang="en-US" dirty="0"/>
              <a:t>Objects have their own </a:t>
            </a:r>
            <a:r>
              <a:rPr lang="en-US" altLang="en-US" dirty="0" smtClean="0"/>
              <a:t>[private] </a:t>
            </a:r>
            <a:r>
              <a:rPr lang="en-US" altLang="en-US" i="1" dirty="0" smtClean="0"/>
              <a:t>state</a:t>
            </a:r>
            <a:endParaRPr lang="en-US" altLang="en-US" i="1" dirty="0"/>
          </a:p>
          <a:p>
            <a:pPr marL="381000" indent="-381000">
              <a:buFontTx/>
              <a:buAutoNum type="arabicPeriod"/>
            </a:pPr>
            <a:r>
              <a:rPr lang="en-US" altLang="en-US" dirty="0"/>
              <a:t>Every object is an instance of a </a:t>
            </a:r>
            <a:r>
              <a:rPr lang="en-US" altLang="en-US" i="1" dirty="0"/>
              <a:t>class</a:t>
            </a:r>
          </a:p>
          <a:p>
            <a:pPr marL="381000" indent="-381000">
              <a:buFontTx/>
              <a:buAutoNum type="arabicPeriod"/>
            </a:pPr>
            <a:r>
              <a:rPr lang="en-US" altLang="en-US" dirty="0"/>
              <a:t>A class describes its instances’ behavior</a:t>
            </a:r>
          </a:p>
          <a:p>
            <a:pPr marL="381000" indent="-381000">
              <a:buFontTx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75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[Now a few slides unedited from Lecture 1 that probably make a lot more sense now]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5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F359B-232D-4E6C-B728-0A5B9FE77FF3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OCaml</a:t>
            </a:r>
            <a:endParaRPr lang="en-US" alt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err="1" smtClean="0"/>
              <a:t>OCaml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is an awesome, high-level language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We’ll use a small core subset that is well-suited to manipulating recursive data structures (like programs)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Tutorial will demonstrate its </a:t>
            </a:r>
            <a:r>
              <a:rPr lang="en-US" altLang="en-US" sz="2000" i="1" dirty="0"/>
              <a:t>mostly functional</a:t>
            </a:r>
            <a:r>
              <a:rPr lang="en-US" altLang="en-US" sz="2000" dirty="0"/>
              <a:t> nature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Most data immutable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Recursion instead of loops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Lots of passing/returning functions</a:t>
            </a:r>
          </a:p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Again, will support F# as a fine alternative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994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Motivation: “Fan Mail”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This class has changed the way I think about programming - even if I don’t get to use all of the concepts we explored in </a:t>
            </a:r>
            <a:r>
              <a:rPr lang="en-US" sz="2000" i="1" dirty="0" err="1" smtClean="0"/>
              <a:t>OCaml</a:t>
            </a:r>
            <a:r>
              <a:rPr lang="en-US" sz="2000" i="1" dirty="0" smtClean="0"/>
              <a:t> (I work in C++ most of the time), understanding more of the theory makes a tremendous difference to how I go about solving a problem.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E9D1-77B6-4B87-9F20-5507E688C82C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44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90E50-4A5F-4CA2-A807-0F08F5C5E922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Picking a language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Admittedly, semantics can be far down the priority list: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What libraries are available?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What do management, clients want?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What is the de facto industry standard?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What does my team already know</a:t>
            </a:r>
            <a:r>
              <a:rPr lang="en-US" altLang="en-US" sz="20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Who will I be able to recruit?</a:t>
            </a: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But: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Nice thing about class: we get to ignore all that </a:t>
            </a:r>
            <a:r>
              <a:rPr lang="en-US" altLang="en-US" sz="2000" dirty="0">
                <a:sym typeface="Wingdings" pitchFamily="2" charset="2"/>
              </a:rPr>
              <a:t>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ym typeface="Wingdings" pitchFamily="2" charset="2"/>
              </a:rPr>
              <a:t>Technology </a:t>
            </a:r>
            <a:r>
              <a:rPr lang="en-US" altLang="en-US" sz="2000" i="1" dirty="0">
                <a:sym typeface="Wingdings" pitchFamily="2" charset="2"/>
              </a:rPr>
              <a:t>leaders</a:t>
            </a:r>
            <a:r>
              <a:rPr lang="en-US" altLang="en-US" sz="2000" dirty="0">
                <a:sym typeface="Wingdings" pitchFamily="2" charset="2"/>
              </a:rPr>
              <a:t> affect the answers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ym typeface="Wingdings" pitchFamily="2" charset="2"/>
              </a:rPr>
              <a:t>Sound reasoning about programs </a:t>
            </a:r>
            <a:r>
              <a:rPr lang="en-US" altLang="en-US" sz="2000" i="1" dirty="0">
                <a:sym typeface="Wingdings" pitchFamily="2" charset="2"/>
              </a:rPr>
              <a:t>requires </a:t>
            </a:r>
            <a:r>
              <a:rPr lang="en-US" altLang="en-US" sz="2000" dirty="0">
                <a:sym typeface="Wingdings" pitchFamily="2" charset="2"/>
              </a:rPr>
              <a:t>semantics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ym typeface="Wingdings" pitchFamily="2" charset="2"/>
              </a:rPr>
              <a:t>Mission-critical code doesn’t “seem to be right”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ym typeface="Wingdings" pitchFamily="2" charset="2"/>
              </a:rPr>
              <a:t>Blame: the compiler vendor or you?</a:t>
            </a:r>
          </a:p>
        </p:txBody>
      </p:sp>
    </p:spTree>
    <p:extLst>
      <p:ext uri="{BB962C8B-B14F-4D97-AF65-F5344CB8AC3E}">
        <p14:creationId xmlns:p14="http://schemas.microsoft.com/office/powerpoint/2010/main" val="21922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86CC6-9D1A-4280-9E98-DF09F196F696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Academic languages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/>
              <a:t>Aren’t academic languages worthless?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Yes: </a:t>
            </a:r>
            <a:r>
              <a:rPr lang="en-US" altLang="en-US" sz="2000" dirty="0" smtClean="0"/>
              <a:t>fewer </a:t>
            </a:r>
            <a:r>
              <a:rPr lang="en-US" altLang="en-US" sz="2000" dirty="0"/>
              <a:t>jobs, less tool support, etc.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But </a:t>
            </a:r>
            <a:r>
              <a:rPr lang="en-US" altLang="en-US" sz="2000" dirty="0" smtClean="0"/>
              <a:t>a lot has changed in the last decade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endParaRPr lang="en-US" altLang="en-US" sz="1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No: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Knowing them makes you a better programmer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Java did not exist in 1993; what doesn’t exist now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Eventual vindication (on the leading edge):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garbage-collection, generics, function closures, iterators, universal data format, … (what’s next?)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We don’t conquer; we assimilate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And get no credit (fine by me</a:t>
            </a:r>
            <a:r>
              <a:rPr lang="en-US" altLang="en-US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Functional programming is “finally cool”-</a:t>
            </a:r>
            <a:r>
              <a:rPr lang="en-US" altLang="en-US" sz="2000" dirty="0" err="1" smtClean="0"/>
              <a:t>ish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896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515F-642C-4EDF-B024-747B524DD176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“But I don’t do languages”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 dirty="0"/>
              <a:t>Aren’t languages somebody else’s problem?</a:t>
            </a:r>
          </a:p>
          <a:p>
            <a:endParaRPr lang="en-US" altLang="en-US" sz="2000" dirty="0"/>
          </a:p>
          <a:p>
            <a:r>
              <a:rPr lang="en-US" altLang="en-US" sz="2000" dirty="0"/>
              <a:t>If you design an </a:t>
            </a:r>
            <a:r>
              <a:rPr lang="en-US" altLang="en-US" sz="2000" i="1" dirty="0"/>
              <a:t>extensible</a:t>
            </a:r>
            <a:r>
              <a:rPr lang="en-US" altLang="en-US" sz="2000" dirty="0"/>
              <a:t> software system or a </a:t>
            </a:r>
            <a:r>
              <a:rPr lang="en-US" altLang="en-US" sz="2000" i="1" dirty="0"/>
              <a:t>non-trivial API</a:t>
            </a:r>
            <a:r>
              <a:rPr lang="en-US" altLang="en-US" sz="2000" dirty="0"/>
              <a:t>, you'll end up designing a (small?) programming language!</a:t>
            </a:r>
          </a:p>
          <a:p>
            <a:endParaRPr lang="en-US" altLang="en-US" sz="2000" dirty="0"/>
          </a:p>
          <a:p>
            <a:r>
              <a:rPr lang="en-US" altLang="en-US" sz="2000" dirty="0" smtClean="0"/>
              <a:t>Another </a:t>
            </a:r>
            <a:r>
              <a:rPr lang="en-US" altLang="en-US" sz="2000" dirty="0"/>
              <a:t>view: A language is an API with few functions but sophisticated data.  Conversely,  an interface is just a stupid programming </a:t>
            </a:r>
            <a:r>
              <a:rPr lang="en-US" altLang="en-US" sz="2000" dirty="0" smtClean="0"/>
              <a:t>language…</a:t>
            </a:r>
            <a:endParaRPr lang="en-US" altLang="en-US" sz="2000" dirty="0"/>
          </a:p>
          <a:p>
            <a:pPr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205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[Now 1.5 more slides]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1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D73D3-DF76-4A18-A804-3843EBA859E6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25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Penultimate slide</a:t>
            </a:r>
          </a:p>
        </p:txBody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altLang="en-US" dirty="0"/>
              <a:t>We </a:t>
            </a:r>
            <a:r>
              <a:rPr lang="en-US" altLang="en-US" dirty="0" smtClean="0"/>
              <a:t>largely avoided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dirty="0"/>
              <a:t>Subjective non-science (“I like curly braces”)</a:t>
            </a:r>
          </a:p>
          <a:p>
            <a:pPr lvl="1"/>
            <a:r>
              <a:rPr lang="en-US" altLang="en-US" dirty="0"/>
              <a:t>Real-world issues (“cool </a:t>
            </a:r>
            <a:r>
              <a:rPr lang="en-US" altLang="en-US" dirty="0" smtClean="0"/>
              <a:t>libraries / tricks  </a:t>
            </a:r>
            <a:r>
              <a:rPr lang="en-US" altLang="en-US" dirty="0"/>
              <a:t>in language X”)</a:t>
            </a:r>
          </a:p>
          <a:p>
            <a:endParaRPr lang="en-US" altLang="en-US" sz="900" dirty="0"/>
          </a:p>
          <a:p>
            <a:r>
              <a:rPr lang="en-US" altLang="en-US" dirty="0"/>
              <a:t>Focused on:</a:t>
            </a:r>
          </a:p>
          <a:p>
            <a:pPr lvl="1"/>
            <a:r>
              <a:rPr lang="en-US" altLang="en-US" dirty="0"/>
              <a:t>Concepts that almost every language has, including the next fad that doesn’t exist yet</a:t>
            </a:r>
          </a:p>
          <a:p>
            <a:pPr lvl="1"/>
            <a:r>
              <a:rPr lang="en-US" altLang="en-US" dirty="0"/>
              <a:t>Connections (objects and closures are different, but not totally different)</a:t>
            </a:r>
          </a:p>
          <a:p>
            <a:pPr lvl="1"/>
            <a:r>
              <a:rPr lang="en-US" altLang="en-US" dirty="0"/>
              <a:t>Reference implementations, not fast or industrial-strength </a:t>
            </a:r>
            <a:r>
              <a:rPr lang="en-US" altLang="en-US" dirty="0" smtClean="0"/>
              <a:t>ones</a:t>
            </a:r>
          </a:p>
          <a:p>
            <a:pPr lvl="1"/>
            <a:r>
              <a:rPr lang="en-US" altLang="en-US" dirty="0" smtClean="0"/>
              <a:t>“Cool stuff” (e.g., Curry-Howard, laziness, …)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85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AEFB-1537-4205-BD80-A63AF68111A0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25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Questions?</a:t>
            </a:r>
          </a:p>
        </p:txBody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/>
              <a:t>Questions</a:t>
            </a:r>
            <a:r>
              <a:rPr lang="en-US" altLang="en-US" dirty="0" smtClean="0"/>
              <a:t>?</a:t>
            </a:r>
          </a:p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 smtClean="0"/>
              <a:t>About PL, the exam, life, etc.?</a:t>
            </a:r>
          </a:p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 smtClean="0"/>
              <a:t>[Oh, and reminder: do your course evaluation by Sunday midnight!]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80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Can make “everything an object” (cf. Smalltalk, Ruby, …)</a:t>
            </a:r>
          </a:p>
          <a:p>
            <a:pPr lvl="1"/>
            <a:r>
              <a:rPr lang="en-US" dirty="0" smtClean="0"/>
              <a:t>Just like “everything a function” or “everything a string” or 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Essentially </a:t>
            </a:r>
            <a:r>
              <a:rPr lang="en-US" i="1" dirty="0" smtClean="0"/>
              <a:t>identical </a:t>
            </a:r>
            <a:r>
              <a:rPr lang="en-US" dirty="0" smtClean="0"/>
              <a:t>to the lambda-calculus encoding of Booleans</a:t>
            </a:r>
          </a:p>
          <a:p>
            <a:pPr lvl="1"/>
            <a:r>
              <a:rPr lang="en-US" dirty="0" smtClean="0"/>
              <a:t>Closures are just objects with one method, perhaps called “apply”, and a private field for the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28800" y="2514600"/>
            <a:ext cx="5334000" cy="2743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True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dirty="0" smtClean="0">
                <a:latin typeface="Courier New" pitchFamily="49" charset="0"/>
              </a:rPr>
              <a:t>Boolean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myIf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 err="1" smtClean="0">
                <a:latin typeface="Courier New" pitchFamily="49" charset="0"/>
              </a:rPr>
              <a:t>,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) { </a:t>
            </a:r>
            <a:r>
              <a:rPr lang="en-US" altLang="en-US" b="1" dirty="0" err="1" smtClean="0">
                <a:latin typeface="Courier New" pitchFamily="49" charset="0"/>
              </a:rPr>
              <a:t>x.m</a:t>
            </a:r>
            <a:r>
              <a:rPr lang="en-US" altLang="en-US" b="1" dirty="0" smtClean="0">
                <a:latin typeface="Courier New" pitchFamily="49" charset="0"/>
              </a:rPr>
              <a:t>() </a:t>
            </a:r>
            <a:r>
              <a:rPr lang="en-US" altLang="en-US" b="1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False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 </a:t>
            </a:r>
            <a:r>
              <a:rPr lang="en-US" altLang="en-US" b="1" dirty="0">
                <a:latin typeface="Courier New" pitchFamily="49" charset="0"/>
              </a:rPr>
              <a:t>Boolean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myIf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 err="1" smtClean="0">
                <a:latin typeface="Courier New" pitchFamily="49" charset="0"/>
              </a:rPr>
              <a:t>,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</a:rPr>
              <a:t>) { </a:t>
            </a:r>
            <a:r>
              <a:rPr lang="en-US" altLang="en-US" b="1" dirty="0" err="1" smtClean="0">
                <a:latin typeface="Courier New" pitchFamily="49" charset="0"/>
              </a:rPr>
              <a:t>y.m</a:t>
            </a:r>
            <a:r>
              <a:rPr lang="en-US" altLang="en-US" b="1" dirty="0">
                <a:latin typeface="Courier New" pitchFamily="49" charset="0"/>
              </a:rPr>
              <a:t>()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err="1" smtClean="0">
                <a:latin typeface="Courier New" pitchFamily="49" charset="0"/>
              </a:rPr>
              <a:t>e.myIf</a:t>
            </a:r>
            <a:r>
              <a:rPr lang="en-US" altLang="en-US" b="1" dirty="0" smtClean="0">
                <a:latin typeface="Courier New" pitchFamily="49" charset="0"/>
              </a:rPr>
              <a:t>((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new </a:t>
            </a:r>
            <a:r>
              <a:rPr lang="en-US" altLang="en-US" b="1" dirty="0" smtClean="0">
                <a:latin typeface="Courier New" pitchFamily="49" charset="0"/>
              </a:rPr>
              <a:t>Object() {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</a:rPr>
              <a:t>() {…}),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     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new </a:t>
            </a:r>
            <a:r>
              <a:rPr lang="en-US" altLang="en-US" b="1" dirty="0">
                <a:latin typeface="Courier New" pitchFamily="49" charset="0"/>
              </a:rPr>
              <a:t>Object() </a:t>
            </a:r>
            <a:r>
              <a:rPr lang="en-US" altLang="en-US" b="1" dirty="0" smtClean="0">
                <a:latin typeface="Courier New" pitchFamily="49" charset="0"/>
              </a:rPr>
              <a:t>{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altLang="en-US" b="1" dirty="0" smtClean="0">
                <a:latin typeface="Courier New" pitchFamily="49" charset="0"/>
              </a:rPr>
              <a:t>() {…}))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0F68-14E3-4579-96AB-96262AF696F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OOP can mean many things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Why is this </a:t>
            </a:r>
            <a:r>
              <a:rPr lang="en-US" altLang="en-US" i="1" dirty="0" smtClean="0"/>
              <a:t>approach </a:t>
            </a:r>
            <a:r>
              <a:rPr lang="en-US" altLang="en-US" dirty="0" smtClean="0"/>
              <a:t>such a popular way to structure software?</a:t>
            </a:r>
          </a:p>
          <a:p>
            <a:r>
              <a:rPr lang="en-US" altLang="en-US" dirty="0"/>
              <a:t>Implicit </a:t>
            </a:r>
            <a:r>
              <a:rPr lang="en-US" altLang="en-US" b="1" dirty="0">
                <a:latin typeface="Courier New" pitchFamily="49" charset="0"/>
              </a:rPr>
              <a:t>self</a:t>
            </a:r>
            <a:r>
              <a:rPr lang="en-US" altLang="en-US" dirty="0"/>
              <a:t>/</a:t>
            </a:r>
            <a:r>
              <a:rPr lang="en-US" altLang="en-US" b="1" dirty="0">
                <a:latin typeface="Courier New" pitchFamily="49" charset="0"/>
              </a:rPr>
              <a:t>this</a:t>
            </a:r>
            <a:r>
              <a:rPr lang="en-US" altLang="en-US" dirty="0"/>
              <a:t> 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An </a:t>
            </a:r>
            <a:r>
              <a:rPr lang="en-US" altLang="en-US" dirty="0"/>
              <a:t>ADT (private fields</a:t>
            </a:r>
            <a:r>
              <a:rPr lang="en-US" altLang="en-US" dirty="0" smtClean="0"/>
              <a:t>)?</a:t>
            </a:r>
            <a:endParaRPr lang="en-US" altLang="en-US" dirty="0"/>
          </a:p>
          <a:p>
            <a:r>
              <a:rPr lang="en-US" altLang="en-US" dirty="0" smtClean="0"/>
              <a:t>Inheritance</a:t>
            </a:r>
            <a:r>
              <a:rPr lang="en-US" altLang="en-US" dirty="0"/>
              <a:t>: method/field extension, method </a:t>
            </a:r>
            <a:r>
              <a:rPr lang="en-US" altLang="en-US" dirty="0" smtClean="0"/>
              <a:t>override?</a:t>
            </a:r>
            <a:endParaRPr lang="en-US" altLang="en-US" dirty="0"/>
          </a:p>
          <a:p>
            <a:r>
              <a:rPr lang="en-US" altLang="en-US" dirty="0"/>
              <a:t>Dynamic dispatch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Subtyping? [will do types </a:t>
            </a:r>
            <a:r>
              <a:rPr lang="en-US" altLang="en-US" i="1" dirty="0" smtClean="0"/>
              <a:t>after</a:t>
            </a:r>
            <a:r>
              <a:rPr lang="en-US" altLang="en-US" dirty="0" smtClean="0"/>
              <a:t> the rest, like earlier in course]</a:t>
            </a:r>
          </a:p>
          <a:p>
            <a:r>
              <a:rPr lang="en-US" altLang="en-US" dirty="0" smtClean="0"/>
              <a:t>All </a:t>
            </a:r>
            <a:r>
              <a:rPr lang="en-US" altLang="en-US" dirty="0"/>
              <a:t>the above </a:t>
            </a:r>
            <a:r>
              <a:rPr lang="en-US" altLang="en-US" dirty="0" smtClean="0"/>
              <a:t>(plus constructor(s)) in </a:t>
            </a:r>
            <a:r>
              <a:rPr lang="en-US" altLang="en-US" dirty="0"/>
              <a:t>one (class) definition</a:t>
            </a:r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r>
              <a:rPr lang="en-US" altLang="en-US" dirty="0"/>
              <a:t>Design question: Better to have small orthogonal features or one “do it all” feature?</a:t>
            </a:r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r>
              <a:rPr lang="en-US" altLang="en-US" dirty="0"/>
              <a:t>Anyway, let’s consider how “unique to OO” each is…</a:t>
            </a:r>
          </a:p>
        </p:txBody>
      </p:sp>
    </p:spTree>
    <p:extLst>
      <p:ext uri="{BB962C8B-B14F-4D97-AF65-F5344CB8AC3E}">
        <p14:creationId xmlns:p14="http://schemas.microsoft.com/office/powerpoint/2010/main" val="32743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1CA7-8F8F-4E8D-99CC-BFB356BD5DA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OOP as ADT-focused</a:t>
            </a:r>
            <a:endParaRPr lang="en-US" altLang="en-US" dirty="0"/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Fields</a:t>
            </a:r>
            <a:r>
              <a:rPr lang="en-US" altLang="en-US" dirty="0"/>
              <a:t>, methods, </a:t>
            </a:r>
            <a:r>
              <a:rPr lang="en-US" altLang="en-US" dirty="0" smtClean="0"/>
              <a:t>constructors </a:t>
            </a:r>
            <a:r>
              <a:rPr lang="en-US" altLang="en-US" dirty="0"/>
              <a:t>often have </a:t>
            </a:r>
            <a:r>
              <a:rPr lang="en-US" altLang="en-US" i="1" dirty="0"/>
              <a:t>visibilities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What code can invoke a member/access a field?</a:t>
            </a:r>
          </a:p>
          <a:p>
            <a:r>
              <a:rPr lang="en-US" altLang="en-US" dirty="0"/>
              <a:t>Methods of the same object?</a:t>
            </a:r>
          </a:p>
          <a:p>
            <a:r>
              <a:rPr lang="en-US" altLang="en-US" dirty="0"/>
              <a:t>Methods defined in same class?</a:t>
            </a:r>
          </a:p>
          <a:p>
            <a:r>
              <a:rPr lang="en-US" altLang="en-US" dirty="0"/>
              <a:t>Methods defined in a subclass?</a:t>
            </a:r>
          </a:p>
          <a:p>
            <a:r>
              <a:rPr lang="en-US" altLang="en-US" dirty="0"/>
              <a:t>Methods in another “boundary” (package, assembly, friend,  …)</a:t>
            </a:r>
          </a:p>
          <a:p>
            <a:r>
              <a:rPr lang="en-US" altLang="en-US" dirty="0"/>
              <a:t>Methods defined anywhere</a:t>
            </a:r>
            <a:r>
              <a:rPr lang="en-US" altLang="en-US" dirty="0" smtClean="0"/>
              <a:t>?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Hiding concrete representation matters, in any paradigm</a:t>
            </a:r>
          </a:p>
          <a:p>
            <a:pPr lvl="1"/>
            <a:r>
              <a:rPr lang="en-US" altLang="en-US" dirty="0" smtClean="0"/>
              <a:t>For simple examples, objects or modules work fine</a:t>
            </a:r>
          </a:p>
          <a:p>
            <a:pPr lvl="1"/>
            <a:r>
              <a:rPr lang="en-US" altLang="en-US" dirty="0" smtClean="0"/>
              <a:t>But OOP struggles with </a:t>
            </a:r>
            <a:r>
              <a:rPr lang="en-US" altLang="en-US" i="1" dirty="0" smtClean="0"/>
              <a:t>binary methods…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22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10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Autumn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41BC-6E44-47B6-B810-711D95CB564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24400" y="2501757"/>
            <a:ext cx="3886200" cy="2590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IntStack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… // fields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push</a:t>
            </a:r>
            <a:r>
              <a:rPr lang="en-US" altLang="en-US" b="1" dirty="0" smtClean="0">
                <a:latin typeface="Courier New" pitchFamily="49" charset="0"/>
              </a:rPr>
              <a:t>(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 smtClean="0">
                <a:latin typeface="Courier New" pitchFamily="49" charset="0"/>
              </a:rPr>
              <a:t>) {…}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 constructor</a:t>
            </a:r>
            <a:r>
              <a:rPr lang="en-US" altLang="en-US" b="1" dirty="0">
                <a:latin typeface="Courier New" pitchFamily="49" charset="0"/>
              </a:rPr>
              <a:t>() { </a:t>
            </a:r>
            <a:r>
              <a:rPr lang="en-US" altLang="en-US" b="1" dirty="0" smtClean="0">
                <a:latin typeface="Courier New" pitchFamily="49" charset="0"/>
              </a:rPr>
              <a:t>…}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…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new </a:t>
            </a:r>
            <a:r>
              <a:rPr lang="en-US" altLang="en-US" b="1" dirty="0" err="1" smtClean="0">
                <a:latin typeface="Courier New" pitchFamily="49" charset="0"/>
              </a:rPr>
              <a:t>IntStack</a:t>
            </a:r>
            <a:r>
              <a:rPr lang="en-US" altLang="en-US" b="1" dirty="0" smtClean="0">
                <a:latin typeface="Courier New" pitchFamily="49" charset="0"/>
              </a:rPr>
              <a:t>().push(42);</a:t>
            </a:r>
            <a:endParaRPr lang="en-US" altLang="en-US" sz="600" b="1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2505181"/>
            <a:ext cx="3886200" cy="2590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int_stack</a:t>
            </a:r>
            <a:endParaRPr lang="en-US" altLang="en-US" b="1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b="1" dirty="0" err="1" smtClean="0">
                <a:solidFill>
                  <a:srgbClr val="009900"/>
                </a:solidFill>
                <a:latin typeface="Courier New" pitchFamily="49" charset="0"/>
              </a:rPr>
              <a:t>val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empty </a:t>
            </a:r>
            <a:r>
              <a:rPr lang="en-US" altLang="en-US" b="1" dirty="0" smtClean="0">
                <a:latin typeface="Courier New" pitchFamily="49" charset="0"/>
              </a:rPr>
              <a:t>: </a:t>
            </a:r>
            <a:r>
              <a:rPr lang="en-US" altLang="en-US" b="1" dirty="0" err="1" smtClean="0">
                <a:latin typeface="Courier New" pitchFamily="49" charset="0"/>
              </a:rPr>
              <a:t>int_stack</a:t>
            </a:r>
            <a:endParaRPr lang="en-US" altLang="en-US" b="1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b="1" dirty="0" err="1" smtClean="0">
                <a:solidFill>
                  <a:srgbClr val="009900"/>
                </a:solidFill>
                <a:latin typeface="Courier New" pitchFamily="49" charset="0"/>
              </a:rPr>
              <a:t>val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push </a:t>
            </a:r>
            <a:r>
              <a:rPr lang="en-US" altLang="en-US" b="1" dirty="0">
                <a:latin typeface="Courier New" pitchFamily="49" charset="0"/>
              </a:rPr>
              <a:t>: </a:t>
            </a:r>
            <a:r>
              <a:rPr lang="en-US" altLang="en-US" b="1" dirty="0" err="1" smtClean="0">
                <a:latin typeface="Courier New" pitchFamily="49" charset="0"/>
              </a:rPr>
              <a:t>int</a:t>
            </a:r>
            <a:r>
              <a:rPr lang="en-US" altLang="en-US" b="1" dirty="0" smtClean="0">
                <a:latin typeface="Courier New" pitchFamily="49" charset="0"/>
              </a:rPr>
              <a:t> -&gt;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         </a:t>
            </a:r>
            <a:r>
              <a:rPr lang="en-US" altLang="en-US" b="1" dirty="0" err="1" smtClean="0">
                <a:latin typeface="Courier New" pitchFamily="49" charset="0"/>
              </a:rPr>
              <a:t>int_stack</a:t>
            </a:r>
            <a:r>
              <a:rPr lang="en-US" altLang="en-US" b="1" dirty="0" smtClean="0">
                <a:latin typeface="Courier New" pitchFamily="49" charset="0"/>
              </a:rPr>
              <a:t> -&gt;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         </a:t>
            </a:r>
            <a:r>
              <a:rPr lang="en-US" altLang="en-US" b="1" dirty="0" err="1" smtClean="0">
                <a:latin typeface="Courier New" pitchFamily="49" charset="0"/>
              </a:rPr>
              <a:t>int_stack</a:t>
            </a:r>
            <a:endParaRPr lang="en-US" alt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push 42 empty</a:t>
            </a:r>
            <a:endParaRPr lang="en-US" alt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dan_design_template</Template>
  <TotalTime>56486</TotalTime>
  <Words>4121</Words>
  <Application>Microsoft Office PowerPoint</Application>
  <PresentationFormat>On-screen Show (4:3)</PresentationFormat>
  <Paragraphs>922</Paragraphs>
  <Slides>58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Comic Sans MS</vt:lpstr>
      <vt:lpstr>Consolas</vt:lpstr>
      <vt:lpstr>Courier New</vt:lpstr>
      <vt:lpstr>Symbol</vt:lpstr>
      <vt:lpstr>Times New Roman</vt:lpstr>
      <vt:lpstr>Tw Cen MT</vt:lpstr>
      <vt:lpstr>Wingdings</vt:lpstr>
      <vt:lpstr>dan_design_template</vt:lpstr>
      <vt:lpstr>CSEP505: Programming Languages Lecture 10: Object-Oriented Programming; Course Wrap-Up</vt:lpstr>
      <vt:lpstr>Onto OOP</vt:lpstr>
      <vt:lpstr>OOP the sales pitch</vt:lpstr>
      <vt:lpstr>So what is OOP?</vt:lpstr>
      <vt:lpstr>Class-based OOP</vt:lpstr>
      <vt:lpstr>Pure OOP</vt:lpstr>
      <vt:lpstr>OOP can mean many things</vt:lpstr>
      <vt:lpstr>OOP as ADT-focused</vt:lpstr>
      <vt:lpstr>Simple Example</vt:lpstr>
      <vt:lpstr>Binary-Method Example</vt:lpstr>
      <vt:lpstr>Inheritance &amp; override</vt:lpstr>
      <vt:lpstr>(More than) records of functions</vt:lpstr>
      <vt:lpstr>Almost OOP?</vt:lpstr>
      <vt:lpstr>Problems</vt:lpstr>
      <vt:lpstr>The essence</vt:lpstr>
      <vt:lpstr>More on late-binding</vt:lpstr>
      <vt:lpstr>More on late-binding</vt:lpstr>
      <vt:lpstr>The big debate</vt:lpstr>
      <vt:lpstr>Our plan</vt:lpstr>
      <vt:lpstr>Defining dispatch</vt:lpstr>
      <vt:lpstr>Defining dispatch</vt:lpstr>
      <vt:lpstr>Which approach?</vt:lpstr>
      <vt:lpstr>Our plan</vt:lpstr>
      <vt:lpstr>Overriding and hierarchy design</vt:lpstr>
      <vt:lpstr>Overriding for extensibility</vt:lpstr>
      <vt:lpstr>Example cont’d</vt:lpstr>
      <vt:lpstr>More extension</vt:lpstr>
      <vt:lpstr>The Grid</vt:lpstr>
      <vt:lpstr>Back to MultExp</vt:lpstr>
      <vt:lpstr>Our plan</vt:lpstr>
      <vt:lpstr>The equals mess</vt:lpstr>
      <vt:lpstr>How equals should behave</vt:lpstr>
      <vt:lpstr>Object.equals method</vt:lpstr>
      <vt:lpstr>Correct overriding</vt:lpstr>
      <vt:lpstr>But then you are stuck</vt:lpstr>
      <vt:lpstr>The gotchas</vt:lpstr>
      <vt:lpstr>Haskell’s Eq</vt:lpstr>
      <vt:lpstr>Our plan</vt:lpstr>
      <vt:lpstr>Typechecking</vt:lpstr>
      <vt:lpstr>Subtyping</vt:lpstr>
      <vt:lpstr>Subtyping, continued</vt:lpstr>
      <vt:lpstr>The One Difference</vt:lpstr>
      <vt:lpstr>Subtyping vs. subclassing</vt:lpstr>
      <vt:lpstr>Non-subtyping example</vt:lpstr>
      <vt:lpstr>What happened</vt:lpstr>
      <vt:lpstr>Now what?</vt:lpstr>
      <vt:lpstr>Victory Lap</vt:lpstr>
      <vt:lpstr>Thanks!</vt:lpstr>
      <vt:lpstr>Course [incomplete] summary</vt:lpstr>
      <vt:lpstr>PowerPoint Presentation</vt:lpstr>
      <vt:lpstr>OCaml</vt:lpstr>
      <vt:lpstr>Last Motivation: “Fan Mail”</vt:lpstr>
      <vt:lpstr>Picking a language</vt:lpstr>
      <vt:lpstr>Academic languages</vt:lpstr>
      <vt:lpstr>“But I don’t do languages”</vt:lpstr>
      <vt:lpstr>PowerPoint Presentation</vt:lpstr>
      <vt:lpstr>Penultimate slide</vt:lpstr>
      <vt:lpstr>Questions?</vt:lpstr>
    </vt:vector>
  </TitlesOfParts>
  <Company>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P505: Programming Languages Lecture 1: Intro; Caml; functional programming</dc:title>
  <dc:creator>Dan Grossman</dc:creator>
  <cp:lastModifiedBy>Dan Grossman</cp:lastModifiedBy>
  <cp:revision>1181</cp:revision>
  <dcterms:created xsi:type="dcterms:W3CDTF">2006-03-22T23:32:21Z</dcterms:created>
  <dcterms:modified xsi:type="dcterms:W3CDTF">2016-12-12T21:27:00Z</dcterms:modified>
</cp:coreProperties>
</file>