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672" r:id="rId3"/>
    <p:sldId id="673" r:id="rId4"/>
    <p:sldId id="674" r:id="rId5"/>
    <p:sldId id="675" r:id="rId6"/>
    <p:sldId id="676" r:id="rId7"/>
    <p:sldId id="679" r:id="rId8"/>
    <p:sldId id="678" r:id="rId9"/>
    <p:sldId id="677" r:id="rId10"/>
    <p:sldId id="680" r:id="rId11"/>
    <p:sldId id="681" r:id="rId12"/>
    <p:sldId id="682" r:id="rId13"/>
    <p:sldId id="683" r:id="rId14"/>
    <p:sldId id="684" r:id="rId15"/>
    <p:sldId id="685" r:id="rId16"/>
    <p:sldId id="686" r:id="rId17"/>
    <p:sldId id="689" r:id="rId18"/>
    <p:sldId id="687" r:id="rId19"/>
    <p:sldId id="688" r:id="rId20"/>
    <p:sldId id="690" r:id="rId21"/>
    <p:sldId id="692" r:id="rId22"/>
    <p:sldId id="69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CC9900"/>
    <a:srgbClr val="66FFFF"/>
    <a:srgbClr val="D60093"/>
    <a:srgbClr val="FF5050"/>
    <a:srgbClr val="00CC00"/>
    <a:srgbClr val="00FFCC"/>
    <a:srgbClr val="80008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2206D2-6614-4287-A3B5-ED0371C26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769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3A2EB7-A8CE-4E07-B7E1-432D506FB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768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1AFFE-62F3-44E6-9F43-B25CF0EE929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05CD99-47E9-4922-830A-4AD9A9F421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3E06C-BAFC-4CB8-94A5-FE93FFD2D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74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9B29E-065E-4EEB-BFF6-4087F820E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78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941BC-6E44-47B6-B810-711D95CB5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1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6623E-AE52-49DE-9F55-C85EF141D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29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3AF9A-F90E-4D9A-ADDB-D9D86A106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08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69277-0399-4100-886B-2C5C79832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8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25830-8A5D-4573-9A92-7080BDF31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80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095E1-0C97-400A-9621-CF144CE5D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64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755C0-32F2-4B23-85C0-63571D7CB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8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F2274-927F-4611-9939-41CEAD167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1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fld id="{F72A3B94-04B5-46EA-BC89-E505EDD31D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pPr algn="ctr"/>
            <a:r>
              <a:rPr lang="en-US" altLang="en-US" sz="2800" dirty="0"/>
              <a:t>CSEP505: Programming Languages</a:t>
            </a:r>
            <a:br>
              <a:rPr lang="en-US" altLang="en-US" sz="2800" dirty="0"/>
            </a:br>
            <a:r>
              <a:rPr lang="en-US" altLang="en-US" sz="2800" dirty="0"/>
              <a:t>Lecture 9</a:t>
            </a:r>
            <a:r>
              <a:rPr lang="en-US" altLang="en-US" sz="2800" dirty="0" smtClean="0"/>
              <a:t>: Haskell </a:t>
            </a:r>
            <a:r>
              <a:rPr lang="en-US" altLang="en-US" sz="2800" dirty="0" err="1" smtClean="0"/>
              <a:t>Typeclasses</a:t>
            </a:r>
            <a:r>
              <a:rPr lang="en-US" altLang="en-US" sz="2800" dirty="0" smtClean="0"/>
              <a:t> and Monads; </a:t>
            </a:r>
            <a:endParaRPr lang="en-US" altLang="en-US" sz="2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343400"/>
            <a:ext cx="6400800" cy="1600200"/>
          </a:xfrm>
        </p:spPr>
        <p:txBody>
          <a:bodyPr/>
          <a:lstStyle/>
          <a:p>
            <a:r>
              <a:rPr lang="en-US" altLang="en-US" dirty="0"/>
              <a:t>Dan Grossman</a:t>
            </a:r>
          </a:p>
          <a:p>
            <a:r>
              <a:rPr lang="en-US" altLang="en-US" dirty="0" smtClean="0"/>
              <a:t>Autumn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2000" y="2438400"/>
            <a:ext cx="7696200" cy="2057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sort        :: Ord a           =&gt; [a]   -&gt; [a]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reverse     ::                    [a]   -&gt; [a]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square      :: </a:t>
            </a:r>
            <a:r>
              <a:rPr lang="en-US" b="1" dirty="0" err="1" smtClean="0">
                <a:latin typeface="Courier New"/>
                <a:cs typeface="Courier New"/>
              </a:rPr>
              <a:t>Num</a:t>
            </a:r>
            <a:r>
              <a:rPr lang="en-US" b="1" dirty="0" smtClean="0">
                <a:latin typeface="Courier New"/>
                <a:cs typeface="Courier New"/>
              </a:rPr>
              <a:t> a           =&gt; a     -&gt; a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squarePair</a:t>
            </a:r>
            <a:r>
              <a:rPr lang="en-US" b="1" dirty="0" smtClean="0">
                <a:latin typeface="Courier New"/>
                <a:cs typeface="Courier New"/>
              </a:rPr>
              <a:t>  :: (</a:t>
            </a:r>
            <a:r>
              <a:rPr lang="en-US" b="1" dirty="0" err="1" smtClean="0">
                <a:latin typeface="Courier New"/>
                <a:cs typeface="Courier New"/>
              </a:rPr>
              <a:t>Num</a:t>
            </a:r>
            <a:r>
              <a:rPr lang="en-US" b="1" dirty="0" smtClean="0">
                <a:latin typeface="Courier New"/>
                <a:cs typeface="Courier New"/>
              </a:rPr>
              <a:t> a, </a:t>
            </a:r>
            <a:r>
              <a:rPr lang="en-US" b="1" dirty="0" err="1" smtClean="0">
                <a:latin typeface="Courier New"/>
                <a:cs typeface="Courier New"/>
              </a:rPr>
              <a:t>Num</a:t>
            </a:r>
            <a:r>
              <a:rPr lang="en-US" b="1" dirty="0" smtClean="0">
                <a:latin typeface="Courier New"/>
                <a:cs typeface="Courier New"/>
              </a:rPr>
              <a:t> b)  =&gt; (</a:t>
            </a:r>
            <a:r>
              <a:rPr lang="en-US" b="1" dirty="0" err="1" smtClean="0">
                <a:latin typeface="Courier New"/>
                <a:cs typeface="Courier New"/>
              </a:rPr>
              <a:t>a,b</a:t>
            </a:r>
            <a:r>
              <a:rPr lang="en-US" b="1" dirty="0" smtClean="0">
                <a:latin typeface="Courier New"/>
                <a:cs typeface="Courier New"/>
              </a:rPr>
              <a:t>) -&gt; (</a:t>
            </a:r>
            <a:r>
              <a:rPr lang="en-US" b="1" dirty="0" err="1" smtClean="0">
                <a:latin typeface="Courier New"/>
                <a:cs typeface="Courier New"/>
              </a:rPr>
              <a:t>a,b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stringOfMin</a:t>
            </a:r>
            <a:r>
              <a:rPr lang="en-US" b="1" dirty="0" smtClean="0">
                <a:latin typeface="Courier New"/>
                <a:cs typeface="Courier New"/>
              </a:rPr>
              <a:t> :: (Ord a, Show a) =&gt; [a]   -&gt; String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266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own classes and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The class declaration gives names and types to operations</a:t>
            </a:r>
          </a:p>
          <a:p>
            <a:r>
              <a:rPr lang="en-US" dirty="0" smtClean="0"/>
              <a:t>An instance declaration provides the operations’ implementations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38400" y="2438400"/>
            <a:ext cx="3886200" cy="3886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9900"/>
                </a:solidFill>
                <a:latin typeface="Courier New"/>
                <a:cs typeface="Courier New"/>
              </a:rPr>
              <a:t>class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MyNum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 a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</a:t>
            </a:r>
            <a:r>
              <a:rPr lang="en-US" sz="1600" b="1" dirty="0" err="1">
                <a:latin typeface="Courier New"/>
                <a:cs typeface="Courier New"/>
              </a:rPr>
              <a:t>plus'</a:t>
            </a:r>
            <a:r>
              <a:rPr lang="en-US" sz="1600" b="1" dirty="0">
                <a:latin typeface="Courier New"/>
                <a:cs typeface="Courier New"/>
              </a:rPr>
              <a:t>  :: a -&gt; a -&gt;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times' :: a -&gt; a -&gt;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</a:t>
            </a:r>
            <a:r>
              <a:rPr lang="en-US" sz="1600" b="1" dirty="0" err="1">
                <a:latin typeface="Courier New"/>
                <a:cs typeface="Courier New"/>
              </a:rPr>
              <a:t>neg</a:t>
            </a:r>
            <a:r>
              <a:rPr lang="en-US" sz="1600" b="1" dirty="0">
                <a:latin typeface="Courier New"/>
                <a:cs typeface="Courier New"/>
              </a:rPr>
              <a:t>'   :: a -&gt;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zero'  :: a</a:t>
            </a:r>
          </a:p>
          <a:p>
            <a:pPr marL="0" indent="0">
              <a:spcBef>
                <a:spcPts val="0"/>
              </a:spcBef>
              <a:buNone/>
            </a:pPr>
            <a:endParaRPr lang="en-US" sz="400" b="1" dirty="0" smtClean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instance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MyNum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</a:t>
            </a:r>
            <a:r>
              <a:rPr lang="en-US" sz="1600" b="1" dirty="0" err="1">
                <a:latin typeface="Courier New"/>
                <a:cs typeface="Courier New"/>
              </a:rPr>
              <a:t>plus'</a:t>
            </a:r>
            <a:r>
              <a:rPr lang="en-US" sz="1600" b="1" dirty="0">
                <a:latin typeface="Courier New"/>
                <a:cs typeface="Courier New"/>
              </a:rPr>
              <a:t>  = (+)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times' = (*)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</a:t>
            </a:r>
            <a:r>
              <a:rPr lang="en-US" sz="1600" b="1" dirty="0" err="1">
                <a:latin typeface="Courier New"/>
                <a:cs typeface="Courier New"/>
              </a:rPr>
              <a:t>neg</a:t>
            </a:r>
            <a:r>
              <a:rPr lang="en-US" sz="1600" b="1" dirty="0">
                <a:latin typeface="Courier New"/>
                <a:cs typeface="Courier New"/>
              </a:rPr>
              <a:t>'   = \x -&gt; -1 *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zero'  = 0</a:t>
            </a:r>
          </a:p>
          <a:p>
            <a:pPr marL="0" indent="0">
              <a:spcBef>
                <a:spcPts val="0"/>
              </a:spcBef>
              <a:buNone/>
            </a:pPr>
            <a:endParaRPr lang="en-US" sz="4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9900"/>
                </a:solidFill>
                <a:latin typeface="Courier New"/>
                <a:cs typeface="Courier New"/>
              </a:rPr>
              <a:t>instance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MyNum</a:t>
            </a:r>
            <a:r>
              <a:rPr lang="en-US" sz="1600" b="1" dirty="0">
                <a:latin typeface="Courier New"/>
                <a:cs typeface="Courier New"/>
              </a:rPr>
              <a:t> Float </a:t>
            </a:r>
            <a:r>
              <a:rPr lang="en-US" sz="1600" b="1" dirty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</a:t>
            </a:r>
            <a:r>
              <a:rPr lang="en-US" sz="1600" b="1" dirty="0" err="1">
                <a:latin typeface="Courier New"/>
                <a:cs typeface="Courier New"/>
              </a:rPr>
              <a:t>plus'</a:t>
            </a:r>
            <a:r>
              <a:rPr lang="en-US" sz="1600" b="1" dirty="0">
                <a:latin typeface="Courier New"/>
                <a:cs typeface="Courier New"/>
              </a:rPr>
              <a:t>  = (+)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times' = (*)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</a:t>
            </a:r>
            <a:r>
              <a:rPr lang="en-US" sz="1600" b="1" dirty="0" err="1">
                <a:latin typeface="Courier New"/>
                <a:cs typeface="Courier New"/>
              </a:rPr>
              <a:t>neg</a:t>
            </a:r>
            <a:r>
              <a:rPr lang="en-US" sz="1600" b="1" dirty="0">
                <a:latin typeface="Courier New"/>
                <a:cs typeface="Courier New"/>
              </a:rPr>
              <a:t>'   = \x -&gt; -1.0 *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zero'  = 0.0</a:t>
            </a:r>
          </a:p>
        </p:txBody>
      </p:sp>
    </p:spTree>
    <p:extLst>
      <p:ext uri="{BB962C8B-B14F-4D97-AF65-F5344CB8AC3E}">
        <p14:creationId xmlns:p14="http://schemas.microsoft.com/office/powerpoint/2010/main" val="33335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use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Use qualified types to write algorithms over overloaded operations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14400" y="2286000"/>
            <a:ext cx="7696200" cy="3810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member' :: </a:t>
            </a:r>
            <a:r>
              <a:rPr lang="en-US" sz="1600" b="1" dirty="0" err="1">
                <a:latin typeface="Courier New"/>
                <a:cs typeface="Courier New"/>
              </a:rPr>
              <a:t>Eq</a:t>
            </a:r>
            <a:r>
              <a:rPr lang="en-US" sz="1600" b="1" dirty="0">
                <a:latin typeface="Courier New"/>
                <a:cs typeface="Courier New"/>
              </a:rPr>
              <a:t> a =&gt; [a] -&gt; a -&gt; Bool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member' </a:t>
            </a:r>
            <a:r>
              <a:rPr lang="en-US" sz="1600" b="1" dirty="0">
                <a:latin typeface="Courier New"/>
                <a:cs typeface="Courier New"/>
              </a:rPr>
              <a:t>[]     v =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member'</a:t>
            </a:r>
            <a:r>
              <a:rPr lang="en-US" sz="1600" b="1" dirty="0">
                <a:latin typeface="Courier New"/>
                <a:cs typeface="Courier New"/>
              </a:rPr>
              <a:t> (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x</a:t>
            </a:r>
            <a:r>
              <a:rPr lang="en-US" sz="1600" b="1" dirty="0" err="1">
                <a:latin typeface="Courier New"/>
                <a:cs typeface="Courier New"/>
              </a:rPr>
              <a:t>: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xs</a:t>
            </a:r>
            <a:r>
              <a:rPr lang="en-US" sz="1600" b="1" dirty="0">
                <a:latin typeface="Courier New"/>
                <a:cs typeface="Courier New"/>
              </a:rPr>
              <a:t>) v = (==) x v || member' </a:t>
            </a:r>
            <a:r>
              <a:rPr lang="en-US" sz="1600" b="1" dirty="0" err="1">
                <a:latin typeface="Courier New"/>
                <a:cs typeface="Courier New"/>
              </a:rPr>
              <a:t>xs</a:t>
            </a:r>
            <a:r>
              <a:rPr lang="en-US" sz="1600" b="1" dirty="0">
                <a:latin typeface="Courier New"/>
                <a:cs typeface="Courier New"/>
              </a:rPr>
              <a:t> v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double</a:t>
            </a:r>
            <a:r>
              <a:rPr lang="en-US" sz="1600" b="1" dirty="0">
                <a:latin typeface="Courier New"/>
                <a:cs typeface="Courier New"/>
              </a:rPr>
              <a:t>' :: </a:t>
            </a:r>
            <a:r>
              <a:rPr lang="en-US" sz="1600" b="1" dirty="0" err="1">
                <a:latin typeface="Courier New"/>
                <a:cs typeface="Courier New"/>
              </a:rPr>
              <a:t>MyNum</a:t>
            </a:r>
            <a:r>
              <a:rPr lang="en-US" sz="1600" b="1" dirty="0">
                <a:latin typeface="Courier New"/>
                <a:cs typeface="Courier New"/>
              </a:rPr>
              <a:t> a =&gt; a -&gt;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double' v</a:t>
            </a:r>
            <a:r>
              <a:rPr lang="en-US" sz="1600" b="1" dirty="0">
                <a:latin typeface="Courier New"/>
                <a:cs typeface="Courier New"/>
              </a:rPr>
              <a:t> = (</a:t>
            </a:r>
            <a:r>
              <a:rPr lang="en-US" sz="1600" b="1" dirty="0" err="1">
                <a:latin typeface="Courier New"/>
                <a:cs typeface="Courier New"/>
              </a:rPr>
              <a:t>plus'</a:t>
            </a:r>
            <a:r>
              <a:rPr lang="en-US" sz="1600" b="1" dirty="0">
                <a:latin typeface="Courier New"/>
                <a:cs typeface="Courier New"/>
              </a:rPr>
              <a:t> (</a:t>
            </a:r>
            <a:r>
              <a:rPr lang="en-US" sz="1600" b="1" dirty="0" err="1">
                <a:latin typeface="Courier New"/>
                <a:cs typeface="Courier New"/>
              </a:rPr>
              <a:t>plus'</a:t>
            </a:r>
            <a:r>
              <a:rPr lang="en-US" sz="1600" b="1" dirty="0">
                <a:latin typeface="Courier New"/>
                <a:cs typeface="Courier New"/>
              </a:rPr>
              <a:t> v v) zero')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/>
                <a:cs typeface="Courier New"/>
              </a:rPr>
              <a:t>sumOfSquares</a:t>
            </a:r>
            <a:r>
              <a:rPr lang="en-US" sz="1600" b="1" dirty="0">
                <a:latin typeface="Courier New"/>
                <a:cs typeface="Courier New"/>
              </a:rPr>
              <a:t>' :: </a:t>
            </a:r>
            <a:r>
              <a:rPr lang="en-US" sz="1600" b="1" dirty="0" err="1">
                <a:latin typeface="Courier New"/>
                <a:cs typeface="Courier New"/>
              </a:rPr>
              <a:t>MyNum</a:t>
            </a:r>
            <a:r>
              <a:rPr lang="en-US" sz="1600" b="1" dirty="0">
                <a:latin typeface="Courier New"/>
                <a:cs typeface="Courier New"/>
              </a:rPr>
              <a:t> a =&gt; [a] -&gt;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sumOfSquares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'</a:t>
            </a:r>
            <a:r>
              <a:rPr lang="en-US" sz="1600" b="1" dirty="0">
                <a:latin typeface="Courier New"/>
                <a:cs typeface="Courier New"/>
              </a:rPr>
              <a:t> [] = zero'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sumOfSquares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'</a:t>
            </a:r>
            <a:r>
              <a:rPr lang="en-US" sz="1600" b="1" dirty="0">
                <a:latin typeface="Courier New"/>
                <a:cs typeface="Courier New"/>
              </a:rPr>
              <a:t> (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x</a:t>
            </a:r>
            <a:r>
              <a:rPr lang="en-US" sz="1600" b="1" dirty="0" err="1">
                <a:latin typeface="Courier New"/>
                <a:cs typeface="Courier New"/>
              </a:rPr>
              <a:t>: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xs</a:t>
            </a:r>
            <a:r>
              <a:rPr lang="en-US" sz="1600" b="1" dirty="0">
                <a:latin typeface="Courier New"/>
                <a:cs typeface="Courier New"/>
              </a:rPr>
              <a:t>) = </a:t>
            </a:r>
            <a:r>
              <a:rPr lang="en-US" sz="1600" b="1" dirty="0" err="1">
                <a:latin typeface="Courier New"/>
                <a:cs typeface="Courier New"/>
              </a:rPr>
              <a:t>plus'</a:t>
            </a:r>
            <a:r>
              <a:rPr lang="en-US" sz="1600" b="1" dirty="0">
                <a:latin typeface="Courier New"/>
                <a:cs typeface="Courier New"/>
              </a:rPr>
              <a:t> (times' x x) (</a:t>
            </a:r>
            <a:r>
              <a:rPr lang="en-US" sz="1600" b="1" dirty="0" err="1">
                <a:latin typeface="Courier New"/>
                <a:cs typeface="Courier New"/>
              </a:rPr>
              <a:t>sumOfSquares</a:t>
            </a:r>
            <a:r>
              <a:rPr lang="en-US" sz="1600" b="1" dirty="0">
                <a:latin typeface="Courier New"/>
                <a:cs typeface="Courier New"/>
              </a:rPr>
              <a:t>' </a:t>
            </a:r>
            <a:r>
              <a:rPr lang="en-US" sz="1600" b="1" dirty="0" err="1">
                <a:latin typeface="Courier New"/>
                <a:cs typeface="Courier New"/>
              </a:rPr>
              <a:t>xs</a:t>
            </a:r>
            <a:r>
              <a:rPr lang="en-US" sz="1600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i8</a:t>
            </a:r>
            <a:r>
              <a:rPr lang="en-US" sz="1600" b="1" dirty="0" smtClean="0">
                <a:latin typeface="Courier New"/>
                <a:cs typeface="Courier New"/>
              </a:rPr>
              <a:t>  = double'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f8</a:t>
            </a:r>
            <a:r>
              <a:rPr lang="en-US" sz="1600" b="1" dirty="0" smtClean="0">
                <a:latin typeface="Courier New"/>
                <a:cs typeface="Courier New"/>
              </a:rPr>
              <a:t>  = </a:t>
            </a:r>
            <a:r>
              <a:rPr lang="en-US" sz="1600" b="1" dirty="0">
                <a:latin typeface="Courier New"/>
                <a:cs typeface="Courier New"/>
              </a:rPr>
              <a:t>double' </a:t>
            </a:r>
            <a:r>
              <a:rPr lang="en-US" sz="1600" b="1" dirty="0" smtClean="0">
                <a:latin typeface="Courier New"/>
                <a:cs typeface="Courier New"/>
              </a:rPr>
              <a:t>4.0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yes</a:t>
            </a:r>
            <a:r>
              <a:rPr lang="en-US" sz="1600" b="1" dirty="0" smtClean="0">
                <a:latin typeface="Courier New"/>
                <a:cs typeface="Courier New"/>
              </a:rPr>
              <a:t> = member' [3,4,5]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no</a:t>
            </a:r>
            <a:r>
              <a:rPr lang="en-US" sz="1600" b="1" dirty="0" smtClean="0">
                <a:latin typeface="Courier New"/>
                <a:cs typeface="Courier New"/>
              </a:rPr>
              <a:t>  = member</a:t>
            </a:r>
            <a:r>
              <a:rPr lang="en-US" sz="1600" b="1" dirty="0">
                <a:latin typeface="Courier New"/>
                <a:cs typeface="Courier New"/>
              </a:rPr>
              <a:t>' </a:t>
            </a:r>
            <a:r>
              <a:rPr lang="en-US" sz="1600" b="1" dirty="0" smtClean="0">
                <a:latin typeface="Courier New"/>
                <a:cs typeface="Courier New"/>
              </a:rPr>
              <a:t>["hi",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"bye"] "foo"</a:t>
            </a:r>
            <a:endParaRPr lang="en-US" sz="16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458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Compositionality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Overloaded functions can be defined using other overloaded functions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it-IT" b="1" dirty="0">
                <a:latin typeface="Courier New"/>
                <a:cs typeface="Courier New"/>
              </a:rPr>
              <a:t>quadAndFour </a:t>
            </a:r>
            <a:r>
              <a:rPr lang="en-US" dirty="0" smtClean="0"/>
              <a:t>“</a:t>
            </a:r>
            <a:r>
              <a:rPr lang="en-US" dirty="0"/>
              <a:t>doesn’t know” what dictionary it was passed, but it knows which </a:t>
            </a:r>
            <a:r>
              <a:rPr lang="en-US" dirty="0" smtClean="0"/>
              <a:t>dictionary to pass to each of its calls to </a:t>
            </a:r>
            <a:r>
              <a:rPr lang="it-IT" b="1" dirty="0">
                <a:latin typeface="Courier New"/>
                <a:cs typeface="Courier New"/>
              </a:rPr>
              <a:t>square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43000" y="2438400"/>
            <a:ext cx="6705600" cy="2286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800" b="1" dirty="0">
                <a:latin typeface="Courier New"/>
                <a:cs typeface="Courier New"/>
              </a:rPr>
              <a:t>square :: Num a =&gt; a -&gt;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chemeClr val="accent2"/>
                </a:solidFill>
                <a:latin typeface="Courier New"/>
                <a:cs typeface="Courier New"/>
              </a:rPr>
              <a:t>square x</a:t>
            </a:r>
            <a:r>
              <a:rPr lang="it-IT" sz="1800" b="1" dirty="0">
                <a:latin typeface="Courier New"/>
                <a:cs typeface="Courier New"/>
              </a:rPr>
              <a:t> = x * x</a:t>
            </a:r>
          </a:p>
          <a:p>
            <a:pPr marL="0" indent="0">
              <a:spcBef>
                <a:spcPts val="0"/>
              </a:spcBef>
              <a:buNone/>
            </a:pPr>
            <a:endParaRPr lang="it-IT" sz="18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b="1" dirty="0">
                <a:latin typeface="Courier New"/>
                <a:cs typeface="Courier New"/>
              </a:rPr>
              <a:t>quadAndFour :: Num a =&gt; a -&gt; (a,Int)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chemeClr val="accent2"/>
                </a:solidFill>
                <a:latin typeface="Courier New"/>
                <a:cs typeface="Courier New"/>
              </a:rPr>
              <a:t>quadAndFour x</a:t>
            </a:r>
            <a:r>
              <a:rPr lang="it-IT" sz="1800" b="1" dirty="0">
                <a:latin typeface="Courier New"/>
                <a:cs typeface="Courier New"/>
              </a:rPr>
              <a:t> = (square x * square x, square 2</a:t>
            </a:r>
            <a:r>
              <a:rPr lang="it-IT" sz="1800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it-IT" sz="18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eg</a:t>
            </a:r>
            <a:r>
              <a:rPr lang="it-IT" sz="1800" b="1" dirty="0" smtClean="0">
                <a:latin typeface="Courier New"/>
                <a:cs typeface="Courier New"/>
              </a:rPr>
              <a:t> = quadAndFour 3.0 </a:t>
            </a:r>
            <a:r>
              <a:rPr lang="it-IT" sz="1800" b="1" dirty="0" smtClean="0">
                <a:solidFill>
                  <a:srgbClr val="7030A0"/>
                </a:solidFill>
                <a:latin typeface="Courier New"/>
                <a:cs typeface="Courier New"/>
              </a:rPr>
              <a:t>-- (81.0, 4)</a:t>
            </a:r>
            <a:endParaRPr lang="en-US" sz="1800" b="1" dirty="0">
              <a:solidFill>
                <a:srgbClr val="7030A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0621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Compositionality of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i="1" dirty="0" smtClean="0"/>
              <a:t>qualified instances </a:t>
            </a:r>
            <a:r>
              <a:rPr lang="en-US" dirty="0" smtClean="0"/>
              <a:t>to build compound instances in terms of simpler ones</a:t>
            </a:r>
          </a:p>
          <a:p>
            <a:endParaRPr lang="en-US" sz="400" dirty="0" smtClean="0"/>
          </a:p>
          <a:p>
            <a:r>
              <a:rPr lang="pt-BR" dirty="0"/>
              <a:t>Simple </a:t>
            </a:r>
            <a:r>
              <a:rPr lang="pt-BR" dirty="0" smtClean="0"/>
              <a:t>example from standard library: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little more complicated example: see lec9.hs for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pt-BR" b="1" dirty="0" smtClean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MyNum a =&gt; MyNum (Complex a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</a:p>
          <a:p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47800" y="2819400"/>
            <a:ext cx="6324600" cy="2743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class</a:t>
            </a:r>
            <a:r>
              <a:rPr lang="it-IT" sz="1600" b="1" dirty="0" smtClean="0">
                <a:latin typeface="Courier New"/>
                <a:cs typeface="Courier New"/>
              </a:rPr>
              <a:t> 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Eq</a:t>
            </a:r>
            <a:r>
              <a:rPr lang="it-IT" sz="1600" b="1" dirty="0">
                <a:latin typeface="Courier New"/>
                <a:cs typeface="Courier New"/>
              </a:rPr>
              <a:t> 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it-IT" sz="1600" b="1" dirty="0">
                <a:latin typeface="Courier New"/>
                <a:cs typeface="Courier New"/>
              </a:rPr>
              <a:t> </a:t>
            </a:r>
            <a:r>
              <a:rPr lang="it-IT" sz="1600" b="1" dirty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>
                <a:latin typeface="Courier New"/>
                <a:cs typeface="Courier New"/>
              </a:rPr>
              <a:t>  (==) :: a -&gt; a -&gt; Bool</a:t>
            </a:r>
          </a:p>
          <a:p>
            <a:pPr marL="0" indent="0">
              <a:spcBef>
                <a:spcPts val="0"/>
              </a:spcBef>
              <a:buNone/>
            </a:pPr>
            <a:endParaRPr lang="it-IT" sz="400" b="1" dirty="0" smtClean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instance</a:t>
            </a:r>
            <a:r>
              <a:rPr lang="it-IT" sz="1600" b="1" dirty="0" smtClean="0">
                <a:latin typeface="Courier New"/>
                <a:cs typeface="Courier New"/>
              </a:rPr>
              <a:t> </a:t>
            </a:r>
            <a:r>
              <a:rPr lang="it-IT" sz="1600" b="1" dirty="0">
                <a:latin typeface="Courier New"/>
                <a:cs typeface="Courier New"/>
              </a:rPr>
              <a:t>Eq Int </a:t>
            </a:r>
            <a:r>
              <a:rPr lang="it-IT" sz="1600" b="1" dirty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>
                <a:latin typeface="Courier New"/>
                <a:cs typeface="Courier New"/>
              </a:rPr>
              <a:t>  (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==</a:t>
            </a:r>
            <a:r>
              <a:rPr lang="it-IT" sz="1600" b="1" dirty="0">
                <a:latin typeface="Courier New"/>
                <a:cs typeface="Courier New"/>
              </a:rPr>
              <a:t>) = intEq     </a:t>
            </a:r>
            <a:r>
              <a:rPr lang="it-IT" sz="1600" b="1" dirty="0">
                <a:solidFill>
                  <a:srgbClr val="7030A0"/>
                </a:solidFill>
                <a:latin typeface="Courier New"/>
                <a:cs typeface="Courier New"/>
              </a:rPr>
              <a:t>-- intEq primitive equality</a:t>
            </a:r>
          </a:p>
          <a:p>
            <a:pPr marL="0" indent="0">
              <a:spcBef>
                <a:spcPts val="0"/>
              </a:spcBef>
              <a:buNone/>
            </a:pPr>
            <a:endParaRPr lang="it-IT" sz="400" b="1" dirty="0" smtClean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instance</a:t>
            </a:r>
            <a:r>
              <a:rPr lang="it-IT" sz="1600" b="1" dirty="0" smtClean="0">
                <a:latin typeface="Courier New"/>
                <a:cs typeface="Courier New"/>
              </a:rPr>
              <a:t> </a:t>
            </a:r>
            <a:r>
              <a:rPr lang="it-IT" sz="1600" b="1" dirty="0">
                <a:latin typeface="Courier New"/>
                <a:cs typeface="Courier New"/>
              </a:rPr>
              <a:t>(Eq a, Eq b) =&gt; </a:t>
            </a:r>
            <a:r>
              <a:rPr lang="it-IT" sz="1600" b="1" dirty="0" smtClean="0">
                <a:latin typeface="Courier New"/>
                <a:cs typeface="Courier New"/>
              </a:rPr>
              <a:t>Eq (</a:t>
            </a:r>
            <a:r>
              <a:rPr lang="it-IT" sz="1600" b="1" dirty="0">
                <a:latin typeface="Courier New"/>
                <a:cs typeface="Courier New"/>
              </a:rPr>
              <a:t>a,b) </a:t>
            </a:r>
            <a:r>
              <a:rPr lang="it-IT" sz="1600" b="1" dirty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>
                <a:latin typeface="Courier New"/>
                <a:cs typeface="Courier New"/>
              </a:rPr>
              <a:t> </a:t>
            </a:r>
            <a:r>
              <a:rPr lang="it-IT" sz="1600" b="1" dirty="0" smtClean="0">
                <a:latin typeface="Courier New"/>
                <a:cs typeface="Courier New"/>
              </a:rPr>
              <a:t> (</a:t>
            </a:r>
            <a:r>
              <a:rPr lang="it-IT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==</a:t>
            </a:r>
            <a:r>
              <a:rPr lang="it-IT" sz="1600" b="1" dirty="0" smtClean="0">
                <a:latin typeface="Courier New"/>
                <a:cs typeface="Courier New"/>
              </a:rPr>
              <a:t>) (</a:t>
            </a:r>
            <a:r>
              <a:rPr lang="it-IT" sz="1600" b="1" dirty="0">
                <a:latin typeface="Courier New"/>
                <a:cs typeface="Courier New"/>
              </a:rPr>
              <a:t>u,v</a:t>
            </a:r>
            <a:r>
              <a:rPr lang="it-IT" sz="1600" b="1" dirty="0" smtClean="0">
                <a:latin typeface="Courier New"/>
                <a:cs typeface="Courier New"/>
              </a:rPr>
              <a:t>) (</a:t>
            </a:r>
            <a:r>
              <a:rPr lang="it-IT" sz="1600" b="1" dirty="0">
                <a:latin typeface="Courier New"/>
                <a:cs typeface="Courier New"/>
              </a:rPr>
              <a:t>x,y</a:t>
            </a:r>
            <a:r>
              <a:rPr lang="it-IT" sz="1600" b="1" dirty="0" smtClean="0">
                <a:latin typeface="Courier New"/>
                <a:cs typeface="Courier New"/>
              </a:rPr>
              <a:t>) </a:t>
            </a:r>
            <a:r>
              <a:rPr lang="it-IT" sz="1600" b="1" dirty="0">
                <a:latin typeface="Courier New"/>
                <a:cs typeface="Courier New"/>
              </a:rPr>
              <a:t>= (u == x) &amp;&amp; (v == y)</a:t>
            </a:r>
          </a:p>
          <a:p>
            <a:pPr marL="0" indent="0">
              <a:spcBef>
                <a:spcPts val="0"/>
              </a:spcBef>
              <a:buNone/>
            </a:pPr>
            <a:endParaRPr lang="it-IT" sz="400" b="1" dirty="0" smtClean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instance</a:t>
            </a:r>
            <a:r>
              <a:rPr lang="it-IT" sz="1600" b="1" dirty="0" smtClean="0">
                <a:latin typeface="Courier New"/>
                <a:cs typeface="Courier New"/>
              </a:rPr>
              <a:t> </a:t>
            </a:r>
            <a:r>
              <a:rPr lang="it-IT" sz="1600" b="1" dirty="0">
                <a:latin typeface="Courier New"/>
                <a:cs typeface="Courier New"/>
              </a:rPr>
              <a:t>Eq a =&gt; Eq [a] </a:t>
            </a:r>
            <a:r>
              <a:rPr lang="it-IT" sz="1600" b="1" dirty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>
                <a:latin typeface="Courier New"/>
                <a:cs typeface="Courier New"/>
              </a:rPr>
              <a:t>  (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==</a:t>
            </a:r>
            <a:r>
              <a:rPr lang="it-IT" sz="1600" b="1" dirty="0">
                <a:latin typeface="Courier New"/>
                <a:cs typeface="Courier New"/>
              </a:rPr>
              <a:t>) []     []     =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>
                <a:latin typeface="Courier New"/>
                <a:cs typeface="Courier New"/>
              </a:rPr>
              <a:t>  (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==</a:t>
            </a:r>
            <a:r>
              <a:rPr lang="it-IT" sz="1600" b="1" dirty="0">
                <a:latin typeface="Courier New"/>
                <a:cs typeface="Courier New"/>
              </a:rPr>
              <a:t>) (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x</a:t>
            </a:r>
            <a:r>
              <a:rPr lang="it-IT" sz="1600" b="1" dirty="0">
                <a:latin typeface="Courier New"/>
                <a:cs typeface="Courier New"/>
              </a:rPr>
              <a:t>: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xs</a:t>
            </a:r>
            <a:r>
              <a:rPr lang="it-IT" sz="1600" b="1" dirty="0">
                <a:latin typeface="Courier New"/>
                <a:cs typeface="Courier New"/>
              </a:rPr>
              <a:t>) (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y</a:t>
            </a:r>
            <a:r>
              <a:rPr lang="it-IT" sz="1600" b="1" dirty="0">
                <a:latin typeface="Courier New"/>
                <a:cs typeface="Courier New"/>
              </a:rPr>
              <a:t>: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ys</a:t>
            </a:r>
            <a:r>
              <a:rPr lang="it-IT" sz="1600" b="1" dirty="0">
                <a:latin typeface="Courier New"/>
                <a:cs typeface="Courier New"/>
              </a:rPr>
              <a:t>) = x==y &amp;&amp; xs == ys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>
                <a:latin typeface="Courier New"/>
                <a:cs typeface="Courier New"/>
              </a:rPr>
              <a:t>  (</a:t>
            </a:r>
            <a:r>
              <a:rPr lang="it-IT" sz="1600" b="1" dirty="0">
                <a:solidFill>
                  <a:schemeClr val="accent2"/>
                </a:solidFill>
                <a:latin typeface="Courier New"/>
                <a:cs typeface="Courier New"/>
              </a:rPr>
              <a:t>==</a:t>
            </a:r>
            <a:r>
              <a:rPr lang="it-IT" sz="1600" b="1" dirty="0">
                <a:latin typeface="Courier New"/>
                <a:cs typeface="Courier New"/>
              </a:rPr>
              <a:t>) _      _      = </a:t>
            </a:r>
            <a:r>
              <a:rPr lang="it-IT" sz="1600" b="1" dirty="0" smtClean="0">
                <a:latin typeface="Courier New"/>
                <a:cs typeface="Courier New"/>
              </a:rPr>
              <a:t>False</a:t>
            </a:r>
            <a:endParaRPr lang="it-IT" sz="16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701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specify “any instance of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 smtClean="0"/>
              <a:t> must also be an instance of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 smtClean="0"/>
              <a:t> a subclass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Fractional</a:t>
            </a:r>
            <a:r>
              <a:rPr lang="en-US" dirty="0" smtClean="0"/>
              <a:t> a subclass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Fractional</a:t>
            </a:r>
            <a:r>
              <a:rPr lang="en-US" dirty="0" smtClean="0"/>
              <a:t> supports real division and reciprocals)</a:t>
            </a:r>
          </a:p>
          <a:p>
            <a:r>
              <a:rPr lang="en-US" dirty="0" smtClean="0"/>
              <a:t>Easy to define: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 instance must provide everything in the superclass (too)</a:t>
            </a:r>
          </a:p>
          <a:p>
            <a:r>
              <a:rPr lang="en-US" dirty="0" smtClean="0"/>
              <a:t>Makes a qualified type “provide more”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still isn’t OOP classes [we are defining and passing dictionaries </a:t>
            </a:r>
            <a:r>
              <a:rPr lang="en-US" dirty="0" smtClean="0"/>
              <a:t>separately and with static type resolution]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95400" y="3810000"/>
            <a:ext cx="6324600" cy="685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class</a:t>
            </a:r>
            <a:r>
              <a:rPr lang="it-IT" sz="1600" b="1" dirty="0" smtClean="0">
                <a:latin typeface="Courier New"/>
                <a:cs typeface="Courier New"/>
              </a:rPr>
              <a:t> </a:t>
            </a:r>
            <a:r>
              <a:rPr lang="it-IT" sz="1600" b="1" dirty="0">
                <a:latin typeface="Courier New"/>
                <a:cs typeface="Courier New"/>
              </a:rPr>
              <a:t>Eq a </a:t>
            </a:r>
            <a:r>
              <a:rPr lang="it-IT" sz="1600" b="1" dirty="0" smtClean="0">
                <a:latin typeface="Courier New"/>
                <a:cs typeface="Courier New"/>
              </a:rPr>
              <a:t>=&gt; </a:t>
            </a:r>
            <a:r>
              <a:rPr lang="it-IT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Ord</a:t>
            </a:r>
            <a:r>
              <a:rPr lang="it-IT" sz="1600" b="1" dirty="0" smtClean="0">
                <a:latin typeface="Courier New"/>
                <a:cs typeface="Courier New"/>
              </a:rPr>
              <a:t> </a:t>
            </a:r>
            <a:r>
              <a:rPr lang="it-IT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it-IT" sz="1600" b="1" dirty="0" smtClean="0">
                <a:latin typeface="Courier New"/>
                <a:cs typeface="Courier New"/>
              </a:rPr>
              <a:t> </a:t>
            </a:r>
            <a:r>
              <a:rPr lang="it-IT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  <a:r>
              <a:rPr lang="it-IT" sz="1600" b="1" dirty="0" smtClean="0">
                <a:latin typeface="Courier New"/>
                <a:cs typeface="Courier New"/>
              </a:rPr>
              <a:t> </a:t>
            </a:r>
            <a:r>
              <a:rPr lang="it-IT" sz="1600" b="1" dirty="0" smtClean="0">
                <a:solidFill>
                  <a:srgbClr val="7030A0"/>
                </a:solidFill>
                <a:latin typeface="Courier New"/>
                <a:cs typeface="Courier New"/>
              </a:rPr>
              <a:t>-- defines Ord a</a:t>
            </a:r>
            <a:endParaRPr lang="it-IT" sz="1600" b="1" dirty="0">
              <a:solidFill>
                <a:srgbClr val="7030A0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600" b="1" dirty="0">
                <a:latin typeface="Courier New"/>
                <a:cs typeface="Courier New"/>
              </a:rPr>
              <a:t>  </a:t>
            </a:r>
            <a:r>
              <a:rPr lang="it-IT" sz="1600" b="1" dirty="0" smtClean="0">
                <a:latin typeface="Courier New"/>
                <a:cs typeface="Courier New"/>
              </a:rPr>
              <a:t>...</a:t>
            </a:r>
            <a:endParaRPr lang="it-IT" sz="1600" b="1" dirty="0">
              <a:latin typeface="Courier New"/>
              <a:cs typeface="Courier New"/>
            </a:endParaRPr>
          </a:p>
          <a:p>
            <a:pPr marL="0" indent="0">
              <a:spcBef>
                <a:spcPts val="0"/>
              </a:spcBef>
              <a:buNone/>
            </a:pPr>
            <a:endParaRPr lang="it-IT" sz="400" b="1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159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declaration can provide default implementations</a:t>
            </a:r>
          </a:p>
          <a:p>
            <a:pPr lvl="1"/>
            <a:r>
              <a:rPr lang="en-US" dirty="0" smtClean="0"/>
              <a:t>Including in terms of other implementations</a:t>
            </a:r>
          </a:p>
          <a:p>
            <a:pPr lvl="1"/>
            <a:r>
              <a:rPr lang="en-US" dirty="0" smtClean="0"/>
              <a:t>Instances can override the default or not</a:t>
            </a:r>
          </a:p>
          <a:p>
            <a:pPr lvl="1"/>
            <a:r>
              <a:rPr lang="en-US" dirty="0" smtClean="0"/>
              <a:t>Example: not-equal as not of equal</a:t>
            </a:r>
          </a:p>
          <a:p>
            <a:pPr lvl="1"/>
            <a:r>
              <a:rPr lang="en-US" dirty="0" smtClean="0"/>
              <a:t>Example: &gt;= as &gt; or ==</a:t>
            </a:r>
          </a:p>
          <a:p>
            <a:pPr lvl="1"/>
            <a:r>
              <a:rPr lang="en-US" dirty="0" smtClean="0"/>
              <a:t>Example: arbitrary result like 42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This still isn’t OOP </a:t>
            </a:r>
            <a:r>
              <a:rPr lang="en-US" dirty="0" smtClean="0"/>
              <a:t>classes [we are defining and passing dictionaries separately </a:t>
            </a:r>
            <a:r>
              <a:rPr lang="en-US" dirty="0"/>
              <a:t>and with static type resolution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66800" y="4038600"/>
            <a:ext cx="7090881" cy="15535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7030A0"/>
                </a:solidFill>
                <a:latin typeface="Courier New"/>
                <a:cs typeface="Courier New"/>
              </a:rPr>
              <a:t>-- Minimal complete definition</a:t>
            </a:r>
            <a:r>
              <a:rPr lang="en-US" sz="1600" b="1" dirty="0" smtClean="0">
                <a:solidFill>
                  <a:srgbClr val="7030A0"/>
                </a:solidFill>
                <a:latin typeface="Courier New"/>
                <a:cs typeface="Courier New"/>
              </a:rPr>
              <a:t>: (==) </a:t>
            </a:r>
            <a:r>
              <a:rPr lang="en-US" sz="1600" b="1" dirty="0">
                <a:solidFill>
                  <a:srgbClr val="7030A0"/>
                </a:solidFill>
                <a:latin typeface="Courier New"/>
                <a:cs typeface="Courier New"/>
              </a:rPr>
              <a:t>or (/=)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9900"/>
                </a:solidFill>
                <a:latin typeface="Courier New"/>
                <a:cs typeface="Courier New"/>
              </a:rPr>
              <a:t>class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Eq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a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 (==) :: a -&gt; a -&gt; Bool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 x 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==</a:t>
            </a:r>
            <a:r>
              <a:rPr lang="en-US" sz="1600" b="1" dirty="0">
                <a:latin typeface="Courier New"/>
                <a:cs typeface="Courier New"/>
              </a:rPr>
              <a:t> y  </a:t>
            </a:r>
            <a:r>
              <a:rPr lang="en-US" sz="1600" b="1" dirty="0" smtClean="0">
                <a:latin typeface="Courier New"/>
                <a:cs typeface="Courier New"/>
              </a:rPr>
              <a:t>=  </a:t>
            </a:r>
            <a:r>
              <a:rPr lang="en-US" sz="1600" b="1" dirty="0">
                <a:latin typeface="Courier New"/>
                <a:cs typeface="Courier New"/>
              </a:rPr>
              <a:t>not (x /=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 (/=) :: a -&gt; a -&gt; Bool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 x 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/=</a:t>
            </a:r>
            <a:r>
              <a:rPr lang="en-US" sz="1600" b="1" dirty="0">
                <a:latin typeface="Courier New"/>
                <a:cs typeface="Courier New"/>
              </a:rPr>
              <a:t> y  </a:t>
            </a:r>
            <a:r>
              <a:rPr lang="en-US" sz="1600" b="1" dirty="0" smtClean="0">
                <a:latin typeface="Courier New"/>
                <a:cs typeface="Courier New"/>
              </a:rPr>
              <a:t>=  </a:t>
            </a:r>
            <a:r>
              <a:rPr lang="en-US" sz="1600" b="1" dirty="0">
                <a:latin typeface="Courier New"/>
                <a:cs typeface="Courier New"/>
              </a:rPr>
              <a:t>not (x == y)</a:t>
            </a:r>
          </a:p>
        </p:txBody>
      </p:sp>
    </p:spTree>
    <p:extLst>
      <p:ext uri="{BB962C8B-B14F-4D97-AF65-F5344CB8AC3E}">
        <p14:creationId xmlns:p14="http://schemas.microsoft.com/office/powerpoint/2010/main" val="18429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No, really, it’s not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Dictionaries and method suites (</a:t>
            </a:r>
            <a:r>
              <a:rPr lang="en-US" dirty="0" err="1" smtClean="0"/>
              <a:t>vtables</a:t>
            </a:r>
            <a:r>
              <a:rPr lang="en-US" dirty="0" smtClean="0"/>
              <a:t>) are similar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But…</a:t>
            </a:r>
          </a:p>
          <a:p>
            <a:endParaRPr lang="en-US" sz="1000" dirty="0" smtClean="0"/>
          </a:p>
          <a:p>
            <a:r>
              <a:rPr lang="en-US" dirty="0" smtClean="0"/>
              <a:t>As we have said:</a:t>
            </a:r>
          </a:p>
          <a:p>
            <a:pPr lvl="1"/>
            <a:r>
              <a:rPr lang="en-US" dirty="0" smtClean="0"/>
              <a:t>Dictionaries “travel” separately from values</a:t>
            </a:r>
          </a:p>
          <a:p>
            <a:pPr lvl="1"/>
            <a:r>
              <a:rPr lang="en-US" dirty="0" smtClean="0"/>
              <a:t>Method resolution is </a:t>
            </a:r>
            <a:r>
              <a:rPr lang="en-US" i="1" dirty="0" smtClean="0"/>
              <a:t>static </a:t>
            </a:r>
            <a:r>
              <a:rPr lang="en-US" dirty="0" smtClean="0"/>
              <a:t>in Haskell, based on types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Also: </a:t>
            </a:r>
          </a:p>
          <a:p>
            <a:pPr lvl="1"/>
            <a:r>
              <a:rPr lang="en-US" dirty="0"/>
              <a:t>Constrains polymorphism, does </a:t>
            </a:r>
            <a:r>
              <a:rPr lang="en-US" i="1" dirty="0"/>
              <a:t>not </a:t>
            </a:r>
            <a:r>
              <a:rPr lang="en-US" dirty="0"/>
              <a:t>introduce subtyping</a:t>
            </a:r>
          </a:p>
          <a:p>
            <a:pPr lvl="1"/>
            <a:r>
              <a:rPr lang="en-US" dirty="0"/>
              <a:t>Can add instance declarations for types “retroactively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Dictionary selection can depend on result types: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fromInteger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=&gt; Integer -&gt; a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3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skip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Very useful for practical programming but a bit off our trajectory: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deriving</a:t>
            </a:r>
            <a:r>
              <a:rPr lang="en-US" dirty="0" smtClean="0"/>
              <a:t> to get automatic instances from data definitions</a:t>
            </a:r>
          </a:p>
          <a:p>
            <a:pPr lvl="1"/>
            <a:r>
              <a:rPr lang="en-US" dirty="0" smtClean="0"/>
              <a:t>Example: Show a tree</a:t>
            </a:r>
          </a:p>
          <a:p>
            <a:pPr lvl="1"/>
            <a:endParaRPr lang="en-US" dirty="0"/>
          </a:p>
          <a:p>
            <a:r>
              <a:rPr lang="en-US" dirty="0" smtClean="0"/>
              <a:t>Support for numeric literals using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fromInteger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operation that lets you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79</a:t>
            </a:r>
            <a:r>
              <a:rPr lang="en-US" dirty="0" smtClean="0"/>
              <a:t>, etc. in any instance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 smtClean="0"/>
              <a:t>Interaction with type inference</a:t>
            </a:r>
          </a:p>
          <a:p>
            <a:pPr lvl="1"/>
            <a:r>
              <a:rPr lang="en-US" dirty="0" smtClean="0"/>
              <a:t>Mostly “works fine”</a:t>
            </a:r>
          </a:p>
          <a:p>
            <a:pPr lvl="1"/>
            <a:r>
              <a:rPr lang="en-US" dirty="0" smtClean="0"/>
              <a:t>Various details, including do not reuse operation names across classes in same scope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3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etc. are types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[-]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Tree</a:t>
            </a:r>
            <a:r>
              <a:rPr lang="en-US" dirty="0" smtClean="0"/>
              <a:t>, etc. are type constructors (given a type, produce a type)</a:t>
            </a:r>
          </a:p>
          <a:p>
            <a:pPr lvl="1"/>
            <a:endParaRPr lang="en-US" sz="1000" dirty="0"/>
          </a:p>
          <a:p>
            <a:r>
              <a:rPr lang="en-US" dirty="0" smtClean="0"/>
              <a:t>We can define type classes for type constructors</a:t>
            </a:r>
          </a:p>
          <a:p>
            <a:pPr lvl="1"/>
            <a:r>
              <a:rPr lang="en-US" dirty="0" smtClean="0"/>
              <a:t>Nothing really “new” here</a:t>
            </a:r>
          </a:p>
          <a:p>
            <a:pPr lvl="1"/>
            <a:r>
              <a:rPr lang="en-US" dirty="0" smtClean="0"/>
              <a:t>Harder to read at first, but “arity” of the constructor is inferred from use in class declaration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See Part 3 of lec9.hs for instances and uses of this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43519" y="5562600"/>
            <a:ext cx="7090881" cy="685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9900"/>
                </a:solidFill>
                <a:latin typeface="Courier New"/>
                <a:cs typeface="Courier New"/>
              </a:rPr>
              <a:t>class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HasMap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 g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009900"/>
                </a:solidFill>
                <a:latin typeface="Courier New"/>
                <a:cs typeface="Courier New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cs typeface="Courier New"/>
              </a:rPr>
              <a:t>   map' :: (a -&gt; b) -&gt; g a -&gt; g b</a:t>
            </a:r>
          </a:p>
        </p:txBody>
      </p:sp>
    </p:spTree>
    <p:extLst>
      <p:ext uri="{BB962C8B-B14F-4D97-AF65-F5344CB8AC3E}">
        <p14:creationId xmlns:p14="http://schemas.microsoft.com/office/powerpoint/2010/main" val="26243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 content </a:t>
            </a:r>
            <a:r>
              <a:rPr lang="en-US" i="1" dirty="0" smtClean="0"/>
              <a:t>liberally </a:t>
            </a:r>
            <a:r>
              <a:rPr lang="en-US" dirty="0" smtClean="0"/>
              <a:t>appropriated with permission from </a:t>
            </a:r>
            <a:r>
              <a:rPr lang="en-US" dirty="0" smtClean="0">
                <a:solidFill>
                  <a:schemeClr val="accent2"/>
                </a:solidFill>
              </a:rPr>
              <a:t>Kathleen Fisher</a:t>
            </a:r>
            <a:r>
              <a:rPr lang="en-US" dirty="0" smtClean="0"/>
              <a:t>, Tufts University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She in turn acknowledges </a:t>
            </a:r>
            <a:r>
              <a:rPr lang="en-US" dirty="0" smtClean="0">
                <a:solidFill>
                  <a:schemeClr val="accent2"/>
                </a:solidFill>
              </a:rPr>
              <a:t>Simon Peyton Jones</a:t>
            </a:r>
            <a:r>
              <a:rPr lang="en-US" dirty="0" smtClean="0"/>
              <a:t>, Microsoft Research, Cambridge “for some of these slides”</a:t>
            </a:r>
          </a:p>
          <a:p>
            <a:endParaRPr lang="en-US" dirty="0"/>
          </a:p>
          <a:p>
            <a:r>
              <a:rPr lang="en-US" dirty="0" smtClean="0"/>
              <a:t>And then I probably introduced errors and weaknesses as I changed them [and added the material on the Monad type-class and wrote the accompanying code file]…</a:t>
            </a:r>
          </a:p>
          <a:p>
            <a:endParaRPr lang="en-US" dirty="0"/>
          </a:p>
          <a:p>
            <a:r>
              <a:rPr lang="en-US" i="1" dirty="0" smtClean="0"/>
              <a:t>Also note: This lecture relies heavily on lec9.hs</a:t>
            </a:r>
          </a:p>
          <a:p>
            <a:endParaRPr lang="en-US" i="1" dirty="0"/>
          </a:p>
          <a:p>
            <a:r>
              <a:rPr lang="en-US" dirty="0" smtClean="0"/>
              <a:t>Then onto OOP as a separate topic (</a:t>
            </a:r>
            <a:r>
              <a:rPr lang="en-US" dirty="0" err="1" smtClean="0"/>
              <a:t>acks</a:t>
            </a:r>
            <a:r>
              <a:rPr lang="en-US" dirty="0" smtClean="0"/>
              <a:t> not applicable)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back to 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Monad</a:t>
            </a:r>
            <a:r>
              <a:rPr lang="en-US" dirty="0" smtClean="0"/>
              <a:t> is a constructor class just like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HasMap</a:t>
            </a:r>
            <a:r>
              <a:rPr lang="en-US" dirty="0" smtClean="0"/>
              <a:t> (!!)</a:t>
            </a:r>
          </a:p>
          <a:p>
            <a:pPr lvl="1"/>
            <a:r>
              <a:rPr lang="en-US" dirty="0" smtClean="0"/>
              <a:t>“Required” operations are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pPr lvl="1"/>
            <a:r>
              <a:rPr lang="en-US" dirty="0" smtClean="0"/>
              <a:t>Default operations for things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IO</a:t>
            </a:r>
            <a:r>
              <a:rPr lang="en-US" dirty="0" smtClean="0"/>
              <a:t> is “just” one “special” instance of monad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many </a:t>
            </a:r>
            <a:r>
              <a:rPr lang="en-US" dirty="0" smtClean="0"/>
              <a:t>useful instances of monad</a:t>
            </a:r>
          </a:p>
          <a:p>
            <a:pPr lvl="1"/>
            <a:r>
              <a:rPr lang="en-US" dirty="0" smtClean="0"/>
              <a:t>Any instance of monad can use do-notation since it’s just sugar for calls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&gt;&gt;=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See Parts 4, 5, and 6 of lec9.hs to blow your mind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all that (!)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“Part 4”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Monad</a:t>
            </a:r>
            <a:r>
              <a:rPr lang="en-US" dirty="0" smtClean="0"/>
              <a:t> is a constructor </a:t>
            </a:r>
            <a:r>
              <a:rPr lang="en-US" dirty="0" err="1" smtClean="0"/>
              <a:t>typeclass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 Monad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Maybe’</a:t>
            </a:r>
            <a:r>
              <a:rPr lang="en-US" dirty="0" err="1" smtClean="0"/>
              <a:t>gives</a:t>
            </a:r>
            <a:r>
              <a:rPr lang="en-US" dirty="0" smtClean="0"/>
              <a:t> intuitive definitions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o-notation for “maybe” can be much less painful than life without it</a:t>
            </a:r>
            <a:endParaRPr lang="en-US" dirty="0"/>
          </a:p>
          <a:p>
            <a:r>
              <a:rPr lang="en-US" dirty="0" smtClean="0"/>
              <a:t>“Part 5”</a:t>
            </a:r>
          </a:p>
          <a:p>
            <a:pPr lvl="1"/>
            <a:r>
              <a:rPr lang="en-US" dirty="0" smtClean="0"/>
              <a:t>Naturally, can write code generic over “which monad instance”</a:t>
            </a:r>
          </a:p>
          <a:p>
            <a:pPr lvl="1"/>
            <a:r>
              <a:rPr lang="en-US" dirty="0" smtClean="0"/>
              <a:t>So can reuse </a:t>
            </a:r>
            <a:r>
              <a:rPr lang="en-US" dirty="0" err="1" smtClean="0"/>
              <a:t>combinators</a:t>
            </a:r>
            <a:r>
              <a:rPr lang="en-US" dirty="0" smtClean="0"/>
              <a:t> like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sequence :: Monad m =&gt; [m a]-&gt; m [a]</a:t>
            </a:r>
          </a:p>
          <a:p>
            <a:r>
              <a:rPr lang="en-US" dirty="0" smtClean="0"/>
              <a:t>“Part 6”</a:t>
            </a:r>
          </a:p>
          <a:p>
            <a:pPr lvl="1"/>
            <a:r>
              <a:rPr lang="en-US" dirty="0" smtClean="0"/>
              <a:t>State monad </a:t>
            </a:r>
            <a:r>
              <a:rPr lang="en-US" i="1" dirty="0" smtClean="0"/>
              <a:t>definition</a:t>
            </a:r>
            <a:r>
              <a:rPr lang="en-US" dirty="0" smtClean="0"/>
              <a:t> is purely functional but looks-and-feels like imperative programming when </a:t>
            </a:r>
            <a:r>
              <a:rPr lang="en-US" i="1" dirty="0" smtClean="0"/>
              <a:t>using</a:t>
            </a:r>
            <a:r>
              <a:rPr lang="en-US" dirty="0" smtClean="0"/>
              <a:t>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8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type classes seem to work pretty well</a:t>
            </a:r>
          </a:p>
          <a:p>
            <a:pPr lvl="1"/>
            <a:r>
              <a:rPr lang="en-US" dirty="0" smtClean="0"/>
              <a:t>Haskell has, over time, committed to them ever-more fully</a:t>
            </a:r>
          </a:p>
          <a:p>
            <a:pPr lvl="1"/>
            <a:endParaRPr lang="en-US" sz="1000" dirty="0"/>
          </a:p>
          <a:p>
            <a:r>
              <a:rPr lang="en-US" dirty="0" smtClean="0"/>
              <a:t>Without them, you can:</a:t>
            </a:r>
          </a:p>
          <a:p>
            <a:pPr lvl="1"/>
            <a:r>
              <a:rPr lang="en-US" dirty="0" smtClean="0"/>
              <a:t>Do explicit dictionary passing</a:t>
            </a:r>
          </a:p>
          <a:p>
            <a:pPr lvl="1"/>
            <a:r>
              <a:rPr lang="en-US" dirty="0" smtClean="0"/>
              <a:t>“Cheat” in various ways:</a:t>
            </a:r>
          </a:p>
          <a:p>
            <a:pPr lvl="2"/>
            <a:r>
              <a:rPr lang="en-US" dirty="0" smtClean="0"/>
              <a:t>SML: special support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dirty="0" smtClean="0"/>
              <a:t> and nothing else</a:t>
            </a:r>
          </a:p>
          <a:p>
            <a:pPr lvl="3"/>
            <a:r>
              <a:rPr lang="en-US" dirty="0" smtClean="0"/>
              <a:t>Oh also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, etc.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pPr lvl="2"/>
            <a:r>
              <a:rPr lang="en-US" dirty="0" err="1" smtClean="0"/>
              <a:t>OCaml</a:t>
            </a:r>
            <a:r>
              <a:rPr lang="en-US" dirty="0" smtClean="0"/>
              <a:t>: cheat on key functions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/>
              <a:t> being allegedly fully polymorphic but can fail at runtime and/or violate abstractions</a:t>
            </a:r>
          </a:p>
          <a:p>
            <a:pPr lvl="2"/>
            <a:endParaRPr lang="en-US" sz="1000" dirty="0"/>
          </a:p>
          <a:p>
            <a:r>
              <a:rPr lang="en-US" dirty="0" smtClean="0"/>
              <a:t>C++: OOP or code duplication, </a:t>
            </a:r>
            <a:r>
              <a:rPr lang="en-US" dirty="0"/>
              <a:t>n</a:t>
            </a:r>
            <a:r>
              <a:rPr lang="en-US" dirty="0" smtClean="0"/>
              <a:t>either of which is the same??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2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vs. Overloading [again]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Parametric polymorphism:</a:t>
            </a:r>
          </a:p>
          <a:p>
            <a:pPr lvl="1" eaLnBrk="1" hangingPunct="1"/>
            <a:r>
              <a:rPr lang="en-US" dirty="0"/>
              <a:t>Single algorithm may be given many types</a:t>
            </a:r>
          </a:p>
          <a:p>
            <a:pPr lvl="1" eaLnBrk="1" hangingPunct="1"/>
            <a:r>
              <a:rPr lang="en-US" dirty="0"/>
              <a:t>Type variable may be replaced by </a:t>
            </a:r>
            <a:r>
              <a:rPr lang="en-US" i="1" dirty="0"/>
              <a:t>any </a:t>
            </a:r>
            <a:r>
              <a:rPr lang="en-US" dirty="0"/>
              <a:t> type</a:t>
            </a:r>
          </a:p>
          <a:p>
            <a:pPr lvl="1" eaLnBrk="1" hangingPunct="1"/>
            <a:r>
              <a:rPr lang="en-US" dirty="0" smtClean="0"/>
              <a:t>If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f::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-&gt;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 smtClean="0"/>
              <a:t> </a:t>
            </a:r>
            <a:r>
              <a:rPr lang="en-US" dirty="0"/>
              <a:t>then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f::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-&gt;In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f::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-&gt;B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ool</a:t>
            </a:r>
            <a:r>
              <a:rPr lang="en-US" dirty="0"/>
              <a:t>, </a:t>
            </a:r>
            <a:r>
              <a:rPr lang="en-US" dirty="0" smtClean="0"/>
              <a:t>...</a:t>
            </a:r>
          </a:p>
          <a:p>
            <a:pPr lvl="1" eaLnBrk="1" hangingPunct="1"/>
            <a:endParaRPr lang="en-US" dirty="0"/>
          </a:p>
          <a:p>
            <a:r>
              <a:rPr lang="en-US" dirty="0"/>
              <a:t>Overloading</a:t>
            </a:r>
          </a:p>
          <a:p>
            <a:pPr lvl="1" eaLnBrk="1" hangingPunct="1"/>
            <a:r>
              <a:rPr lang="en-US" dirty="0" smtClean="0"/>
              <a:t>Single </a:t>
            </a:r>
            <a:r>
              <a:rPr lang="en-US" dirty="0"/>
              <a:t>symbol may refer to </a:t>
            </a:r>
            <a:r>
              <a:rPr lang="en-US" i="1" dirty="0"/>
              <a:t>more than one </a:t>
            </a:r>
            <a:r>
              <a:rPr lang="en-US" dirty="0" smtClean="0"/>
              <a:t>algorithm</a:t>
            </a:r>
            <a:endParaRPr lang="en-US" dirty="0"/>
          </a:p>
          <a:p>
            <a:pPr lvl="1" eaLnBrk="1" hangingPunct="1"/>
            <a:r>
              <a:rPr lang="en-US" dirty="0"/>
              <a:t>Each algorithm may have different </a:t>
            </a:r>
            <a:r>
              <a:rPr lang="en-US" dirty="0" smtClean="0"/>
              <a:t>type</a:t>
            </a:r>
            <a:endParaRPr lang="en-US" dirty="0"/>
          </a:p>
          <a:p>
            <a:pPr lvl="1" eaLnBrk="1" hangingPunct="1"/>
            <a:r>
              <a:rPr lang="en-US" dirty="0"/>
              <a:t>Choice of algorithm determined by type </a:t>
            </a:r>
            <a:r>
              <a:rPr lang="en-US" dirty="0" smtClean="0"/>
              <a:t>context</a:t>
            </a:r>
            <a:endParaRPr lang="en-US" dirty="0"/>
          </a:p>
          <a:p>
            <a:pPr lvl="1"/>
            <a:r>
              <a:rPr lang="en-US" dirty="0"/>
              <a:t>+ has types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-&gt;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-&gt;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Float-&gt;Float-&gt;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Float</a:t>
            </a:r>
            <a:r>
              <a:rPr lang="en-US" dirty="0">
                <a:sym typeface="Symbol" charset="2"/>
              </a:rPr>
              <a:t>, </a:t>
            </a:r>
            <a:r>
              <a:rPr lang="en-US" i="1" dirty="0">
                <a:sym typeface="Symbol" charset="2"/>
              </a:rPr>
              <a:t>but not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-&gt;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t-&gt;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 </a:t>
            </a:r>
            <a:r>
              <a:rPr lang="en-US" dirty="0"/>
              <a:t>for arbitrary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overloading?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useful functions are not </a:t>
            </a:r>
            <a:r>
              <a:rPr lang="en-US" dirty="0" smtClean="0"/>
              <a:t>parametric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dirty="0"/>
              <a:t> work for any </a:t>
            </a:r>
            <a:r>
              <a:rPr lang="en-US" dirty="0" smtClean="0"/>
              <a:t>list type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>
              <a:spcAft>
                <a:spcPts val="600"/>
              </a:spcAft>
              <a:buNone/>
            </a:pPr>
            <a:r>
              <a:rPr lang="en-US" dirty="0" smtClean="0"/>
              <a:t>No</a:t>
            </a:r>
            <a:r>
              <a:rPr lang="en-US" dirty="0"/>
              <a:t>!  Only for types </a:t>
            </a:r>
            <a:r>
              <a:rPr lang="en-US" b="1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 </a:t>
            </a:r>
            <a:r>
              <a:rPr lang="en-US" dirty="0"/>
              <a:t>for that support </a:t>
            </a:r>
            <a:r>
              <a:rPr lang="en-US" dirty="0" smtClean="0"/>
              <a:t>equality</a:t>
            </a:r>
            <a:endParaRPr lang="en-US" dirty="0"/>
          </a:p>
          <a:p>
            <a:r>
              <a:rPr lang="en-US" dirty="0" smtClean="0"/>
              <a:t>Can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/>
              <a:t> work for any </a:t>
            </a:r>
            <a:r>
              <a:rPr lang="en-US" dirty="0" smtClean="0"/>
              <a:t>list type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No</a:t>
            </a:r>
            <a:r>
              <a:rPr lang="en-US" dirty="0"/>
              <a:t>!  Only for types </a:t>
            </a:r>
            <a:r>
              <a:rPr lang="en-US" b="1" dirty="0" smtClean="0">
                <a:latin typeface="Courier New"/>
                <a:cs typeface="Courier New"/>
              </a:rPr>
              <a:t>a</a:t>
            </a:r>
            <a:r>
              <a:rPr lang="en-US" b="1" dirty="0" smtClean="0">
                <a:cs typeface="Chalkboard"/>
              </a:rPr>
              <a:t> </a:t>
            </a:r>
            <a:r>
              <a:rPr lang="en-US" dirty="0"/>
              <a:t>that support </a:t>
            </a:r>
            <a:r>
              <a:rPr lang="en-US" dirty="0" smtClean="0"/>
              <a:t>ordering</a:t>
            </a: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serialize</a:t>
            </a:r>
            <a:r>
              <a:rPr lang="en-US" dirty="0" smtClean="0"/>
              <a:t> </a:t>
            </a:r>
            <a:r>
              <a:rPr lang="en-US" dirty="0"/>
              <a:t>work for any </a:t>
            </a:r>
            <a:r>
              <a:rPr lang="en-US" dirty="0" smtClean="0"/>
              <a:t>type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/>
              <a:t>No!  Only for types </a:t>
            </a:r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>
                <a:cs typeface="Chalkboard"/>
              </a:rPr>
              <a:t> </a:t>
            </a:r>
            <a:r>
              <a:rPr lang="en-US" dirty="0"/>
              <a:t>that support ordering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09800" y="2667000"/>
            <a:ext cx="4495800" cy="381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member :: [a] -&gt; a -&gt; Bool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90800" y="3886200"/>
            <a:ext cx="2971800" cy="381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sort :: [a] -&gt; [a]</a:t>
            </a:r>
            <a:endParaRPr lang="en-US" b="1" dirty="0">
              <a:solidFill>
                <a:srgbClr val="7030A0"/>
              </a:solidFill>
              <a:latin typeface="Courier New"/>
              <a:cs typeface="Courier New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90800" y="5334000"/>
            <a:ext cx="3886200" cy="381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serialize :: a -&gt; String</a:t>
            </a:r>
            <a:endParaRPr lang="en-US" b="1" dirty="0">
              <a:solidFill>
                <a:srgbClr val="7030A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772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do this in </a:t>
            </a:r>
            <a:r>
              <a:rPr lang="en-US" dirty="0" err="1" smtClean="0"/>
              <a:t>OCaml</a:t>
            </a:r>
            <a:r>
              <a:rPr lang="en-US" dirty="0" smtClean="0"/>
              <a:t>/SML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general always-works approach is have callers pass function(s) to perform the operations: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Works fine but:</a:t>
            </a:r>
          </a:p>
          <a:p>
            <a:pPr lvl="1"/>
            <a:r>
              <a:rPr lang="en-US" dirty="0" smtClean="0"/>
              <a:t>A pain to thread the function(s) everywhere</a:t>
            </a:r>
          </a:p>
          <a:p>
            <a:pPr lvl="1"/>
            <a:r>
              <a:rPr lang="en-US" dirty="0" smtClean="0"/>
              <a:t>End up wanting a </a:t>
            </a:r>
            <a:r>
              <a:rPr lang="en-US" i="1" dirty="0" smtClean="0"/>
              <a:t>record of functions</a:t>
            </a:r>
            <a:r>
              <a:rPr lang="en-US" dirty="0" smtClean="0"/>
              <a:t>, a “</a:t>
            </a:r>
            <a:r>
              <a:rPr lang="en-US" i="1" dirty="0" smtClean="0"/>
              <a:t>dictionary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Now have to thread right dictionaries to right places</a:t>
            </a:r>
          </a:p>
          <a:p>
            <a:pPr lvl="1"/>
            <a:r>
              <a:rPr lang="en-US" dirty="0" smtClean="0"/>
              <a:t>Types get a little messier?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0600" y="2438400"/>
            <a:ext cx="7086600" cy="15621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member </a:t>
            </a:r>
            <a:r>
              <a:rPr lang="en-US" b="1" dirty="0">
                <a:latin typeface="Courier New"/>
                <a:cs typeface="Courier New"/>
              </a:rPr>
              <a:t>:: (a -&gt; a -&gt; Bool)-&gt; [a] -&gt; a -&gt; Bool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member</a:t>
            </a:r>
            <a:r>
              <a:rPr lang="en-US" b="1" dirty="0">
                <a:latin typeface="Courier New"/>
                <a:cs typeface="Courier New"/>
              </a:rPr>
              <a:t> _ [] _ = False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member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eqFun</a:t>
            </a: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x</a:t>
            </a:r>
            <a:r>
              <a:rPr lang="en-US" b="1" dirty="0" err="1">
                <a:latin typeface="Courier New"/>
                <a:cs typeface="Courier New"/>
              </a:rPr>
              <a:t>: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) </a:t>
            </a: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v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eqFun</a:t>
            </a:r>
            <a:r>
              <a:rPr lang="en-US" b="1" dirty="0">
                <a:latin typeface="Courier New"/>
                <a:cs typeface="Courier New"/>
              </a:rPr>
              <a:t> x v 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                     || member </a:t>
            </a:r>
            <a:r>
              <a:rPr lang="en-US" b="1" dirty="0" err="1">
                <a:latin typeface="Courier New"/>
                <a:cs typeface="Courier New"/>
              </a:rPr>
              <a:t>eqFun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v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488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code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 of lec9.hs does “explicit dictionary passing”</a:t>
            </a:r>
          </a:p>
          <a:p>
            <a:pPr lvl="1"/>
            <a:r>
              <a:rPr lang="en-US" dirty="0" smtClean="0"/>
              <a:t>Works fine in Haskell and would work fine in </a:t>
            </a:r>
            <a:r>
              <a:rPr lang="en-US" dirty="0" err="1" smtClean="0"/>
              <a:t>OCaml</a:t>
            </a:r>
            <a:r>
              <a:rPr lang="en-US" dirty="0" smtClean="0"/>
              <a:t> too</a:t>
            </a:r>
          </a:p>
          <a:p>
            <a:pPr lvl="1"/>
            <a:r>
              <a:rPr lang="en-US" dirty="0" smtClean="0"/>
              <a:t>Lets us use write “generic” algorithms provided caller gives a dictionary (e.g.,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sumOfSquares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even use dictionaries to build other dictionaries (e.g.,</a:t>
            </a:r>
            <a:r>
              <a:rPr lang="en-US" i="1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complexDictMaker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Funny dictionaries can produce funny results (e.g.,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fortyTwo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2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Type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Type-classes </a:t>
            </a:r>
            <a:r>
              <a:rPr lang="en-US" dirty="0"/>
              <a:t>are </a:t>
            </a:r>
            <a:r>
              <a:rPr lang="en-US" i="1" dirty="0" smtClean="0"/>
              <a:t>built-in </a:t>
            </a:r>
            <a:r>
              <a:rPr lang="en-US" i="1" dirty="0"/>
              <a:t>support</a:t>
            </a:r>
            <a:r>
              <a:rPr lang="en-US" dirty="0"/>
              <a:t> for </a:t>
            </a:r>
            <a:r>
              <a:rPr lang="en-US" i="1" dirty="0"/>
              <a:t>implicit </a:t>
            </a:r>
            <a:r>
              <a:rPr lang="en-US" dirty="0"/>
              <a:t>dictionary-passing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Concise types to describe [records of] overloaded functions</a:t>
            </a:r>
          </a:p>
          <a:p>
            <a:r>
              <a:rPr lang="en-US" dirty="0" smtClean="0"/>
              <a:t>Sophisticated standard library of type classes for [all the] common purposes</a:t>
            </a:r>
          </a:p>
          <a:p>
            <a:r>
              <a:rPr lang="en-US" dirty="0" smtClean="0"/>
              <a:t>But nothing “privileged” in the library/language: Users can declare their own type classes (nothing special about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Interacts well enough with type inference [won’t study the  “magic”]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And/but:</a:t>
            </a:r>
          </a:p>
          <a:p>
            <a:r>
              <a:rPr lang="en-US" dirty="0" smtClean="0"/>
              <a:t>Ends </a:t>
            </a:r>
            <a:r>
              <a:rPr lang="en-US" dirty="0"/>
              <a:t>up “taking over the language and standard library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Lots of fancy features that are super-useful, but we’ll have time for just a quick exposure beyond the basics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6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Class Design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[Step 0: Do </a:t>
            </a:r>
            <a:r>
              <a:rPr lang="en-US" i="1" dirty="0" smtClean="0"/>
              <a:t>not </a:t>
            </a:r>
            <a:r>
              <a:rPr lang="en-US" dirty="0" smtClean="0"/>
              <a:t>try to compare these things to OOP classes and such; they are different.  Will study OOP next.]</a:t>
            </a:r>
          </a:p>
          <a:p>
            <a:r>
              <a:rPr lang="en-US" dirty="0" smtClean="0"/>
              <a:t>Step 1: Type class declarations</a:t>
            </a:r>
          </a:p>
          <a:p>
            <a:pPr lvl="1"/>
            <a:r>
              <a:rPr lang="en-US" dirty="0" smtClean="0"/>
              <a:t>Define a set of [typed] operations and give the set a name</a:t>
            </a:r>
          </a:p>
          <a:p>
            <a:pPr lvl="1"/>
            <a:r>
              <a:rPr lang="en-US" dirty="0" smtClean="0"/>
              <a:t>Example: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dirty="0" smtClean="0"/>
              <a:t> type-class has operations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/=</a:t>
            </a:r>
            <a:r>
              <a:rPr lang="en-US" dirty="0" smtClean="0"/>
              <a:t> both of type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-&gt; a -&gt; Bool</a:t>
            </a:r>
          </a:p>
          <a:p>
            <a:r>
              <a:rPr lang="en-US" dirty="0" smtClean="0"/>
              <a:t>Step 2: Instance declarations</a:t>
            </a:r>
          </a:p>
          <a:p>
            <a:pPr lvl="1"/>
            <a:r>
              <a:rPr lang="en-US" dirty="0" smtClean="0"/>
              <a:t>Specify the implementations for a particular type</a:t>
            </a:r>
          </a:p>
          <a:p>
            <a:pPr lvl="1"/>
            <a:r>
              <a:rPr lang="en-US" dirty="0" smtClean="0"/>
              <a:t>Examples: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 is integer equality,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 is string equality (but </a:t>
            </a:r>
            <a:r>
              <a:rPr lang="en-US" i="1" dirty="0" smtClean="0"/>
              <a:t>could </a:t>
            </a:r>
            <a:r>
              <a:rPr lang="en-US" dirty="0" smtClean="0"/>
              <a:t>have decided case-insensitive)</a:t>
            </a:r>
          </a:p>
          <a:p>
            <a:r>
              <a:rPr lang="en-US" dirty="0" smtClean="0"/>
              <a:t>Step 3: Qualified types</a:t>
            </a:r>
          </a:p>
          <a:p>
            <a:pPr lvl="1"/>
            <a:r>
              <a:rPr lang="en-US" dirty="0" smtClean="0"/>
              <a:t>Use qualified types to express that a polymorphic type must be an instance of your type class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member’ ::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=&gt; [a] -&gt; a -&gt; Bool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9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member’ ::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=&gt; [a] -&gt; a -&gt; Bool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i="1" dirty="0" smtClean="0"/>
              <a:t>Very roughly</a:t>
            </a:r>
            <a:r>
              <a:rPr lang="en-US" dirty="0" smtClean="0"/>
              <a:t> like a bound on the type variable</a:t>
            </a:r>
          </a:p>
          <a:p>
            <a:pPr lvl="1"/>
            <a:r>
              <a:rPr lang="en-US" dirty="0" smtClean="0"/>
              <a:t>Caller must instantiate type variable with a type that is known to be an instance of the class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may assume the type is an instance of the class (so can use the operations)</a:t>
            </a:r>
          </a:p>
          <a:p>
            <a:pPr lvl="1"/>
            <a:r>
              <a:rPr lang="en-US" dirty="0" smtClean="0"/>
              <a:t>So “fewer” callers type-check and “more” </a:t>
            </a:r>
            <a:r>
              <a:rPr lang="en-US" dirty="0" err="1" smtClean="0"/>
              <a:t>callees</a:t>
            </a:r>
            <a:r>
              <a:rPr lang="en-US" dirty="0" smtClean="0"/>
              <a:t> type-check</a:t>
            </a:r>
          </a:p>
          <a:p>
            <a:endParaRPr lang="en-US" dirty="0" smtClean="0"/>
          </a:p>
          <a:p>
            <a:r>
              <a:rPr lang="en-US" dirty="0" smtClean="0"/>
              <a:t>At run-time, the right dictionary will be </a:t>
            </a:r>
            <a:r>
              <a:rPr lang="en-US" i="1" dirty="0" smtClean="0"/>
              <a:t>implicitly</a:t>
            </a:r>
            <a:r>
              <a:rPr lang="en-US" dirty="0" smtClean="0"/>
              <a:t> passed and used</a:t>
            </a:r>
          </a:p>
          <a:p>
            <a:pPr lvl="1"/>
            <a:r>
              <a:rPr lang="en-US" dirty="0" smtClean="0"/>
              <a:t>Call-site “knows which dictionary”</a:t>
            </a:r>
          </a:p>
          <a:p>
            <a:pPr lvl="1"/>
            <a:r>
              <a:rPr lang="en-US" dirty="0" smtClean="0"/>
              <a:t>Calls in </a:t>
            </a:r>
            <a:r>
              <a:rPr lang="en-US" dirty="0" err="1" smtClean="0"/>
              <a:t>callee</a:t>
            </a:r>
            <a:r>
              <a:rPr lang="en-US" dirty="0" smtClean="0"/>
              <a:t> “use the dictionary”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dan_design_template</Template>
  <TotalTime>49199</TotalTime>
  <Words>2216</Words>
  <Application>Microsoft Office PowerPoint</Application>
  <PresentationFormat>On-screen Show (4:3)</PresentationFormat>
  <Paragraphs>350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CSEP505: Programming Languages Lecture 9: Haskell Typeclasses and Monads; </vt:lpstr>
      <vt:lpstr>Acknowledgments</vt:lpstr>
      <vt:lpstr>Generics vs. Overloading [again]</vt:lpstr>
      <vt:lpstr>Why overloading?</vt:lpstr>
      <vt:lpstr>How you do this in OCaml/SML</vt:lpstr>
      <vt:lpstr>See code Part 1</vt:lpstr>
      <vt:lpstr>Enter Type Classes</vt:lpstr>
      <vt:lpstr>Type Class Design Overview</vt:lpstr>
      <vt:lpstr>Qualified types</vt:lpstr>
      <vt:lpstr>More Examples</vt:lpstr>
      <vt:lpstr>Our own classes and instances</vt:lpstr>
      <vt:lpstr>Then use them</vt:lpstr>
      <vt:lpstr>Compositionality of functions</vt:lpstr>
      <vt:lpstr>Compositionality of Instances</vt:lpstr>
      <vt:lpstr>Subclasses</vt:lpstr>
      <vt:lpstr>Default methods</vt:lpstr>
      <vt:lpstr>No, really, it’s not OOP</vt:lpstr>
      <vt:lpstr>Topics to skip</vt:lpstr>
      <vt:lpstr>Now constructor classes</vt:lpstr>
      <vt:lpstr>Now back to monad</vt:lpstr>
      <vt:lpstr>Summary of all that (!) </vt:lpstr>
      <vt:lpstr>Other cheats</vt:lpstr>
    </vt:vector>
  </TitlesOfParts>
  <Company>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P505: Programming Languages Lecture 1: Intro; Caml; functional programming</dc:title>
  <dc:creator>Dan Grossman</dc:creator>
  <cp:lastModifiedBy>cse</cp:lastModifiedBy>
  <cp:revision>1159</cp:revision>
  <dcterms:created xsi:type="dcterms:W3CDTF">2006-03-22T23:32:21Z</dcterms:created>
  <dcterms:modified xsi:type="dcterms:W3CDTF">2016-12-07T16:59:19Z</dcterms:modified>
</cp:coreProperties>
</file>