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57" r:id="rId3"/>
    <p:sldId id="258" r:id="rId4"/>
    <p:sldId id="261" r:id="rId5"/>
    <p:sldId id="268" r:id="rId6"/>
    <p:sldId id="262" r:id="rId7"/>
    <p:sldId id="263" r:id="rId8"/>
    <p:sldId id="270" r:id="rId9"/>
    <p:sldId id="264" r:id="rId10"/>
    <p:sldId id="265" r:id="rId11"/>
    <p:sldId id="269" r:id="rId12"/>
    <p:sldId id="266" r:id="rId13"/>
    <p:sldId id="273" r:id="rId14"/>
    <p:sldId id="274" r:id="rId15"/>
    <p:sldId id="271" r:id="rId16"/>
    <p:sldId id="267" r:id="rId17"/>
    <p:sldId id="27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FFFF99"/>
    <a:srgbClr val="FFFFCC"/>
    <a:srgbClr val="FFFF00"/>
    <a:srgbClr val="000066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8" autoAdjust="0"/>
    <p:restoredTop sz="83559" autoAdjust="0"/>
  </p:normalViewPr>
  <p:slideViewPr>
    <p:cSldViewPr>
      <p:cViewPr varScale="1">
        <p:scale>
          <a:sx n="102" d="100"/>
          <a:sy n="102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2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E2996-9F26-479A-BA07-FE302B686C93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9C98D-F25C-468B-821C-EFFE2FDEE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5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F83B-E1D2-4FE3-8AEA-F6F9D5EE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401D-26F8-4DE0-9D7F-415B7F263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2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E65B-A2F6-4F5F-B278-898726FD3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AFE4-4CEF-43F9-9321-0B4CCF47F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5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FBCA8-FA64-4537-A0F5-D8DA8FCD9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03B2-DCD9-4380-93EC-AB7225DD5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D86F-B296-413B-B09A-12CE6D046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2558B-D1F9-4548-8F86-02C3BE3C9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F8F8-07E1-495B-A96A-DE7F1A38E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24FE-90D4-4DC3-848E-90BD491AD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A88C681-DFBF-4C50-9550-C2021F8FF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CSEP 545</a:t>
            </a:r>
            <a:r>
              <a:rPr lang="en-US" dirty="0" smtClean="0"/>
              <a:t>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Transaction Processing for E-Commerce</a:t>
            </a: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FFFF00"/>
                </a:solidFill>
                <a:latin typeface="Times New Roman" pitchFamily="18" charset="0"/>
              </a:rPr>
              <a:t>Winter (January – March) 2012</a:t>
            </a:r>
          </a:p>
          <a:p>
            <a:pPr algn="ctr" eaLnBrk="1" hangingPunct="1">
              <a:buFontTx/>
              <a:buNone/>
            </a:pP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Course Information  </a:t>
            </a:r>
          </a:p>
          <a:p>
            <a:pPr algn="ctr" eaLnBrk="1" hangingPunct="1">
              <a:buFontTx/>
              <a:buNone/>
            </a:pP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/>
            <a:endParaRPr lang="en-US" sz="4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Your grade has two components</a:t>
            </a:r>
          </a:p>
          <a:p>
            <a:pPr marL="781050" lvl="1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Exams</a:t>
            </a:r>
          </a:p>
          <a:p>
            <a:pPr marL="1181100" lvl="2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There will be a mid-term exam</a:t>
            </a:r>
          </a:p>
          <a:p>
            <a:pPr marL="1181100" lvl="2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Possibly a second exam</a:t>
            </a:r>
          </a:p>
          <a:p>
            <a:pPr marL="781050" lvl="1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Project</a:t>
            </a:r>
          </a:p>
          <a:p>
            <a:pPr marL="1181100" lvl="2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You will do a substantial two-person project</a:t>
            </a:r>
          </a:p>
          <a:p>
            <a:pPr marL="381000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Grade is a weighted sum</a:t>
            </a:r>
          </a:p>
          <a:p>
            <a:pPr marL="781050" lvl="1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One exam</a:t>
            </a:r>
          </a:p>
          <a:p>
            <a:pPr marL="1181100" lvl="2" indent="-381000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xam (20%) and project (80%)</a:t>
            </a:r>
          </a:p>
          <a:p>
            <a:pPr marL="781050" lvl="1" indent="-38100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Two exams</a:t>
            </a:r>
          </a:p>
          <a:p>
            <a:pPr marL="1181100" lvl="2" indent="-381000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xams (30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%) and project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(70%)</a:t>
            </a:r>
            <a:endParaRPr lang="en-US" sz="18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Assignments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381000" indent="-381000"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Weekly assignments for much of the course</a:t>
            </a:r>
          </a:p>
          <a:p>
            <a:pPr marL="381000" indent="-381000"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Cover material that’s easiest to learn by solving structured problems</a:t>
            </a:r>
          </a:p>
          <a:p>
            <a:pPr marL="381000" indent="-381000"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Solution discussed in lecture the following week</a:t>
            </a:r>
          </a:p>
          <a:p>
            <a:pPr marL="381000" indent="-381000"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The assignments will NOT be graded</a:t>
            </a:r>
          </a:p>
          <a:p>
            <a:pPr marL="381000" indent="-381000"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Make a serious attempt at solving them</a:t>
            </a:r>
          </a:p>
          <a:p>
            <a:pPr marL="781050" lvl="1" indent="-3810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Effective way to learn the material</a:t>
            </a:r>
          </a:p>
          <a:p>
            <a:pPr marL="781050" lvl="1" indent="-3810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Some exam questions will be minor variations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2000" dirty="0" smtClean="0"/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  <a:t>Objective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b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Transaction processing is a systems engineering problem, with many interacting parts. The goal of the project is to deepen your understanding of how the parts fit together. It involves implementing a distributed transaction system. 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endParaRPr lang="en-US" sz="2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  <a:t>Distributed system: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Distributed server will allow customers to make/cancel/query travel reservations, will allow airlines to add/cancel/modify flight information, and will allow hotels and car rental agencies to post room and car availability.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  <a:t>We provide:</a:t>
            </a:r>
            <a:b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Clients, the interface the clients expect, a lock manager, the basic application, and a general design framework for the (ultimately distributed) server.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  <a:t>You provide:</a:t>
            </a:r>
            <a:b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You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will build mechanisms for persistence, recovery, and two-phase commit.  The transaction system will concurrently support multiple clients and multiple servers.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</a:rPr>
              <a:t>Make sure you have a solid working solution of basic features, and save a snapshot of that code, before adding more advanced features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Only a short write-up is required to summarize what you have done and to provide a blueprint of the code, as long as the code is readable. A final demonstration is required.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</a:rPr>
              <a:t>Groups: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Except in rare cases, people will work in groups of two. </a:t>
            </a:r>
          </a:p>
          <a:p>
            <a:pPr lvl="1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It helps you, to have design discussions with a partner. </a:t>
            </a:r>
          </a:p>
          <a:p>
            <a:pPr lvl="1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And it helps us, to make our reviewing load manageable.</a:t>
            </a:r>
          </a:p>
          <a:p>
            <a:pPr marL="57150" indent="0" eaLnBrk="1" hangingPunct="1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200"/>
              </a:spcAft>
              <a:buNone/>
            </a:pP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</a:rPr>
              <a:t>Implementation:</a:t>
            </a: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2400" b="1" u="sng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Either C# or Java.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 eaLnBrk="1" hangingPunct="1"/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Project Dates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Jan 12 – Groups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Email message telling us who you will be working with and which language (Java or C#).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Jan 25 – Milestone One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You should have at least the first couple of steps implemented.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Feb 15 – Milestone Two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You should have at least half of the final project features running. Hand that in, with enough of a write-up that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Emad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and YongChul can understand your overall design and how it maps to 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</a:rPr>
              <a:t>your code.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March 7 – Final Project is due. 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We review as many of the demos as possible this week.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Project Milestones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We have two Milestones.</a:t>
            </a: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Milestone reports are largely for your benefit, to ensure you’re pacing the work and to check that you’re on the right track. 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	Milestones will be reviewed but not graded.  If you do not hand in a milestone, and we later find that you’re making some serious design errors, it will be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your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problem for not having given us the chance the flag the error early enough for you to fix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Instructors 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Philip A. Bernstein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philbe@microsoft.com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425)706-2838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http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://www.research.microsoft.com/~philbe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/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Sameh Elnikety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samehe@microsoft.com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(425)538-2234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http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://www.research.microsoft.com/~samehe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/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Meeting Time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Wednesdays 6:30 – 9:20 PM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From January 4, 2012 to March 7, 2012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 one-hour project demo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During weeks of March 5 and 12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(exact dates TBD)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Exams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Mid-term exam, probably Feb 22, 2012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Possibly a second exam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Textbook</a:t>
            </a:r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“Principles of Transaction Processing”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Edition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Philip A. Bernstein and Eric Newcomer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Morgan Kaufmann Publishers, 2009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Teaching Assistants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YongChul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Kwon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yongchul@cs.washington.edu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http://www.cs.washington.edu/homes/yongchul/ 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Emad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Soroush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soroush@cs.washington.edu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http://www.cs.washington.edu/homes/soroush/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They’re advanced PhD students in DB systems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Their main job is to support the course 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Web Site and Mailing Lists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8458200" cy="5257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Web site: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http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://www.cs.washington.edu/education/courses/csep545/12wi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Mailing list: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http://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mailman.cs.washington.edu/mailman/listinfo/csep545</a:t>
            </a:r>
            <a:r>
              <a:rPr lang="en-US" sz="2400" dirty="0">
                <a:solidFill>
                  <a:srgbClr val="FFFF99"/>
                </a:solidFill>
                <a:latin typeface="Times New Roman" pitchFamily="18" charset="0"/>
              </a:rPr>
              <a:t/>
            </a:r>
            <a:br>
              <a:rPr lang="en-US" sz="2400" dirty="0">
                <a:solidFill>
                  <a:srgbClr val="FFFF99"/>
                </a:solidFill>
                <a:latin typeface="Times New Roman" pitchFamily="18" charset="0"/>
              </a:rPr>
            </a:br>
            <a:endParaRPr lang="en-US" sz="2400" dirty="0">
              <a:solidFill>
                <a:srgbClr val="FFFF99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>
              <a:solidFill>
                <a:srgbClr val="FFFF99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9900"/>
                </a:solidFill>
                <a:latin typeface="Times New Roman" pitchFamily="18" charset="0"/>
              </a:rPr>
              <a:t>Please subscribe immediately to this mailing list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Lecture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Introduction (Chapter 1) 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Shadow-based recovery, in support of project (Chap 7, Sec 6).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Database Concurrency Control, Part 1 (Chap 6, Sections 1-4)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Database Recovery  (Chapter 7)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Basic Application Servers, in support of the project.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Two-Phase Commit (Chapter 8)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Database Concurrency Control, Part 2 (Chap 6, Sections 4-11)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Queuing (Chapter 4) 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Replication (Chapter 10)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Business Process Management (Chapter 5)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Application Servers (Chapters 2 and 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Lecture Outline - Remark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3733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Exact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order of topics may vary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slightly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Mapping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of topics to course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meetings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Hard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predict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Topics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are of different lengths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Some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class time will be consumed by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2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Discussions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of assignments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2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Discussions of project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Prerequisites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There are no specific prerequisites 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esides a good general understanding of software systems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Helpful to have some knowledge of SQL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To be able to write simple queries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Project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Good working knowledge of C# or Java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0999806-4020-4BD9-8859-EE42AB154F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a352b39-b5ad-4c4a-b04e-5a5f9798b82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553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CSEP 545 </vt:lpstr>
      <vt:lpstr>Instructors </vt:lpstr>
      <vt:lpstr>Meeting Time</vt:lpstr>
      <vt:lpstr>Textbook </vt:lpstr>
      <vt:lpstr>Teaching Assistants</vt:lpstr>
      <vt:lpstr>Web Site and Mailing Lists</vt:lpstr>
      <vt:lpstr>Lecture Outline</vt:lpstr>
      <vt:lpstr>Lecture Outline - Remark</vt:lpstr>
      <vt:lpstr>Prerequisites</vt:lpstr>
      <vt:lpstr>Grading</vt:lpstr>
      <vt:lpstr>Assignments</vt:lpstr>
      <vt:lpstr>Project</vt:lpstr>
      <vt:lpstr>Project</vt:lpstr>
      <vt:lpstr>Project</vt:lpstr>
      <vt:lpstr>Project</vt:lpstr>
      <vt:lpstr>Project Dates</vt:lpstr>
      <vt:lpstr>Project Milestones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Fred Videon</cp:lastModifiedBy>
  <cp:revision>38</cp:revision>
  <dcterms:created xsi:type="dcterms:W3CDTF">2005-01-03T17:09:21Z</dcterms:created>
  <dcterms:modified xsi:type="dcterms:W3CDTF">2012-01-04T18:20:54Z</dcterms:modified>
</cp:coreProperties>
</file>