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75" r:id="rId2"/>
    <p:sldId id="326" r:id="rId3"/>
    <p:sldId id="327" r:id="rId4"/>
    <p:sldId id="368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76" r:id="rId13"/>
    <p:sldId id="377" r:id="rId14"/>
    <p:sldId id="378" r:id="rId15"/>
    <p:sldId id="379" r:id="rId16"/>
    <p:sldId id="380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70" r:id="rId30"/>
    <p:sldId id="371" r:id="rId31"/>
    <p:sldId id="347" r:id="rId32"/>
    <p:sldId id="348" r:id="rId33"/>
    <p:sldId id="349" r:id="rId34"/>
    <p:sldId id="350" r:id="rId35"/>
    <p:sldId id="373" r:id="rId36"/>
    <p:sldId id="374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</p:sldIdLst>
  <p:sldSz cx="9144000" cy="6858000" type="screen4x3"/>
  <p:notesSz cx="6991350" cy="92821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72"/>
    <a:srgbClr val="003366"/>
    <a:srgbClr val="000066"/>
    <a:srgbClr val="333399"/>
    <a:srgbClr val="0033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604" y="-1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C646E8-EF05-4FF7-A899-B7EE817E9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5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E69F9B9E-9891-432B-8CA9-435D40980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34D2FE-F57B-4E30-8CEB-484C56E1B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4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63B1-17B6-40C9-BF23-D5E451EB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3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98FF0-FA5F-41B0-8749-26E8770D9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A4C7D-B365-4610-AF5F-1D0A11238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0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E6EF4-3620-4D16-9571-3F8F82C81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9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96DE-AEA1-4C7C-AC79-04F4AE271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A555C-2553-4E27-A690-20BEAAC3C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261DD-E4EF-4209-8829-BB52E9244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DFAA-D5DC-4C75-A3DD-098BBAADD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255A-4178-4B32-B65C-78517F7CF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719CC-8F17-4302-B846-6A1175A48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1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2/8/2012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68B962-2706-479D-8BD7-19674FD0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3" Type="http://schemas.openxmlformats.org/officeDocument/2006/relationships/tags" Target="../tags/tag7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9" Type="http://schemas.openxmlformats.org/officeDocument/2006/relationships/slideLayout" Target="../slideLayouts/slideLayout6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tags" Target="../tags/tag129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139.xml"/><Relationship Id="rId21" Type="http://schemas.openxmlformats.org/officeDocument/2006/relationships/tags" Target="../tags/tag157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7" Type="http://schemas.openxmlformats.org/officeDocument/2006/relationships/tags" Target="../tags/tag18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5" Type="http://schemas.openxmlformats.org/officeDocument/2006/relationships/tags" Target="../tags/tag182.xml"/><Relationship Id="rId10" Type="http://schemas.openxmlformats.org/officeDocument/2006/relationships/tags" Target="../tags/tag187.xml"/><Relationship Id="rId4" Type="http://schemas.openxmlformats.org/officeDocument/2006/relationships/tags" Target="../tags/tag181.xml"/><Relationship Id="rId9" Type="http://schemas.openxmlformats.org/officeDocument/2006/relationships/tags" Target="../tags/tag18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tags" Target="../tags/tag213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10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9.xml"/><Relationship Id="rId4" Type="http://schemas.openxmlformats.org/officeDocument/2006/relationships/tags" Target="../tags/tag2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4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63.xml"/><Relationship Id="rId3" Type="http://schemas.openxmlformats.org/officeDocument/2006/relationships/tags" Target="../tags/tag258.xml"/><Relationship Id="rId7" Type="http://schemas.openxmlformats.org/officeDocument/2006/relationships/tags" Target="../tags/tag262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60.xml"/><Relationship Id="rId10" Type="http://schemas.openxmlformats.org/officeDocument/2006/relationships/tags" Target="../tags/tag265.xml"/><Relationship Id="rId4" Type="http://schemas.openxmlformats.org/officeDocument/2006/relationships/tags" Target="../tags/tag259.xml"/><Relationship Id="rId9" Type="http://schemas.openxmlformats.org/officeDocument/2006/relationships/tags" Target="../tags/tag26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72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6.xml"/><Relationship Id="rId4" Type="http://schemas.openxmlformats.org/officeDocument/2006/relationships/tags" Target="../tags/tag28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3" Type="http://schemas.openxmlformats.org/officeDocument/2006/relationships/tags" Target="../tags/tag289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10" Type="http://schemas.openxmlformats.org/officeDocument/2006/relationships/tags" Target="../tags/tag29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15.xml"/><Relationship Id="rId2" Type="http://schemas.openxmlformats.org/officeDocument/2006/relationships/tags" Target="../tags/tag314.xml"/><Relationship Id="rId1" Type="http://schemas.openxmlformats.org/officeDocument/2006/relationships/tags" Target="../tags/tag3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13" Type="http://schemas.openxmlformats.org/officeDocument/2006/relationships/tags" Target="../tags/tag333.xml"/><Relationship Id="rId18" Type="http://schemas.openxmlformats.org/officeDocument/2006/relationships/tags" Target="../tags/tag338.xml"/><Relationship Id="rId26" Type="http://schemas.openxmlformats.org/officeDocument/2006/relationships/tags" Target="../tags/tag346.xml"/><Relationship Id="rId39" Type="http://schemas.openxmlformats.org/officeDocument/2006/relationships/tags" Target="../tags/tag359.xml"/><Relationship Id="rId3" Type="http://schemas.openxmlformats.org/officeDocument/2006/relationships/tags" Target="../tags/tag323.xml"/><Relationship Id="rId21" Type="http://schemas.openxmlformats.org/officeDocument/2006/relationships/tags" Target="../tags/tag341.xml"/><Relationship Id="rId34" Type="http://schemas.openxmlformats.org/officeDocument/2006/relationships/tags" Target="../tags/tag354.xml"/><Relationship Id="rId42" Type="http://schemas.openxmlformats.org/officeDocument/2006/relationships/tags" Target="../tags/tag362.xml"/><Relationship Id="rId7" Type="http://schemas.openxmlformats.org/officeDocument/2006/relationships/tags" Target="../tags/tag327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5" Type="http://schemas.openxmlformats.org/officeDocument/2006/relationships/tags" Target="../tags/tag345.xml"/><Relationship Id="rId33" Type="http://schemas.openxmlformats.org/officeDocument/2006/relationships/tags" Target="../tags/tag353.xml"/><Relationship Id="rId38" Type="http://schemas.openxmlformats.org/officeDocument/2006/relationships/tags" Target="../tags/tag358.xml"/><Relationship Id="rId2" Type="http://schemas.openxmlformats.org/officeDocument/2006/relationships/tags" Target="../tags/tag322.xml"/><Relationship Id="rId16" Type="http://schemas.openxmlformats.org/officeDocument/2006/relationships/tags" Target="../tags/tag336.xml"/><Relationship Id="rId20" Type="http://schemas.openxmlformats.org/officeDocument/2006/relationships/tags" Target="../tags/tag340.xml"/><Relationship Id="rId29" Type="http://schemas.openxmlformats.org/officeDocument/2006/relationships/tags" Target="../tags/tag349.xml"/><Relationship Id="rId41" Type="http://schemas.openxmlformats.org/officeDocument/2006/relationships/tags" Target="../tags/tag361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24" Type="http://schemas.openxmlformats.org/officeDocument/2006/relationships/tags" Target="../tags/tag344.xml"/><Relationship Id="rId32" Type="http://schemas.openxmlformats.org/officeDocument/2006/relationships/tags" Target="../tags/tag352.xml"/><Relationship Id="rId37" Type="http://schemas.openxmlformats.org/officeDocument/2006/relationships/tags" Target="../tags/tag357.xml"/><Relationship Id="rId40" Type="http://schemas.openxmlformats.org/officeDocument/2006/relationships/tags" Target="../tags/tag360.xml"/><Relationship Id="rId5" Type="http://schemas.openxmlformats.org/officeDocument/2006/relationships/tags" Target="../tags/tag325.xml"/><Relationship Id="rId15" Type="http://schemas.openxmlformats.org/officeDocument/2006/relationships/tags" Target="../tags/tag335.xml"/><Relationship Id="rId23" Type="http://schemas.openxmlformats.org/officeDocument/2006/relationships/tags" Target="../tags/tag343.xml"/><Relationship Id="rId28" Type="http://schemas.openxmlformats.org/officeDocument/2006/relationships/tags" Target="../tags/tag348.xml"/><Relationship Id="rId36" Type="http://schemas.openxmlformats.org/officeDocument/2006/relationships/tags" Target="../tags/tag356.xml"/><Relationship Id="rId10" Type="http://schemas.openxmlformats.org/officeDocument/2006/relationships/tags" Target="../tags/tag330.xml"/><Relationship Id="rId19" Type="http://schemas.openxmlformats.org/officeDocument/2006/relationships/tags" Target="../tags/tag339.xml"/><Relationship Id="rId31" Type="http://schemas.openxmlformats.org/officeDocument/2006/relationships/tags" Target="../tags/tag351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Relationship Id="rId22" Type="http://schemas.openxmlformats.org/officeDocument/2006/relationships/tags" Target="../tags/tag342.xml"/><Relationship Id="rId27" Type="http://schemas.openxmlformats.org/officeDocument/2006/relationships/tags" Target="../tags/tag347.xml"/><Relationship Id="rId30" Type="http://schemas.openxmlformats.org/officeDocument/2006/relationships/tags" Target="../tags/tag350.xml"/><Relationship Id="rId35" Type="http://schemas.openxmlformats.org/officeDocument/2006/relationships/tags" Target="../tags/tag355.xml"/><Relationship Id="rId43" Type="http://schemas.openxmlformats.org/officeDocument/2006/relationships/tags" Target="../tags/tag363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376.xml"/><Relationship Id="rId18" Type="http://schemas.openxmlformats.org/officeDocument/2006/relationships/tags" Target="../tags/tag381.xml"/><Relationship Id="rId26" Type="http://schemas.openxmlformats.org/officeDocument/2006/relationships/tags" Target="../tags/tag389.xml"/><Relationship Id="rId39" Type="http://schemas.openxmlformats.org/officeDocument/2006/relationships/tags" Target="../tags/tag402.xml"/><Relationship Id="rId21" Type="http://schemas.openxmlformats.org/officeDocument/2006/relationships/tags" Target="../tags/tag384.xml"/><Relationship Id="rId34" Type="http://schemas.openxmlformats.org/officeDocument/2006/relationships/tags" Target="../tags/tag397.xml"/><Relationship Id="rId42" Type="http://schemas.openxmlformats.org/officeDocument/2006/relationships/tags" Target="../tags/tag405.xml"/><Relationship Id="rId47" Type="http://schemas.openxmlformats.org/officeDocument/2006/relationships/tags" Target="../tags/tag410.xml"/><Relationship Id="rId50" Type="http://schemas.openxmlformats.org/officeDocument/2006/relationships/tags" Target="../tags/tag413.xml"/><Relationship Id="rId55" Type="http://schemas.openxmlformats.org/officeDocument/2006/relationships/tags" Target="../tags/tag418.xml"/><Relationship Id="rId7" Type="http://schemas.openxmlformats.org/officeDocument/2006/relationships/tags" Target="../tags/tag370.xml"/><Relationship Id="rId12" Type="http://schemas.openxmlformats.org/officeDocument/2006/relationships/tags" Target="../tags/tag375.xml"/><Relationship Id="rId17" Type="http://schemas.openxmlformats.org/officeDocument/2006/relationships/tags" Target="../tags/tag380.xml"/><Relationship Id="rId25" Type="http://schemas.openxmlformats.org/officeDocument/2006/relationships/tags" Target="../tags/tag388.xml"/><Relationship Id="rId33" Type="http://schemas.openxmlformats.org/officeDocument/2006/relationships/tags" Target="../tags/tag396.xml"/><Relationship Id="rId38" Type="http://schemas.openxmlformats.org/officeDocument/2006/relationships/tags" Target="../tags/tag401.xml"/><Relationship Id="rId46" Type="http://schemas.openxmlformats.org/officeDocument/2006/relationships/tags" Target="../tags/tag409.xml"/><Relationship Id="rId2" Type="http://schemas.openxmlformats.org/officeDocument/2006/relationships/tags" Target="../tags/tag365.xml"/><Relationship Id="rId16" Type="http://schemas.openxmlformats.org/officeDocument/2006/relationships/tags" Target="../tags/tag379.xml"/><Relationship Id="rId20" Type="http://schemas.openxmlformats.org/officeDocument/2006/relationships/tags" Target="../tags/tag383.xml"/><Relationship Id="rId29" Type="http://schemas.openxmlformats.org/officeDocument/2006/relationships/tags" Target="../tags/tag392.xml"/><Relationship Id="rId41" Type="http://schemas.openxmlformats.org/officeDocument/2006/relationships/tags" Target="../tags/tag404.xml"/><Relationship Id="rId54" Type="http://schemas.openxmlformats.org/officeDocument/2006/relationships/tags" Target="../tags/tag417.xml"/><Relationship Id="rId1" Type="http://schemas.openxmlformats.org/officeDocument/2006/relationships/tags" Target="../tags/tag364.xml"/><Relationship Id="rId6" Type="http://schemas.openxmlformats.org/officeDocument/2006/relationships/tags" Target="../tags/tag369.xml"/><Relationship Id="rId11" Type="http://schemas.openxmlformats.org/officeDocument/2006/relationships/tags" Target="../tags/tag374.xml"/><Relationship Id="rId24" Type="http://schemas.openxmlformats.org/officeDocument/2006/relationships/tags" Target="../tags/tag387.xml"/><Relationship Id="rId32" Type="http://schemas.openxmlformats.org/officeDocument/2006/relationships/tags" Target="../tags/tag395.xml"/><Relationship Id="rId37" Type="http://schemas.openxmlformats.org/officeDocument/2006/relationships/tags" Target="../tags/tag400.xml"/><Relationship Id="rId40" Type="http://schemas.openxmlformats.org/officeDocument/2006/relationships/tags" Target="../tags/tag403.xml"/><Relationship Id="rId45" Type="http://schemas.openxmlformats.org/officeDocument/2006/relationships/tags" Target="../tags/tag408.xml"/><Relationship Id="rId53" Type="http://schemas.openxmlformats.org/officeDocument/2006/relationships/tags" Target="../tags/tag416.xml"/><Relationship Id="rId5" Type="http://schemas.openxmlformats.org/officeDocument/2006/relationships/tags" Target="../tags/tag368.xml"/><Relationship Id="rId15" Type="http://schemas.openxmlformats.org/officeDocument/2006/relationships/tags" Target="../tags/tag378.xml"/><Relationship Id="rId23" Type="http://schemas.openxmlformats.org/officeDocument/2006/relationships/tags" Target="../tags/tag386.xml"/><Relationship Id="rId28" Type="http://schemas.openxmlformats.org/officeDocument/2006/relationships/tags" Target="../tags/tag391.xml"/><Relationship Id="rId36" Type="http://schemas.openxmlformats.org/officeDocument/2006/relationships/tags" Target="../tags/tag399.xml"/><Relationship Id="rId49" Type="http://schemas.openxmlformats.org/officeDocument/2006/relationships/tags" Target="../tags/tag412.xml"/><Relationship Id="rId57" Type="http://schemas.openxmlformats.org/officeDocument/2006/relationships/slideLayout" Target="../slideLayouts/slideLayout6.xml"/><Relationship Id="rId10" Type="http://schemas.openxmlformats.org/officeDocument/2006/relationships/tags" Target="../tags/tag373.xml"/><Relationship Id="rId19" Type="http://schemas.openxmlformats.org/officeDocument/2006/relationships/tags" Target="../tags/tag382.xml"/><Relationship Id="rId31" Type="http://schemas.openxmlformats.org/officeDocument/2006/relationships/tags" Target="../tags/tag394.xml"/><Relationship Id="rId44" Type="http://schemas.openxmlformats.org/officeDocument/2006/relationships/tags" Target="../tags/tag407.xml"/><Relationship Id="rId52" Type="http://schemas.openxmlformats.org/officeDocument/2006/relationships/tags" Target="../tags/tag415.xml"/><Relationship Id="rId4" Type="http://schemas.openxmlformats.org/officeDocument/2006/relationships/tags" Target="../tags/tag367.xml"/><Relationship Id="rId9" Type="http://schemas.openxmlformats.org/officeDocument/2006/relationships/tags" Target="../tags/tag372.xml"/><Relationship Id="rId14" Type="http://schemas.openxmlformats.org/officeDocument/2006/relationships/tags" Target="../tags/tag377.xml"/><Relationship Id="rId22" Type="http://schemas.openxmlformats.org/officeDocument/2006/relationships/tags" Target="../tags/tag385.xml"/><Relationship Id="rId27" Type="http://schemas.openxmlformats.org/officeDocument/2006/relationships/tags" Target="../tags/tag390.xml"/><Relationship Id="rId30" Type="http://schemas.openxmlformats.org/officeDocument/2006/relationships/tags" Target="../tags/tag393.xml"/><Relationship Id="rId35" Type="http://schemas.openxmlformats.org/officeDocument/2006/relationships/tags" Target="../tags/tag398.xml"/><Relationship Id="rId43" Type="http://schemas.openxmlformats.org/officeDocument/2006/relationships/tags" Target="../tags/tag406.xml"/><Relationship Id="rId48" Type="http://schemas.openxmlformats.org/officeDocument/2006/relationships/tags" Target="../tags/tag411.xml"/><Relationship Id="rId56" Type="http://schemas.openxmlformats.org/officeDocument/2006/relationships/tags" Target="../tags/tag419.xml"/><Relationship Id="rId8" Type="http://schemas.openxmlformats.org/officeDocument/2006/relationships/tags" Target="../tags/tag371.xml"/><Relationship Id="rId51" Type="http://schemas.openxmlformats.org/officeDocument/2006/relationships/tags" Target="../tags/tag414.xml"/><Relationship Id="rId3" Type="http://schemas.openxmlformats.org/officeDocument/2006/relationships/tags" Target="../tags/tag36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26" Type="http://schemas.openxmlformats.org/officeDocument/2006/relationships/tags" Target="../tags/tag445.xml"/><Relationship Id="rId39" Type="http://schemas.openxmlformats.org/officeDocument/2006/relationships/tags" Target="../tags/tag458.xml"/><Relationship Id="rId3" Type="http://schemas.openxmlformats.org/officeDocument/2006/relationships/tags" Target="../tags/tag422.xml"/><Relationship Id="rId21" Type="http://schemas.openxmlformats.org/officeDocument/2006/relationships/tags" Target="../tags/tag440.xml"/><Relationship Id="rId34" Type="http://schemas.openxmlformats.org/officeDocument/2006/relationships/tags" Target="../tags/tag453.xml"/><Relationship Id="rId42" Type="http://schemas.openxmlformats.org/officeDocument/2006/relationships/tags" Target="../tags/tag461.xml"/><Relationship Id="rId7" Type="http://schemas.openxmlformats.org/officeDocument/2006/relationships/tags" Target="../tags/tag426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33" Type="http://schemas.openxmlformats.org/officeDocument/2006/relationships/tags" Target="../tags/tag452.xml"/><Relationship Id="rId38" Type="http://schemas.openxmlformats.org/officeDocument/2006/relationships/tags" Target="../tags/tag457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0" Type="http://schemas.openxmlformats.org/officeDocument/2006/relationships/tags" Target="../tags/tag439.xml"/><Relationship Id="rId29" Type="http://schemas.openxmlformats.org/officeDocument/2006/relationships/tags" Target="../tags/tag448.xml"/><Relationship Id="rId41" Type="http://schemas.openxmlformats.org/officeDocument/2006/relationships/tags" Target="../tags/tag460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32" Type="http://schemas.openxmlformats.org/officeDocument/2006/relationships/tags" Target="../tags/tag451.xml"/><Relationship Id="rId37" Type="http://schemas.openxmlformats.org/officeDocument/2006/relationships/tags" Target="../tags/tag456.xml"/><Relationship Id="rId40" Type="http://schemas.openxmlformats.org/officeDocument/2006/relationships/tags" Target="../tags/tag459.xml"/><Relationship Id="rId5" Type="http://schemas.openxmlformats.org/officeDocument/2006/relationships/tags" Target="../tags/tag424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tags" Target="../tags/tag447.xml"/><Relationship Id="rId36" Type="http://schemas.openxmlformats.org/officeDocument/2006/relationships/tags" Target="../tags/tag455.xml"/><Relationship Id="rId10" Type="http://schemas.openxmlformats.org/officeDocument/2006/relationships/tags" Target="../tags/tag429.xml"/><Relationship Id="rId19" Type="http://schemas.openxmlformats.org/officeDocument/2006/relationships/tags" Target="../tags/tag438.xml"/><Relationship Id="rId31" Type="http://schemas.openxmlformats.org/officeDocument/2006/relationships/tags" Target="../tags/tag450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4" Type="http://schemas.openxmlformats.org/officeDocument/2006/relationships/tags" Target="../tags/tag433.xml"/><Relationship Id="rId22" Type="http://schemas.openxmlformats.org/officeDocument/2006/relationships/tags" Target="../tags/tag441.xml"/><Relationship Id="rId27" Type="http://schemas.openxmlformats.org/officeDocument/2006/relationships/tags" Target="../tags/tag446.xml"/><Relationship Id="rId30" Type="http://schemas.openxmlformats.org/officeDocument/2006/relationships/tags" Target="../tags/tag449.xml"/><Relationship Id="rId35" Type="http://schemas.openxmlformats.org/officeDocument/2006/relationships/tags" Target="../tags/tag454.xml"/><Relationship Id="rId43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464.xml"/><Relationship Id="rId2" Type="http://schemas.openxmlformats.org/officeDocument/2006/relationships/tags" Target="../tags/tag463.xml"/><Relationship Id="rId1" Type="http://schemas.openxmlformats.org/officeDocument/2006/relationships/tags" Target="../tags/tag46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5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473.xml"/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26" Type="http://schemas.openxmlformats.org/officeDocument/2006/relationships/tags" Target="../tags/tag491.xml"/><Relationship Id="rId3" Type="http://schemas.openxmlformats.org/officeDocument/2006/relationships/tags" Target="../tags/tag468.xml"/><Relationship Id="rId21" Type="http://schemas.openxmlformats.org/officeDocument/2006/relationships/tags" Target="../tags/tag486.xml"/><Relationship Id="rId7" Type="http://schemas.openxmlformats.org/officeDocument/2006/relationships/tags" Target="../tags/tag472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5" Type="http://schemas.openxmlformats.org/officeDocument/2006/relationships/tags" Target="../tags/tag490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0" Type="http://schemas.openxmlformats.org/officeDocument/2006/relationships/tags" Target="../tags/tag485.xml"/><Relationship Id="rId29" Type="http://schemas.openxmlformats.org/officeDocument/2006/relationships/tags" Target="../tags/tag494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24" Type="http://schemas.openxmlformats.org/officeDocument/2006/relationships/tags" Target="../tags/tag489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tags" Target="../tags/tag488.xml"/><Relationship Id="rId28" Type="http://schemas.openxmlformats.org/officeDocument/2006/relationships/tags" Target="../tags/tag493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tags" Target="../tags/tag487.xml"/><Relationship Id="rId27" Type="http://schemas.openxmlformats.org/officeDocument/2006/relationships/tags" Target="../tags/tag492.xml"/><Relationship Id="rId30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13" Type="http://schemas.openxmlformats.org/officeDocument/2006/relationships/tags" Target="../tags/tag507.xml"/><Relationship Id="rId18" Type="http://schemas.openxmlformats.org/officeDocument/2006/relationships/tags" Target="../tags/tag512.xml"/><Relationship Id="rId26" Type="http://schemas.openxmlformats.org/officeDocument/2006/relationships/tags" Target="../tags/tag520.xml"/><Relationship Id="rId3" Type="http://schemas.openxmlformats.org/officeDocument/2006/relationships/tags" Target="../tags/tag497.xml"/><Relationship Id="rId21" Type="http://schemas.openxmlformats.org/officeDocument/2006/relationships/tags" Target="../tags/tag515.xml"/><Relationship Id="rId7" Type="http://schemas.openxmlformats.org/officeDocument/2006/relationships/tags" Target="../tags/tag501.xml"/><Relationship Id="rId12" Type="http://schemas.openxmlformats.org/officeDocument/2006/relationships/tags" Target="../tags/tag506.xml"/><Relationship Id="rId17" Type="http://schemas.openxmlformats.org/officeDocument/2006/relationships/tags" Target="../tags/tag511.xml"/><Relationship Id="rId25" Type="http://schemas.openxmlformats.org/officeDocument/2006/relationships/tags" Target="../tags/tag519.xml"/><Relationship Id="rId2" Type="http://schemas.openxmlformats.org/officeDocument/2006/relationships/tags" Target="../tags/tag496.xml"/><Relationship Id="rId16" Type="http://schemas.openxmlformats.org/officeDocument/2006/relationships/tags" Target="../tags/tag510.xml"/><Relationship Id="rId20" Type="http://schemas.openxmlformats.org/officeDocument/2006/relationships/tags" Target="../tags/tag514.xml"/><Relationship Id="rId29" Type="http://schemas.openxmlformats.org/officeDocument/2006/relationships/tags" Target="../tags/tag523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tags" Target="../tags/tag505.xml"/><Relationship Id="rId24" Type="http://schemas.openxmlformats.org/officeDocument/2006/relationships/tags" Target="../tags/tag518.xml"/><Relationship Id="rId5" Type="http://schemas.openxmlformats.org/officeDocument/2006/relationships/tags" Target="../tags/tag499.xml"/><Relationship Id="rId15" Type="http://schemas.openxmlformats.org/officeDocument/2006/relationships/tags" Target="../tags/tag509.xml"/><Relationship Id="rId23" Type="http://schemas.openxmlformats.org/officeDocument/2006/relationships/tags" Target="../tags/tag517.xml"/><Relationship Id="rId28" Type="http://schemas.openxmlformats.org/officeDocument/2006/relationships/tags" Target="../tags/tag522.xml"/><Relationship Id="rId10" Type="http://schemas.openxmlformats.org/officeDocument/2006/relationships/tags" Target="../tags/tag504.xml"/><Relationship Id="rId19" Type="http://schemas.openxmlformats.org/officeDocument/2006/relationships/tags" Target="../tags/tag513.xml"/><Relationship Id="rId4" Type="http://schemas.openxmlformats.org/officeDocument/2006/relationships/tags" Target="../tags/tag498.xml"/><Relationship Id="rId9" Type="http://schemas.openxmlformats.org/officeDocument/2006/relationships/tags" Target="../tags/tag503.xml"/><Relationship Id="rId14" Type="http://schemas.openxmlformats.org/officeDocument/2006/relationships/tags" Target="../tags/tag508.xml"/><Relationship Id="rId22" Type="http://schemas.openxmlformats.org/officeDocument/2006/relationships/tags" Target="../tags/tag516.xml"/><Relationship Id="rId27" Type="http://schemas.openxmlformats.org/officeDocument/2006/relationships/tags" Target="../tags/tag521.xml"/><Relationship Id="rId30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531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" Type="http://schemas.openxmlformats.org/officeDocument/2006/relationships/tags" Target="../tags/tag526.xml"/><Relationship Id="rId21" Type="http://schemas.openxmlformats.org/officeDocument/2006/relationships/tags" Target="../tags/tag544.xml"/><Relationship Id="rId7" Type="http://schemas.openxmlformats.org/officeDocument/2006/relationships/tags" Target="../tags/tag530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" Type="http://schemas.openxmlformats.org/officeDocument/2006/relationships/tags" Target="../tags/tag525.xml"/><Relationship Id="rId16" Type="http://schemas.openxmlformats.org/officeDocument/2006/relationships/tags" Target="../tags/tag539.xml"/><Relationship Id="rId20" Type="http://schemas.openxmlformats.org/officeDocument/2006/relationships/tags" Target="../tags/tag543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1" Type="http://schemas.openxmlformats.org/officeDocument/2006/relationships/tags" Target="../tags/tag534.xml"/><Relationship Id="rId5" Type="http://schemas.openxmlformats.org/officeDocument/2006/relationships/tags" Target="../tags/tag528.xml"/><Relationship Id="rId15" Type="http://schemas.openxmlformats.org/officeDocument/2006/relationships/tags" Target="../tags/tag53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533.xml"/><Relationship Id="rId19" Type="http://schemas.openxmlformats.org/officeDocument/2006/relationships/tags" Target="../tags/tag542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4" Type="http://schemas.openxmlformats.org/officeDocument/2006/relationships/tags" Target="../tags/tag537.xml"/><Relationship Id="rId22" Type="http://schemas.openxmlformats.org/officeDocument/2006/relationships/tags" Target="../tags/tag545.xml"/></Relationships>
</file>

<file path=ppt/slides/_rels/slide49.xml.rels><?xml version="1.0" encoding="UTF-8" standalone="yes"?>
<Relationships xmlns="http://schemas.openxmlformats.org/package/2006/relationships"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26" Type="http://schemas.openxmlformats.org/officeDocument/2006/relationships/tags" Target="../tags/tag571.xml"/><Relationship Id="rId39" Type="http://schemas.openxmlformats.org/officeDocument/2006/relationships/tags" Target="../tags/tag584.xml"/><Relationship Id="rId3" Type="http://schemas.openxmlformats.org/officeDocument/2006/relationships/tags" Target="../tags/tag548.xml"/><Relationship Id="rId21" Type="http://schemas.openxmlformats.org/officeDocument/2006/relationships/tags" Target="../tags/tag566.xml"/><Relationship Id="rId34" Type="http://schemas.openxmlformats.org/officeDocument/2006/relationships/tags" Target="../tags/tag579.xml"/><Relationship Id="rId42" Type="http://schemas.openxmlformats.org/officeDocument/2006/relationships/tags" Target="../tags/tag587.xml"/><Relationship Id="rId47" Type="http://schemas.openxmlformats.org/officeDocument/2006/relationships/tags" Target="../tags/tag592.xml"/><Relationship Id="rId50" Type="http://schemas.openxmlformats.org/officeDocument/2006/relationships/tags" Target="../tags/tag595.xml"/><Relationship Id="rId7" Type="http://schemas.openxmlformats.org/officeDocument/2006/relationships/tags" Target="../tags/tag552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tags" Target="../tags/tag570.xml"/><Relationship Id="rId33" Type="http://schemas.openxmlformats.org/officeDocument/2006/relationships/tags" Target="../tags/tag578.xml"/><Relationship Id="rId38" Type="http://schemas.openxmlformats.org/officeDocument/2006/relationships/tags" Target="../tags/tag583.xml"/><Relationship Id="rId46" Type="http://schemas.openxmlformats.org/officeDocument/2006/relationships/tags" Target="../tags/tag591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0" Type="http://schemas.openxmlformats.org/officeDocument/2006/relationships/tags" Target="../tags/tag565.xml"/><Relationship Id="rId29" Type="http://schemas.openxmlformats.org/officeDocument/2006/relationships/tags" Target="../tags/tag574.xml"/><Relationship Id="rId41" Type="http://schemas.openxmlformats.org/officeDocument/2006/relationships/tags" Target="../tags/tag586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1" Type="http://schemas.openxmlformats.org/officeDocument/2006/relationships/tags" Target="../tags/tag556.xml"/><Relationship Id="rId24" Type="http://schemas.openxmlformats.org/officeDocument/2006/relationships/tags" Target="../tags/tag569.xml"/><Relationship Id="rId32" Type="http://schemas.openxmlformats.org/officeDocument/2006/relationships/tags" Target="../tags/tag577.xml"/><Relationship Id="rId37" Type="http://schemas.openxmlformats.org/officeDocument/2006/relationships/tags" Target="../tags/tag582.xml"/><Relationship Id="rId40" Type="http://schemas.openxmlformats.org/officeDocument/2006/relationships/tags" Target="../tags/tag585.xml"/><Relationship Id="rId45" Type="http://schemas.openxmlformats.org/officeDocument/2006/relationships/tags" Target="../tags/tag590.xml"/><Relationship Id="rId53" Type="http://schemas.openxmlformats.org/officeDocument/2006/relationships/tags" Target="../tags/tag598.xml"/><Relationship Id="rId5" Type="http://schemas.openxmlformats.org/officeDocument/2006/relationships/tags" Target="../tags/tag550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28" Type="http://schemas.openxmlformats.org/officeDocument/2006/relationships/tags" Target="../tags/tag573.xml"/><Relationship Id="rId36" Type="http://schemas.openxmlformats.org/officeDocument/2006/relationships/tags" Target="../tags/tag581.xml"/><Relationship Id="rId49" Type="http://schemas.openxmlformats.org/officeDocument/2006/relationships/tags" Target="../tags/tag594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31" Type="http://schemas.openxmlformats.org/officeDocument/2006/relationships/tags" Target="../tags/tag576.xml"/><Relationship Id="rId44" Type="http://schemas.openxmlformats.org/officeDocument/2006/relationships/tags" Target="../tags/tag589.xml"/><Relationship Id="rId52" Type="http://schemas.openxmlformats.org/officeDocument/2006/relationships/tags" Target="../tags/tag597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Relationship Id="rId27" Type="http://schemas.openxmlformats.org/officeDocument/2006/relationships/tags" Target="../tags/tag572.xml"/><Relationship Id="rId30" Type="http://schemas.openxmlformats.org/officeDocument/2006/relationships/tags" Target="../tags/tag575.xml"/><Relationship Id="rId35" Type="http://schemas.openxmlformats.org/officeDocument/2006/relationships/tags" Target="../tags/tag580.xml"/><Relationship Id="rId43" Type="http://schemas.openxmlformats.org/officeDocument/2006/relationships/tags" Target="../tags/tag588.xml"/><Relationship Id="rId48" Type="http://schemas.openxmlformats.org/officeDocument/2006/relationships/tags" Target="../tags/tag593.xml"/><Relationship Id="rId8" Type="http://schemas.openxmlformats.org/officeDocument/2006/relationships/tags" Target="../tags/tag553.xml"/><Relationship Id="rId51" Type="http://schemas.openxmlformats.org/officeDocument/2006/relationships/tags" Target="../tags/tag59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FB4F1E-172B-4A21-AC11-DB506FCF2D34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304800" y="635000"/>
            <a:ext cx="8382000" cy="2794000"/>
          </a:xfrm>
        </p:spPr>
        <p:txBody>
          <a:bodyPr/>
          <a:lstStyle/>
          <a:p>
            <a:r>
              <a:rPr lang="en-US" sz="6000" dirty="0"/>
              <a:t>7</a:t>
            </a:r>
            <a:r>
              <a:rPr lang="en-US" sz="6000" dirty="0" smtClean="0"/>
              <a:t>. Concurrency Control</a:t>
            </a:r>
            <a:br>
              <a:rPr lang="en-US" sz="6000" dirty="0" smtClean="0"/>
            </a:br>
            <a:r>
              <a:rPr lang="en-US" sz="6000" dirty="0" smtClean="0"/>
              <a:t>for Transactions</a:t>
            </a:r>
            <a:br>
              <a:rPr lang="en-US" sz="6000" dirty="0" smtClean="0"/>
            </a:br>
            <a:r>
              <a:rPr lang="en-US" sz="6000" i="1" dirty="0" smtClean="0"/>
              <a:t>Part Two</a:t>
            </a:r>
            <a:endParaRPr lang="en-US" sz="54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r>
              <a:rPr lang="en-US" dirty="0" smtClean="0"/>
              <a:t> CSEP 545 Transaction Processing</a:t>
            </a:r>
          </a:p>
          <a:p>
            <a:r>
              <a:rPr lang="en-US" dirty="0" smtClean="0"/>
              <a:t>Philip A. Bernstein</a:t>
            </a:r>
          </a:p>
          <a:p>
            <a:r>
              <a:rPr lang="en-US" dirty="0" smtClean="0"/>
              <a:t>Sameh Elnikety</a:t>
            </a:r>
          </a:p>
          <a:p>
            <a:endParaRPr lang="en-US" sz="1800" dirty="0" smtClean="0"/>
          </a:p>
          <a:p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D4D5C4-5152-46CE-9448-31919A2EDC22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 smtClean="0"/>
              <a:t>Reducing Lock Contention (cont’d)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990600"/>
            <a:ext cx="8610600" cy="1600200"/>
          </a:xfrm>
        </p:spPr>
        <p:txBody>
          <a:bodyPr/>
          <a:lstStyle/>
          <a:p>
            <a:r>
              <a:rPr lang="en-US" dirty="0" smtClean="0"/>
              <a:t>Reduce number of conflicts</a:t>
            </a:r>
          </a:p>
          <a:p>
            <a:pPr lvl="1"/>
            <a:r>
              <a:rPr lang="en-US" dirty="0" smtClean="0"/>
              <a:t>Use finer grained locks, e.g., by partitioning tables vertically. </a:t>
            </a:r>
          </a:p>
        </p:txBody>
      </p:sp>
      <p:sp>
        <p:nvSpPr>
          <p:cNvPr id="12294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2590800"/>
            <a:ext cx="66278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Part#   Price OnHand PartName CatalogPage</a:t>
            </a:r>
          </a:p>
        </p:txBody>
      </p:sp>
      <p:sp>
        <p:nvSpPr>
          <p:cNvPr id="12295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057400" y="2590800"/>
            <a:ext cx="0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971800" y="2590800"/>
            <a:ext cx="0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267200" y="2590800"/>
            <a:ext cx="0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34050" y="2600325"/>
            <a:ext cx="0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9" name="Group 9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990600" y="3733800"/>
            <a:ext cx="3235325" cy="528638"/>
            <a:chOff x="192" y="2352"/>
            <a:chExt cx="2038" cy="333"/>
          </a:xfrm>
        </p:grpSpPr>
        <p:sp>
          <p:nvSpPr>
            <p:cNvPr id="12307" name="Text Box 1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2" y="2352"/>
              <a:ext cx="2038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Part#   Price OnHand</a:t>
              </a:r>
            </a:p>
          </p:txBody>
        </p:sp>
        <p:sp>
          <p:nvSpPr>
            <p:cNvPr id="12308" name="Line 1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816" y="2352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1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392" y="2352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0" name="Group 13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4419600" y="3733800"/>
            <a:ext cx="4514850" cy="528638"/>
            <a:chOff x="768" y="3120"/>
            <a:chExt cx="2844" cy="333"/>
          </a:xfrm>
        </p:grpSpPr>
        <p:sp>
          <p:nvSpPr>
            <p:cNvPr id="12304" name="Text Box 1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8" y="3120"/>
              <a:ext cx="2844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Part#   PartName CatalogPage</a:t>
              </a:r>
            </a:p>
          </p:txBody>
        </p:sp>
        <p:sp>
          <p:nvSpPr>
            <p:cNvPr id="12305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392" y="3120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400" y="3120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Freeform 17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85800" y="2971800"/>
            <a:ext cx="317500" cy="914400"/>
          </a:xfrm>
          <a:custGeom>
            <a:avLst/>
            <a:gdLst>
              <a:gd name="T0" fmla="*/ 200 w 200"/>
              <a:gd name="T1" fmla="*/ 0 h 576"/>
              <a:gd name="T2" fmla="*/ 8 w 200"/>
              <a:gd name="T3" fmla="*/ 288 h 576"/>
              <a:gd name="T4" fmla="*/ 152 w 200"/>
              <a:gd name="T5" fmla="*/ 576 h 576"/>
              <a:gd name="T6" fmla="*/ 0 60000 65536"/>
              <a:gd name="T7" fmla="*/ 0 60000 65536"/>
              <a:gd name="T8" fmla="*/ 0 60000 65536"/>
              <a:gd name="T9" fmla="*/ 0 w 200"/>
              <a:gd name="T10" fmla="*/ 0 h 576"/>
              <a:gd name="T11" fmla="*/ 200 w 20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576">
                <a:moveTo>
                  <a:pt x="200" y="0"/>
                </a:moveTo>
                <a:cubicBezTo>
                  <a:pt x="108" y="96"/>
                  <a:pt x="16" y="192"/>
                  <a:pt x="8" y="288"/>
                </a:cubicBezTo>
                <a:cubicBezTo>
                  <a:pt x="0" y="384"/>
                  <a:pt x="76" y="480"/>
                  <a:pt x="152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" y="4419600"/>
            <a:ext cx="861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2303" name="Rectangle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0500" y="4737100"/>
            <a:ext cx="86106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Use record-level locking (i.e., </a:t>
            </a:r>
            <a:r>
              <a:rPr lang="en-US" sz="2800" dirty="0" smtClean="0"/>
              <a:t>choose a </a:t>
            </a:r>
            <a:r>
              <a:rPr lang="en-US" sz="2800" dirty="0"/>
              <a:t>database system that supports it</a:t>
            </a:r>
            <a:r>
              <a:rPr lang="en-US" sz="2800" dirty="0" smtClean="0"/>
              <a:t>).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535F62-1D9B-424D-BA12-30A3074E688F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52400"/>
            <a:ext cx="7772400" cy="762000"/>
          </a:xfrm>
        </p:spPr>
        <p:txBody>
          <a:bodyPr/>
          <a:lstStyle/>
          <a:p>
            <a:r>
              <a:rPr lang="en-US" smtClean="0"/>
              <a:t>Mathematical Model of Locking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05000"/>
            <a:ext cx="8991600" cy="4953000"/>
          </a:xfrm>
        </p:spPr>
        <p:txBody>
          <a:bodyPr/>
          <a:lstStyle/>
          <a:p>
            <a:r>
              <a:rPr lang="en-US" sz="2800" dirty="0" smtClean="0"/>
              <a:t>Each transaction has K/2 locks on average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800" dirty="0" smtClean="0"/>
              <a:t>KN/2 in total</a:t>
            </a:r>
          </a:p>
          <a:p>
            <a:r>
              <a:rPr lang="en-US" sz="2800" dirty="0" smtClean="0"/>
              <a:t>Each lock request has probability KN/2D of conflicting with an existing lock.</a:t>
            </a:r>
          </a:p>
          <a:p>
            <a:r>
              <a:rPr lang="en-US" sz="2800" dirty="0" smtClean="0"/>
              <a:t>Each transaction requests K locks, so its probability of experiencing a conflict is K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N/2D.</a:t>
            </a:r>
          </a:p>
          <a:p>
            <a:r>
              <a:rPr lang="en-US" sz="2800" dirty="0" smtClean="0"/>
              <a:t>Probability of a deadlock is proportional to K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N/D</a:t>
            </a:r>
            <a:r>
              <a:rPr lang="en-US" sz="2800" baseline="30000" dirty="0" smtClean="0"/>
              <a:t>2</a:t>
            </a:r>
          </a:p>
          <a:p>
            <a:pPr lvl="1"/>
            <a:r>
              <a:rPr lang="en-US" dirty="0" err="1" smtClean="0"/>
              <a:t>Prob</a:t>
            </a:r>
            <a:r>
              <a:rPr lang="en-US" dirty="0" smtClean="0"/>
              <a:t>(deadlock) / Prop(conflict) = K</a:t>
            </a:r>
            <a:r>
              <a:rPr lang="en-US" baseline="30000" dirty="0" smtClean="0"/>
              <a:t>2</a:t>
            </a: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if K=10 and D = 10</a:t>
            </a:r>
            <a:r>
              <a:rPr lang="en-US" baseline="30000" dirty="0" smtClean="0"/>
              <a:t>6</a:t>
            </a:r>
            <a:r>
              <a:rPr lang="en-US" dirty="0" smtClean="0"/>
              <a:t>, then K</a:t>
            </a:r>
            <a:r>
              <a:rPr lang="en-US" baseline="30000" dirty="0" smtClean="0"/>
              <a:t>2</a:t>
            </a:r>
            <a:r>
              <a:rPr lang="en-US" dirty="0" smtClean="0"/>
              <a:t>/D = .0001</a:t>
            </a:r>
          </a:p>
          <a:p>
            <a:r>
              <a:rPr lang="en-US" sz="2800" dirty="0" smtClean="0"/>
              <a:t>That’s why blocking, not deadlocks, is the </a:t>
            </a:r>
            <a:r>
              <a:rPr lang="en-US" sz="2800" dirty="0" err="1" smtClean="0"/>
              <a:t>perf</a:t>
            </a:r>
            <a:r>
              <a:rPr lang="en-US" sz="2800" dirty="0" smtClean="0"/>
              <a:t> problem.</a:t>
            </a:r>
          </a:p>
        </p:txBody>
      </p:sp>
      <p:sp>
        <p:nvSpPr>
          <p:cNvPr id="13318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914400"/>
            <a:ext cx="4114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K locks per transaction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D lockable data items</a:t>
            </a:r>
          </a:p>
        </p:txBody>
      </p:sp>
      <p:sp>
        <p:nvSpPr>
          <p:cNvPr id="1331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914400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N transactions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T time between lock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92DFFD-109F-40CB-B4A1-AD1C7A33167E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988300" cy="1143000"/>
          </a:xfrm>
        </p:spPr>
        <p:txBody>
          <a:bodyPr/>
          <a:lstStyle/>
          <a:p>
            <a:r>
              <a:rPr lang="en-US" sz="4000" smtClean="0"/>
              <a:t>8.7 Multigranularity Locking (MGL)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r>
              <a:rPr lang="en-US" dirty="0" smtClean="0"/>
              <a:t>Allow different </a:t>
            </a:r>
            <a:r>
              <a:rPr lang="en-US" dirty="0" err="1" smtClean="0"/>
              <a:t>txns</a:t>
            </a:r>
            <a:r>
              <a:rPr lang="en-US" dirty="0" smtClean="0"/>
              <a:t> to lock at different granularity</a:t>
            </a:r>
          </a:p>
          <a:p>
            <a:pPr lvl="1"/>
            <a:r>
              <a:rPr lang="en-US" dirty="0" smtClean="0"/>
              <a:t>Big queries should lock coarse-grained data (e.g. tables).</a:t>
            </a:r>
          </a:p>
          <a:p>
            <a:pPr lvl="1"/>
            <a:r>
              <a:rPr lang="en-US" dirty="0" smtClean="0"/>
              <a:t>Short transactions lock fine-grained data (e.g. rows).</a:t>
            </a:r>
          </a:p>
          <a:p>
            <a:r>
              <a:rPr lang="en-US" dirty="0" smtClean="0"/>
              <a:t>Lock manager can’t detect these conflicts.</a:t>
            </a:r>
          </a:p>
          <a:p>
            <a:pPr lvl="1"/>
            <a:r>
              <a:rPr lang="en-US" dirty="0" smtClean="0"/>
              <a:t>Each data item (e.g., table or row) has a different id.</a:t>
            </a:r>
          </a:p>
          <a:p>
            <a:r>
              <a:rPr lang="en-US" dirty="0" err="1" smtClean="0"/>
              <a:t>Multigranularity</a:t>
            </a:r>
            <a:r>
              <a:rPr lang="en-US" dirty="0" smtClean="0"/>
              <a:t> locking “trick”</a:t>
            </a:r>
          </a:p>
          <a:p>
            <a:pPr lvl="1"/>
            <a:r>
              <a:rPr lang="en-US" dirty="0" smtClean="0"/>
              <a:t>Exploit the natural hierarchy of data containment.</a:t>
            </a:r>
          </a:p>
          <a:p>
            <a:pPr lvl="1"/>
            <a:r>
              <a:rPr lang="en-US" dirty="0" smtClean="0"/>
              <a:t>Before locking fine-grained data, set </a:t>
            </a:r>
            <a:r>
              <a:rPr lang="en-US" i="1" dirty="0" smtClean="0"/>
              <a:t>intention locks</a:t>
            </a:r>
            <a:r>
              <a:rPr lang="en-US" dirty="0" smtClean="0"/>
              <a:t> on coarse grained data that contains it.</a:t>
            </a:r>
          </a:p>
          <a:p>
            <a:pPr lvl="1"/>
            <a:r>
              <a:rPr lang="en-US" dirty="0" smtClean="0"/>
              <a:t>E.g., before setting a read-lock on a row, get an </a:t>
            </a:r>
            <a:br>
              <a:rPr lang="en-US" dirty="0" smtClean="0"/>
            </a:br>
            <a:r>
              <a:rPr lang="en-US" dirty="0" smtClean="0"/>
              <a:t>intention-read-lock on the table that contains the 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C9B95F-8572-4E84-B656-2673A043E785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MGL Type and Instance Graphs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5763" y="831850"/>
            <a:ext cx="1493837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Database</a:t>
            </a:r>
          </a:p>
        </p:txBody>
      </p:sp>
      <p:sp>
        <p:nvSpPr>
          <p:cNvPr id="1536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" y="1933575"/>
            <a:ext cx="88423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Area</a:t>
            </a:r>
          </a:p>
        </p:txBody>
      </p:sp>
      <p:sp>
        <p:nvSpPr>
          <p:cNvPr id="15367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6438" y="2847975"/>
            <a:ext cx="74612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File</a:t>
            </a:r>
          </a:p>
        </p:txBody>
      </p:sp>
      <p:sp>
        <p:nvSpPr>
          <p:cNvPr id="15368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3238" y="3838575"/>
            <a:ext cx="12192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Record</a:t>
            </a:r>
          </a:p>
        </p:txBody>
      </p:sp>
      <p:sp>
        <p:nvSpPr>
          <p:cNvPr id="15369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45038" y="790575"/>
            <a:ext cx="865187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DB1</a:t>
            </a:r>
          </a:p>
        </p:txBody>
      </p:sp>
      <p:sp>
        <p:nvSpPr>
          <p:cNvPr id="15370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92438" y="1933575"/>
            <a:ext cx="6286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A1</a:t>
            </a:r>
          </a:p>
        </p:txBody>
      </p:sp>
      <p:sp>
        <p:nvSpPr>
          <p:cNvPr id="15371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7638" y="1933575"/>
            <a:ext cx="6286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A2</a:t>
            </a:r>
          </a:p>
        </p:txBody>
      </p:sp>
      <p:sp>
        <p:nvSpPr>
          <p:cNvPr id="15372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03550" y="2836863"/>
            <a:ext cx="56991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F1</a:t>
            </a:r>
          </a:p>
        </p:txBody>
      </p:sp>
      <p:sp>
        <p:nvSpPr>
          <p:cNvPr id="1537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54638" y="2844800"/>
            <a:ext cx="5699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F2</a:t>
            </a:r>
          </a:p>
        </p:txBody>
      </p:sp>
      <p:sp>
        <p:nvSpPr>
          <p:cNvPr id="15374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45438" y="2771775"/>
            <a:ext cx="5699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F3</a:t>
            </a:r>
          </a:p>
        </p:txBody>
      </p:sp>
      <p:sp>
        <p:nvSpPr>
          <p:cNvPr id="15375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30438" y="3838575"/>
            <a:ext cx="8747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R1.1</a:t>
            </a:r>
          </a:p>
        </p:txBody>
      </p:sp>
      <p:sp>
        <p:nvSpPr>
          <p:cNvPr id="15376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08350" y="3838575"/>
            <a:ext cx="8747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R1.2</a:t>
            </a:r>
          </a:p>
        </p:txBody>
      </p:sp>
      <p:sp>
        <p:nvSpPr>
          <p:cNvPr id="15377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51338" y="3838575"/>
            <a:ext cx="8747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R2.1</a:t>
            </a:r>
          </a:p>
        </p:txBody>
      </p:sp>
      <p:sp>
        <p:nvSpPr>
          <p:cNvPr id="15378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41938" y="3838575"/>
            <a:ext cx="8747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R2.2</a:t>
            </a:r>
          </a:p>
        </p:txBody>
      </p:sp>
      <p:sp>
        <p:nvSpPr>
          <p:cNvPr id="15379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91263" y="3838575"/>
            <a:ext cx="8747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R2.3</a:t>
            </a:r>
          </a:p>
        </p:txBody>
      </p:sp>
      <p:sp>
        <p:nvSpPr>
          <p:cNvPr id="15380" name="Text Box 1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297738" y="3838575"/>
            <a:ext cx="874712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R2.1</a:t>
            </a:r>
          </a:p>
        </p:txBody>
      </p:sp>
      <p:sp>
        <p:nvSpPr>
          <p:cNvPr id="15381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216900" y="3840163"/>
            <a:ext cx="87471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R2.2</a:t>
            </a:r>
          </a:p>
        </p:txBody>
      </p:sp>
      <p:sp>
        <p:nvSpPr>
          <p:cNvPr id="15382" name="Line 2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87438" y="1360488"/>
            <a:ext cx="0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087438" y="24669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087438" y="33813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97238" y="1323975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354638" y="1323975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297238" y="24669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659438" y="2466975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878638" y="2466975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2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687638" y="3371850"/>
            <a:ext cx="50800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2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271838" y="3365500"/>
            <a:ext cx="48260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668838" y="3381375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659438" y="33813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811838" y="3381375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869238" y="330517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3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402638" y="330517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8600" y="4430713"/>
            <a:ext cx="1768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Lock Type</a:t>
            </a:r>
          </a:p>
          <a:p>
            <a:pPr algn="ctr"/>
            <a:r>
              <a:rPr lang="en-US" sz="2800"/>
              <a:t>Graph</a:t>
            </a:r>
          </a:p>
        </p:txBody>
      </p:sp>
      <p:sp>
        <p:nvSpPr>
          <p:cNvPr id="15398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19588" y="4600575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Lock Instance Graph</a:t>
            </a:r>
          </a:p>
        </p:txBody>
      </p:sp>
      <p:sp>
        <p:nvSpPr>
          <p:cNvPr id="15399" name="Rectangle 3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0" y="533400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Before setting a read lock on R2.3, first set an intention-read lock on DB1, then A2, and then F2.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Set locks root-to-leaf.  Release locks leaf-to-root.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E6355C-E5D7-4B72-92D1-2F370192070C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smtClean="0"/>
              <a:t>MGL Compatibility Matrix</a:t>
            </a:r>
          </a:p>
        </p:txBody>
      </p:sp>
      <p:grpSp>
        <p:nvGrpSpPr>
          <p:cNvPr id="16389" name="Group 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3825" y="1295400"/>
            <a:ext cx="5767388" cy="3184525"/>
            <a:chOff x="687" y="1072"/>
            <a:chExt cx="3633" cy="2006"/>
          </a:xfrm>
        </p:grpSpPr>
        <p:sp>
          <p:nvSpPr>
            <p:cNvPr id="16395" name="Text Box 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00" y="1072"/>
              <a:ext cx="29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        w          ir        iw        riw</a:t>
              </a:r>
            </a:p>
          </p:txBody>
        </p:sp>
        <p:sp>
          <p:nvSpPr>
            <p:cNvPr id="16396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2" y="1431"/>
              <a:ext cx="31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      y        n          y         n          n</a:t>
              </a:r>
            </a:p>
          </p:txBody>
        </p:sp>
        <p:sp>
          <p:nvSpPr>
            <p:cNvPr id="16397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57" y="1761"/>
              <a:ext cx="32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w      n        n          n         n          n</a:t>
              </a:r>
            </a:p>
          </p:txBody>
        </p:sp>
        <p:sp>
          <p:nvSpPr>
            <p:cNvPr id="16398" name="Text Box 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68" y="2091"/>
              <a:ext cx="35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ir      y        n          y         y          y</a:t>
              </a:r>
            </a:p>
          </p:txBody>
        </p:sp>
        <p:sp>
          <p:nvSpPr>
            <p:cNvPr id="16399" name="Text Box 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24" y="2421"/>
              <a:ext cx="35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iw      n       n          y         y          n</a:t>
              </a:r>
            </a:p>
          </p:txBody>
        </p:sp>
        <p:sp>
          <p:nvSpPr>
            <p:cNvPr id="16400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87" y="2751"/>
              <a:ext cx="36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riw     n       n          y         n          n</a:t>
              </a:r>
            </a:p>
          </p:txBody>
        </p:sp>
        <p:sp>
          <p:nvSpPr>
            <p:cNvPr id="16401" name="Line 1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04" y="1152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84" y="1152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Line 1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60" y="1152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Line 1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784" y="1152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1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504" y="1152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1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20" y="1440"/>
              <a:ext cx="3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68" y="1824"/>
              <a:ext cx="3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68" y="2112"/>
              <a:ext cx="3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1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768" y="2448"/>
              <a:ext cx="3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1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768" y="2784"/>
              <a:ext cx="3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0" name="Text Box 2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828800"/>
            <a:ext cx="242411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riw = read with</a:t>
            </a:r>
          </a:p>
          <a:p>
            <a:r>
              <a:rPr lang="en-US" sz="2800"/>
              <a:t>intent to write,</a:t>
            </a:r>
          </a:p>
          <a:p>
            <a:r>
              <a:rPr lang="en-US" sz="2800"/>
              <a:t>for a scan that</a:t>
            </a:r>
          </a:p>
          <a:p>
            <a:r>
              <a:rPr lang="en-US" sz="2800"/>
              <a:t>updates some </a:t>
            </a:r>
          </a:p>
          <a:p>
            <a:r>
              <a:rPr lang="en-US" sz="2800"/>
              <a:t>of the records it</a:t>
            </a:r>
          </a:p>
          <a:p>
            <a:r>
              <a:rPr lang="en-US" sz="2800"/>
              <a:t>reads</a:t>
            </a:r>
          </a:p>
        </p:txBody>
      </p:sp>
      <p:sp>
        <p:nvSpPr>
          <p:cNvPr id="16391" name="Rectangle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770438"/>
            <a:ext cx="891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E.g., </a:t>
            </a:r>
            <a:r>
              <a:rPr lang="en-US" sz="2800" dirty="0" err="1"/>
              <a:t>ir</a:t>
            </a:r>
            <a:r>
              <a:rPr lang="en-US" sz="2800" dirty="0"/>
              <a:t> conflicts with w because </a:t>
            </a:r>
            <a:r>
              <a:rPr lang="en-US" sz="2800" dirty="0" err="1"/>
              <a:t>ir</a:t>
            </a:r>
            <a:r>
              <a:rPr lang="en-US" sz="2800" dirty="0"/>
              <a:t> says there’s a fine-grained r-lock that conflicts with a w-lock on the </a:t>
            </a:r>
            <a:r>
              <a:rPr lang="en-US" sz="2800" dirty="0" smtClean="0"/>
              <a:t>container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To r-lock an item, need an r-, </a:t>
            </a:r>
            <a:r>
              <a:rPr lang="en-US" sz="2800" dirty="0" err="1"/>
              <a:t>ir</a:t>
            </a:r>
            <a:r>
              <a:rPr lang="en-US" sz="2800" dirty="0"/>
              <a:t>- or </a:t>
            </a:r>
            <a:r>
              <a:rPr lang="en-US" sz="2800" dirty="0" err="1"/>
              <a:t>riw</a:t>
            </a:r>
            <a:r>
              <a:rPr lang="en-US" sz="2800" dirty="0"/>
              <a:t>-lock on its parent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To w-lock an item, need a w-, </a:t>
            </a:r>
            <a:r>
              <a:rPr lang="en-US" sz="2800" dirty="0" err="1"/>
              <a:t>iw</a:t>
            </a:r>
            <a:r>
              <a:rPr lang="en-US" sz="2800" dirty="0"/>
              <a:t>- or </a:t>
            </a:r>
            <a:r>
              <a:rPr lang="en-US" sz="2800" dirty="0" err="1"/>
              <a:t>riw</a:t>
            </a:r>
            <a:r>
              <a:rPr lang="en-US" sz="2800" dirty="0"/>
              <a:t>-lock on its parent</a:t>
            </a:r>
          </a:p>
        </p:txBody>
      </p:sp>
      <p:sp>
        <p:nvSpPr>
          <p:cNvPr id="16392" name="Oval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05000" y="3048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2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914400" y="3316288"/>
            <a:ext cx="1062038" cy="156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2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562600" y="1676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0972C4-8314-4B59-8E87-A22EC9548B01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r>
              <a:rPr lang="en-US" smtClean="0"/>
              <a:t>MGL Complexities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295400"/>
            <a:ext cx="9144000" cy="2133600"/>
          </a:xfrm>
        </p:spPr>
        <p:txBody>
          <a:bodyPr/>
          <a:lstStyle/>
          <a:p>
            <a:r>
              <a:rPr lang="en-US" dirty="0" smtClean="0"/>
              <a:t>Relational DBMSs use MGL to lock SQL queries, short updates, and scans with updates.</a:t>
            </a:r>
          </a:p>
          <a:p>
            <a:r>
              <a:rPr lang="en-US" dirty="0" smtClean="0"/>
              <a:t>Use lock escalation - start locking at fine-grain and escalate to coarse grain after n</a:t>
            </a:r>
            <a:r>
              <a:rPr lang="en-US" baseline="30000" dirty="0" smtClean="0"/>
              <a:t>th</a:t>
            </a:r>
            <a:r>
              <a:rPr lang="en-US" dirty="0" smtClean="0"/>
              <a:t> lock is set.</a:t>
            </a:r>
          </a:p>
          <a:p>
            <a:endParaRPr lang="en-US" dirty="0" smtClean="0"/>
          </a:p>
        </p:txBody>
      </p:sp>
      <p:grpSp>
        <p:nvGrpSpPr>
          <p:cNvPr id="17414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257800" y="3657600"/>
            <a:ext cx="3548063" cy="2967038"/>
            <a:chOff x="1787" y="2256"/>
            <a:chExt cx="2235" cy="1869"/>
          </a:xfrm>
        </p:grpSpPr>
        <p:sp>
          <p:nvSpPr>
            <p:cNvPr id="17416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80" y="2256"/>
              <a:ext cx="557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Area</a:t>
              </a:r>
            </a:p>
          </p:txBody>
        </p:sp>
        <p:sp>
          <p:nvSpPr>
            <p:cNvPr id="17417" name="Text Box 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52" y="3264"/>
              <a:ext cx="470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File</a:t>
              </a:r>
            </a:p>
          </p:txBody>
        </p:sp>
        <p:sp>
          <p:nvSpPr>
            <p:cNvPr id="17418" name="Text Box 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32" y="3792"/>
              <a:ext cx="768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Record</a:t>
              </a:r>
            </a:p>
          </p:txBody>
        </p:sp>
        <p:sp>
          <p:nvSpPr>
            <p:cNvPr id="17419" name="Line 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312" y="2592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3408" y="360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Text Box 1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064" y="2736"/>
              <a:ext cx="632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Index</a:t>
              </a:r>
            </a:p>
          </p:txBody>
        </p:sp>
        <p:sp>
          <p:nvSpPr>
            <p:cNvPr id="17422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87" y="3264"/>
              <a:ext cx="1186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Index Entry</a:t>
              </a:r>
            </a:p>
          </p:txBody>
        </p:sp>
        <p:sp>
          <p:nvSpPr>
            <p:cNvPr id="17423" name="Line 1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2496" y="2592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400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400" y="3600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5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657600"/>
            <a:ext cx="502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The lock type graph is a directed acyclic graph, not a tree, to cope with </a:t>
            </a:r>
            <a:r>
              <a:rPr lang="en-US" sz="3200" dirty="0" smtClean="0"/>
              <a:t>indices.</a:t>
            </a:r>
            <a:endParaRPr lang="en-US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R-lock one path to an item. W-lock all paths to 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F45C65-EB53-4790-AB74-808FE7A74229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MS SQL Server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143000"/>
            <a:ext cx="8686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MS SQL Server can lock at table, page, and row level.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Uses intention read (“share”) and intention write (“exclusive”) locks at the table and page level.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Tries to avoid escalation by choosing the “appropriate” granularity when the scan is instantiated.</a:t>
            </a:r>
          </a:p>
        </p:txBody>
      </p:sp>
      <p:grpSp>
        <p:nvGrpSpPr>
          <p:cNvPr id="18438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819400" y="3581400"/>
            <a:ext cx="2889250" cy="2967038"/>
            <a:chOff x="1728" y="2016"/>
            <a:chExt cx="1820" cy="1869"/>
          </a:xfrm>
        </p:grpSpPr>
        <p:sp>
          <p:nvSpPr>
            <p:cNvPr id="18439" name="Text Box 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17" y="2016"/>
              <a:ext cx="631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Table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69" y="3552"/>
              <a:ext cx="557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Page</a:t>
              </a:r>
            </a:p>
          </p:txBody>
        </p:sp>
        <p:sp>
          <p:nvSpPr>
            <p:cNvPr id="18441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3312" y="235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728" y="2784"/>
              <a:ext cx="1259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Index Range</a:t>
              </a:r>
            </a:p>
          </p:txBody>
        </p:sp>
        <p:sp>
          <p:nvSpPr>
            <p:cNvPr id="18443" name="Line 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2352" y="2352"/>
              <a:ext cx="661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448" y="3120"/>
              <a:ext cx="661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874E40-0E68-4B6A-A9F7-D0AD525BC427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smtClean="0"/>
              <a:t>8.8 Hot Spot Techniques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295400"/>
            <a:ext cx="8610600" cy="5257800"/>
          </a:xfrm>
        </p:spPr>
        <p:txBody>
          <a:bodyPr/>
          <a:lstStyle/>
          <a:p>
            <a:r>
              <a:rPr lang="en-US" smtClean="0"/>
              <a:t>If each txn holds a lock for </a:t>
            </a:r>
            <a:r>
              <a:rPr lang="en-US" i="1" smtClean="0"/>
              <a:t>t</a:t>
            </a:r>
            <a:r>
              <a:rPr lang="en-US" smtClean="0"/>
              <a:t> seconds, then the max throughput is 1/</a:t>
            </a:r>
            <a:r>
              <a:rPr lang="en-US" i="1" smtClean="0"/>
              <a:t>t</a:t>
            </a:r>
            <a:r>
              <a:rPr lang="en-US" smtClean="0"/>
              <a:t> txns/second </a:t>
            </a:r>
            <a:r>
              <a:rPr lang="en-US" u="sng" smtClean="0"/>
              <a:t>for that lock</a:t>
            </a:r>
            <a:r>
              <a:rPr lang="en-US" i="1" smtClean="0"/>
              <a:t>.</a:t>
            </a:r>
            <a:endParaRPr lang="en-US" smtClean="0"/>
          </a:p>
          <a:p>
            <a:r>
              <a:rPr lang="en-US" smtClean="0"/>
              <a:t>Hot spot - A data item that’s more popular than others, so a large fraction of active txns need it</a:t>
            </a:r>
          </a:p>
          <a:p>
            <a:pPr lvl="1"/>
            <a:r>
              <a:rPr lang="en-US" smtClean="0"/>
              <a:t>Summary information (total inventory)</a:t>
            </a:r>
          </a:p>
          <a:p>
            <a:pPr lvl="1"/>
            <a:r>
              <a:rPr lang="en-US" smtClean="0"/>
              <a:t>End-of-file marker in data entry application</a:t>
            </a:r>
          </a:p>
          <a:p>
            <a:pPr lvl="1"/>
            <a:r>
              <a:rPr lang="en-US" smtClean="0"/>
              <a:t>Counter used for assigning serial numbers</a:t>
            </a:r>
          </a:p>
          <a:p>
            <a:r>
              <a:rPr lang="en-US" smtClean="0"/>
              <a:t>Hot spots often create a </a:t>
            </a:r>
            <a:r>
              <a:rPr lang="en-US" u="sng" smtClean="0"/>
              <a:t>convoy</a:t>
            </a:r>
            <a:r>
              <a:rPr lang="en-US" smtClean="0"/>
              <a:t> of transactions. The hot spot lock serializes transactions.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B42D3C-202D-4F6D-A4D1-FCD7DC89C0E6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Hot Spot Techniques (cont’d)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Special techniques are needed to reduce </a:t>
            </a:r>
            <a:r>
              <a:rPr lang="en-US" i="1" smtClean="0"/>
              <a:t>t</a:t>
            </a:r>
            <a:endParaRPr lang="en-US" smtClean="0"/>
          </a:p>
          <a:p>
            <a:pPr lvl="1"/>
            <a:r>
              <a:rPr lang="en-US" smtClean="0"/>
              <a:t>Keep the hot data in main memory</a:t>
            </a:r>
          </a:p>
          <a:p>
            <a:pPr lvl="1"/>
            <a:r>
              <a:rPr lang="en-US" smtClean="0"/>
              <a:t>Delay operations on hot data till commit time</a:t>
            </a:r>
          </a:p>
          <a:p>
            <a:pPr lvl="1"/>
            <a:r>
              <a:rPr lang="en-US" smtClean="0"/>
              <a:t>Use optimistic methods</a:t>
            </a:r>
          </a:p>
          <a:p>
            <a:pPr lvl="1"/>
            <a:r>
              <a:rPr lang="en-US" smtClean="0"/>
              <a:t>Batch up operations to hot spot data</a:t>
            </a:r>
          </a:p>
          <a:p>
            <a:pPr lvl="1"/>
            <a:r>
              <a:rPr lang="en-US" smtClean="0"/>
              <a:t>Partition hot spot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5385C9-0DB9-4BBB-93F1-EC8248E2FF81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152400"/>
            <a:ext cx="8610600" cy="838200"/>
          </a:xfrm>
        </p:spPr>
        <p:txBody>
          <a:bodyPr/>
          <a:lstStyle/>
          <a:p>
            <a:r>
              <a:rPr lang="en-US" smtClean="0"/>
              <a:t>Delaying Operations Until Commit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71600"/>
            <a:ext cx="8534400" cy="4114800"/>
          </a:xfrm>
        </p:spPr>
        <p:txBody>
          <a:bodyPr/>
          <a:lstStyle/>
          <a:p>
            <a:r>
              <a:rPr lang="en-US" dirty="0" smtClean="0"/>
              <a:t>Data manager logs each transaction’s updates</a:t>
            </a:r>
          </a:p>
          <a:p>
            <a:r>
              <a:rPr lang="en-US" dirty="0" smtClean="0"/>
              <a:t>Only applies the updates (and sets locks) after receiving Commit from the transaction</a:t>
            </a:r>
          </a:p>
          <a:p>
            <a:r>
              <a:rPr lang="en-US" dirty="0" smtClean="0"/>
              <a:t>IBM IMS Fast Path uses this for</a:t>
            </a:r>
          </a:p>
          <a:p>
            <a:pPr lvl="1"/>
            <a:r>
              <a:rPr lang="en-US" dirty="0" smtClean="0"/>
              <a:t>Data Entry DB </a:t>
            </a:r>
          </a:p>
          <a:p>
            <a:pPr lvl="1"/>
            <a:r>
              <a:rPr lang="en-US" dirty="0" smtClean="0"/>
              <a:t>Main Storage DB</a:t>
            </a:r>
          </a:p>
          <a:p>
            <a:r>
              <a:rPr lang="en-US" dirty="0" smtClean="0"/>
              <a:t>Works for write, insert, and delete, but not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0AA7C0-E513-4B2F-98A0-94756401A975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10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8788" y="873125"/>
            <a:ext cx="768511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1. A Model for Concurrency Control</a:t>
            </a:r>
          </a:p>
          <a:p>
            <a:r>
              <a:rPr lang="en-US" sz="2800" dirty="0"/>
              <a:t>2. Serializability Theory</a:t>
            </a:r>
          </a:p>
          <a:p>
            <a:r>
              <a:rPr lang="en-US" sz="2800" dirty="0"/>
              <a:t>3. Synchronization Requirements for Recoverability</a:t>
            </a:r>
          </a:p>
          <a:p>
            <a:r>
              <a:rPr lang="en-US" sz="2800" dirty="0"/>
              <a:t>4. Two-Phase Locking</a:t>
            </a:r>
          </a:p>
          <a:p>
            <a:r>
              <a:rPr lang="en-US" sz="2800" dirty="0"/>
              <a:t>5. Implementing Two-Phase Locking</a:t>
            </a:r>
          </a:p>
          <a:p>
            <a:r>
              <a:rPr lang="en-US" sz="2800" dirty="0"/>
              <a:t>6. Locking Performance</a:t>
            </a:r>
          </a:p>
          <a:p>
            <a:r>
              <a:rPr lang="en-US" sz="2800" dirty="0"/>
              <a:t>7. </a:t>
            </a:r>
            <a:r>
              <a:rPr lang="en-US" sz="2800" dirty="0" err="1"/>
              <a:t>Multigranularity</a:t>
            </a:r>
            <a:r>
              <a:rPr lang="en-US" sz="2800" dirty="0"/>
              <a:t> Locking (revisited)</a:t>
            </a:r>
          </a:p>
          <a:p>
            <a:r>
              <a:rPr lang="en-US" sz="2800" dirty="0"/>
              <a:t>8. Hot Spot Techniques</a:t>
            </a:r>
          </a:p>
          <a:p>
            <a:r>
              <a:rPr lang="en-US" sz="2800" dirty="0"/>
              <a:t>9. Query-Update Techniques</a:t>
            </a:r>
          </a:p>
          <a:p>
            <a:r>
              <a:rPr lang="en-US" sz="2800" dirty="0"/>
              <a:t>10. Phantoms</a:t>
            </a:r>
          </a:p>
          <a:p>
            <a:r>
              <a:rPr lang="en-US" sz="2800" dirty="0" smtClean="0"/>
              <a:t>11. </a:t>
            </a:r>
            <a:r>
              <a:rPr lang="en-US" sz="2800" dirty="0"/>
              <a:t>B-Trees</a:t>
            </a:r>
          </a:p>
          <a:p>
            <a:r>
              <a:rPr lang="en-US" sz="2800" dirty="0" smtClean="0"/>
              <a:t>12. </a:t>
            </a:r>
            <a:r>
              <a:rPr lang="en-US" sz="2800" dirty="0"/>
              <a:t>Tree locking</a:t>
            </a:r>
          </a:p>
        </p:txBody>
      </p:sp>
      <p:sp>
        <p:nvSpPr>
          <p:cNvPr id="410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" y="914400"/>
            <a:ext cx="42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ym typeface="Wingdings" pitchFamily="2" charset="2"/>
              </a:rPr>
              <a:t></a:t>
            </a:r>
            <a:endParaRPr lang="en-US"/>
          </a:p>
        </p:txBody>
      </p:sp>
      <p:sp>
        <p:nvSpPr>
          <p:cNvPr id="4103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563" y="1384300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ym typeface="Wingdings" pitchFamily="2" charset="2"/>
              </a:rPr>
              <a:t></a:t>
            </a:r>
            <a:endParaRPr lang="en-US"/>
          </a:p>
        </p:txBody>
      </p:sp>
      <p:sp>
        <p:nvSpPr>
          <p:cNvPr id="4104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563" y="1811338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ym typeface="Wingdings" pitchFamily="2" charset="2"/>
              </a:rPr>
              <a:t></a:t>
            </a:r>
            <a:endParaRPr lang="en-US"/>
          </a:p>
        </p:txBody>
      </p:sp>
      <p:sp>
        <p:nvSpPr>
          <p:cNvPr id="4105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563" y="2268538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ym typeface="Wingdings" pitchFamily="2" charset="2"/>
              </a:rPr>
              <a:t></a:t>
            </a:r>
            <a:endParaRPr lang="en-US"/>
          </a:p>
        </p:txBody>
      </p:sp>
      <p:sp>
        <p:nvSpPr>
          <p:cNvPr id="4106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563" y="2673350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ym typeface="Wingdings" pitchFamily="2" charset="2"/>
              </a:rPr>
              <a:t>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5CEB8F-A4D1-4521-B8D3-E0BEE2D346C7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Locking Higher-Level Operations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219200"/>
            <a:ext cx="8839200" cy="2819400"/>
          </a:xfrm>
        </p:spPr>
        <p:txBody>
          <a:bodyPr/>
          <a:lstStyle/>
          <a:p>
            <a:r>
              <a:rPr lang="en-US" smtClean="0"/>
              <a:t>Read is often part of a read-write pair, such as Increment(x, n), which adds constant n to x, </a:t>
            </a:r>
            <a:br>
              <a:rPr lang="en-US" smtClean="0"/>
            </a:br>
            <a:r>
              <a:rPr lang="en-US" u="sng" smtClean="0"/>
              <a:t>but doesn’t return a value</a:t>
            </a:r>
            <a:r>
              <a:rPr lang="en-US" smtClean="0"/>
              <a:t>.</a:t>
            </a:r>
          </a:p>
          <a:p>
            <a:r>
              <a:rPr lang="en-US" smtClean="0"/>
              <a:t>Increment (and Decrement) commute</a:t>
            </a:r>
          </a:p>
          <a:p>
            <a:r>
              <a:rPr lang="en-US" smtClean="0"/>
              <a:t>So, introduce Increment and Decrement locks</a:t>
            </a:r>
          </a:p>
        </p:txBody>
      </p:sp>
      <p:grpSp>
        <p:nvGrpSpPr>
          <p:cNvPr id="22534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85800" y="4114800"/>
            <a:ext cx="3563938" cy="2219325"/>
            <a:chOff x="923" y="2586"/>
            <a:chExt cx="2245" cy="1398"/>
          </a:xfrm>
        </p:grpSpPr>
        <p:sp>
          <p:nvSpPr>
            <p:cNvPr id="22537" name="Text Box 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30" y="2586"/>
              <a:ext cx="172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     w     inc    dec</a:t>
              </a:r>
            </a:p>
          </p:txBody>
        </p:sp>
        <p:sp>
          <p:nvSpPr>
            <p:cNvPr id="22538" name="Text Box 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105" y="2867"/>
              <a:ext cx="19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    y      n       n       n</a:t>
              </a:r>
            </a:p>
          </p:txBody>
        </p:sp>
        <p:sp>
          <p:nvSpPr>
            <p:cNvPr id="22539" name="Text Box 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067" y="3149"/>
              <a:ext cx="20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w   n      n       n       n</a:t>
              </a:r>
            </a:p>
          </p:txBody>
        </p:sp>
        <p:sp>
          <p:nvSpPr>
            <p:cNvPr id="22540" name="Text Box 8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56" y="3403"/>
              <a:ext cx="21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inc   n      n       y       y</a:t>
              </a:r>
            </a:p>
          </p:txBody>
        </p:sp>
        <p:sp>
          <p:nvSpPr>
            <p:cNvPr id="22541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902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Text Box 1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23" y="3648"/>
              <a:ext cx="216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dec   n      n       y       y</a:t>
              </a:r>
            </a:p>
          </p:txBody>
        </p:sp>
        <p:sp>
          <p:nvSpPr>
            <p:cNvPr id="22543" name="Line 1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344" y="2688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5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4267200"/>
            <a:ext cx="457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But if Inc and Dec have a threshold (e.g. a quantity of zero), then they conflict (when the threshold is near)</a:t>
            </a:r>
          </a:p>
        </p:txBody>
      </p:sp>
      <p:sp>
        <p:nvSpPr>
          <p:cNvPr id="22536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7013" y="54102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06ABD2-1415-428C-8C5F-AC388C9AC1A9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38150" y="106363"/>
            <a:ext cx="8153400" cy="1143000"/>
          </a:xfrm>
        </p:spPr>
        <p:txBody>
          <a:bodyPr/>
          <a:lstStyle/>
          <a:p>
            <a:r>
              <a:rPr lang="en-US" smtClean="0"/>
              <a:t>Solving the Threshold Problem</a:t>
            </a:r>
            <a:br>
              <a:rPr lang="en-US" smtClean="0"/>
            </a:br>
            <a:r>
              <a:rPr lang="en-US" sz="3600" smtClean="0"/>
              <a:t>Another IMS Fast Path Technique</a:t>
            </a:r>
            <a:endParaRPr lang="en-US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8613" y="1338263"/>
            <a:ext cx="8610600" cy="3505200"/>
          </a:xfrm>
        </p:spPr>
        <p:txBody>
          <a:bodyPr/>
          <a:lstStyle/>
          <a:p>
            <a:r>
              <a:rPr lang="en-US" smtClean="0"/>
              <a:t>Use a blind Decrement (no threshold) and Verify(x, n), which returns true if x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n</a:t>
            </a:r>
          </a:p>
          <a:p>
            <a:r>
              <a:rPr lang="en-US" smtClean="0"/>
              <a:t>Re-execute Verify at commit time</a:t>
            </a:r>
          </a:p>
          <a:p>
            <a:pPr lvl="1"/>
            <a:r>
              <a:rPr lang="en-US" smtClean="0"/>
              <a:t>If it returns a different value than it did during normal execution, then abort</a:t>
            </a:r>
          </a:p>
          <a:p>
            <a:pPr lvl="1"/>
            <a:r>
              <a:rPr lang="en-US" smtClean="0"/>
              <a:t>It’s like checking that the threshold lock you didn’t set during Decrement is still valid.</a:t>
            </a:r>
          </a:p>
        </p:txBody>
      </p:sp>
      <p:sp>
        <p:nvSpPr>
          <p:cNvPr id="2355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5105400"/>
            <a:ext cx="78422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 err="1">
                <a:latin typeface="Courier New" pitchFamily="49" charset="0"/>
              </a:rPr>
              <a:t>bEnough</a:t>
            </a:r>
            <a:r>
              <a:rPr lang="en-US" sz="2800" b="1" dirty="0">
                <a:latin typeface="Courier New" pitchFamily="49" charset="0"/>
              </a:rPr>
              <a:t> = Verify(</a:t>
            </a:r>
            <a:r>
              <a:rPr lang="en-US" sz="2800" b="1" dirty="0" err="1">
                <a:latin typeface="Courier New" pitchFamily="49" charset="0"/>
              </a:rPr>
              <a:t>iQuantity</a:t>
            </a:r>
            <a:r>
              <a:rPr lang="en-US" sz="2800" b="1" dirty="0">
                <a:latin typeface="Courier New" pitchFamily="49" charset="0"/>
              </a:rPr>
              <a:t>, n);</a:t>
            </a:r>
          </a:p>
          <a:p>
            <a:r>
              <a:rPr lang="en-US" sz="2800" b="1" dirty="0">
                <a:latin typeface="Courier New" pitchFamily="49" charset="0"/>
              </a:rPr>
              <a:t>If (</a:t>
            </a:r>
            <a:r>
              <a:rPr lang="en-US" sz="2800" b="1" dirty="0" err="1">
                <a:latin typeface="Courier New" pitchFamily="49" charset="0"/>
              </a:rPr>
              <a:t>bEnough</a:t>
            </a:r>
            <a:r>
              <a:rPr lang="en-US" sz="2800" b="1" dirty="0">
                <a:latin typeface="Courier New" pitchFamily="49" charset="0"/>
              </a:rPr>
              <a:t>) Decrement(</a:t>
            </a:r>
            <a:r>
              <a:rPr lang="en-US" sz="2800" b="1" dirty="0" err="1">
                <a:latin typeface="Courier New" pitchFamily="49" charset="0"/>
              </a:rPr>
              <a:t>iQuantity</a:t>
            </a:r>
            <a:r>
              <a:rPr lang="en-US" sz="2800" b="1" dirty="0">
                <a:latin typeface="Courier New" pitchFamily="49" charset="0"/>
              </a:rPr>
              <a:t>, n)</a:t>
            </a:r>
          </a:p>
          <a:p>
            <a:r>
              <a:rPr lang="en-US" sz="2800" b="1" dirty="0">
                <a:latin typeface="Courier New" pitchFamily="49" charset="0"/>
              </a:rPr>
              <a:t>else print (“not enough”);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0B66B0-7C2A-4B9F-83C9-A12670C2A419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smtClean="0"/>
              <a:t>Optimistic Concurrency Control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066800"/>
            <a:ext cx="8991600" cy="4419600"/>
          </a:xfrm>
        </p:spPr>
        <p:txBody>
          <a:bodyPr/>
          <a:lstStyle/>
          <a:p>
            <a:r>
              <a:rPr lang="en-US" dirty="0" smtClean="0"/>
              <a:t>The Verify trick is optimistic concurrency control</a:t>
            </a:r>
          </a:p>
          <a:p>
            <a:r>
              <a:rPr lang="en-US" dirty="0" smtClean="0"/>
              <a:t>Main idea</a:t>
            </a:r>
          </a:p>
          <a:p>
            <a:pPr lvl="1"/>
            <a:r>
              <a:rPr lang="en-US" dirty="0" smtClean="0"/>
              <a:t>Execute operations on shared data without setting locks</a:t>
            </a:r>
          </a:p>
          <a:p>
            <a:pPr lvl="1"/>
            <a:r>
              <a:rPr lang="en-US" dirty="0" smtClean="0"/>
              <a:t>At commit time, test if there were conflicts on the locks (that you didn’t set).</a:t>
            </a:r>
          </a:p>
          <a:p>
            <a:r>
              <a:rPr lang="en-US" dirty="0" smtClean="0"/>
              <a:t>Often used in client/server systems</a:t>
            </a:r>
          </a:p>
          <a:p>
            <a:pPr lvl="1"/>
            <a:r>
              <a:rPr lang="en-US" dirty="0" smtClean="0"/>
              <a:t>Client does all updates in cache without shared locks</a:t>
            </a:r>
          </a:p>
          <a:p>
            <a:pPr lvl="1"/>
            <a:r>
              <a:rPr lang="en-US" dirty="0" smtClean="0"/>
              <a:t>At commit time, try to get locks and perform updates.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0B98D9-F5DD-4FC8-94C8-B97F6993E278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Batching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8915400" cy="5638800"/>
          </a:xfrm>
        </p:spPr>
        <p:txBody>
          <a:bodyPr/>
          <a:lstStyle/>
          <a:p>
            <a:r>
              <a:rPr lang="en-US" dirty="0" smtClean="0"/>
              <a:t>Transactions add updates to a mini-batch and only periodically apply the mini-batch to shared data.</a:t>
            </a:r>
          </a:p>
          <a:p>
            <a:pPr lvl="1"/>
            <a:r>
              <a:rPr lang="en-US" dirty="0" smtClean="0"/>
              <a:t>Each process has a private data entry file,</a:t>
            </a:r>
            <a:br>
              <a:rPr lang="en-US" dirty="0" smtClean="0"/>
            </a:br>
            <a:r>
              <a:rPr lang="en-US" dirty="0" smtClean="0"/>
              <a:t>in addition to a global shared data entry file</a:t>
            </a:r>
          </a:p>
          <a:p>
            <a:pPr lvl="1"/>
            <a:r>
              <a:rPr lang="en-US" dirty="0" smtClean="0"/>
              <a:t>Each transaction appends to its process’ file</a:t>
            </a:r>
          </a:p>
          <a:p>
            <a:pPr lvl="1"/>
            <a:r>
              <a:rPr lang="en-US" dirty="0" smtClean="0"/>
              <a:t>Periodically append the process’ file to the shared file.</a:t>
            </a:r>
          </a:p>
          <a:p>
            <a:r>
              <a:rPr lang="en-US" dirty="0" smtClean="0"/>
              <a:t>Tricky failure handling</a:t>
            </a:r>
          </a:p>
          <a:p>
            <a:pPr lvl="1"/>
            <a:r>
              <a:rPr lang="en-US" dirty="0" smtClean="0"/>
              <a:t>Gathering up private files</a:t>
            </a:r>
          </a:p>
          <a:p>
            <a:pPr lvl="1"/>
            <a:r>
              <a:rPr lang="en-US" dirty="0" smtClean="0"/>
              <a:t>Avoiding holes in serial number order.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E7DAF5-83C0-4B5C-A5D4-9ACC8A087577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Partitioning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Split up inventory into partitions</a:t>
            </a:r>
          </a:p>
          <a:p>
            <a:r>
              <a:rPr lang="en-US" smtClean="0"/>
              <a:t>Each transaction only accesses one partition</a:t>
            </a:r>
          </a:p>
          <a:p>
            <a:r>
              <a:rPr lang="en-US" smtClean="0"/>
              <a:t>Example</a:t>
            </a:r>
          </a:p>
          <a:p>
            <a:pPr lvl="1"/>
            <a:r>
              <a:rPr lang="en-US" smtClean="0"/>
              <a:t>Each ticket agency has a subset of the tickets</a:t>
            </a:r>
          </a:p>
          <a:p>
            <a:pPr lvl="1"/>
            <a:r>
              <a:rPr lang="en-US" smtClean="0"/>
              <a:t>If one agency sells out early, it needs a way to get more tickets from other agencies (partitions)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4D3862-BD2F-448C-B829-3801AEB7A883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8.9 Query-Update Techniques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4953000"/>
          </a:xfrm>
        </p:spPr>
        <p:txBody>
          <a:bodyPr/>
          <a:lstStyle/>
          <a:p>
            <a:r>
              <a:rPr lang="en-US" dirty="0" smtClean="0"/>
              <a:t>Queries run for a long time and lock a lot of data — a performance nightmare when trying also to run short update transactions.</a:t>
            </a:r>
          </a:p>
          <a:p>
            <a:r>
              <a:rPr lang="en-US" dirty="0" smtClean="0"/>
              <a:t>There are several good solutions</a:t>
            </a:r>
          </a:p>
          <a:p>
            <a:pPr lvl="1"/>
            <a:r>
              <a:rPr lang="en-US" dirty="0" smtClean="0"/>
              <a:t>Use a data warehouse</a:t>
            </a:r>
          </a:p>
          <a:p>
            <a:pPr lvl="1"/>
            <a:r>
              <a:rPr lang="en-US" dirty="0" smtClean="0"/>
              <a:t>Accept weaker consistency guarantees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multiversion</a:t>
            </a:r>
            <a:r>
              <a:rPr lang="en-US" dirty="0" smtClean="0"/>
              <a:t> data.</a:t>
            </a:r>
          </a:p>
          <a:p>
            <a:r>
              <a:rPr lang="en-US" dirty="0" smtClean="0"/>
              <a:t>Solutions trade data quality or timeliness for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8DA634-EC77-49E7-8465-8F3141BB4841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Data Warehouse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r>
              <a:rPr lang="en-US" dirty="0" smtClean="0"/>
              <a:t>A data warehouse contains a snapshot of the DB which is periodically refreshed from the TP DB</a:t>
            </a:r>
          </a:p>
          <a:p>
            <a:r>
              <a:rPr lang="en-US" dirty="0" smtClean="0"/>
              <a:t>All queries run on the data warehouse</a:t>
            </a:r>
          </a:p>
          <a:p>
            <a:r>
              <a:rPr lang="en-US" dirty="0" smtClean="0"/>
              <a:t>All update transactions run on the TP DB</a:t>
            </a:r>
          </a:p>
          <a:p>
            <a:r>
              <a:rPr lang="en-US" dirty="0" smtClean="0"/>
              <a:t>Queries don’t get absolutely up-to-date data</a:t>
            </a:r>
          </a:p>
          <a:p>
            <a:r>
              <a:rPr lang="en-US" dirty="0" smtClean="0"/>
              <a:t>How to refresh the data warehouse?</a:t>
            </a:r>
          </a:p>
          <a:p>
            <a:pPr lvl="1"/>
            <a:r>
              <a:rPr lang="en-US" dirty="0" smtClean="0"/>
              <a:t>Stop processing transactions and copy the TP DB to the data warehouse. Possibly run queries while refreshing</a:t>
            </a:r>
          </a:p>
          <a:p>
            <a:pPr lvl="1"/>
            <a:r>
              <a:rPr lang="en-US" dirty="0" smtClean="0"/>
              <a:t>Treat the warehouse as a DB replica and use a replication technique.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089094-5D32-4864-998B-64EDCB99D185}" type="slidenum">
              <a:rPr lang="en-US" sz="1400"/>
              <a:pPr/>
              <a:t>27</a:t>
            </a:fld>
            <a:endParaRPr 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smtClean="0"/>
              <a:t>Degrees of Isolation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r>
              <a:rPr lang="en-US" dirty="0" smtClean="0"/>
              <a:t>Serializability = </a:t>
            </a:r>
            <a:r>
              <a:rPr lang="en-US" i="1" dirty="0" smtClean="0"/>
              <a:t>Degree 3 Isolation</a:t>
            </a:r>
            <a:endParaRPr lang="en-US" dirty="0" smtClean="0"/>
          </a:p>
          <a:p>
            <a:r>
              <a:rPr lang="en-US" dirty="0" smtClean="0"/>
              <a:t>Degree 2 Isolation (a.k.a. cursor stability)</a:t>
            </a:r>
          </a:p>
          <a:p>
            <a:pPr lvl="1"/>
            <a:r>
              <a:rPr lang="en-US" dirty="0" smtClean="0"/>
              <a:t>Data manager holds read-lock(x) only while reading x, but holds write locks till commit (as in 2PL)</a:t>
            </a:r>
          </a:p>
          <a:p>
            <a:pPr lvl="1"/>
            <a:r>
              <a:rPr lang="en-US" dirty="0" smtClean="0"/>
              <a:t>E.g. when scanning records in a file, each get-next-record releases lock on current record and gets lock on next one</a:t>
            </a:r>
          </a:p>
          <a:p>
            <a:pPr lvl="1"/>
            <a:r>
              <a:rPr lang="en-US" dirty="0" smtClean="0"/>
              <a:t>read(x) is not “repeatable” within a transaction, e.g.,</a:t>
            </a:r>
            <a:br>
              <a:rPr lang="en-US" dirty="0" smtClean="0"/>
            </a:br>
            <a:r>
              <a:rPr lang="en-US" dirty="0" smtClean="0"/>
              <a:t>rl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1</a:t>
            </a:r>
            <a:r>
              <a:rPr lang="en-US" dirty="0" smtClean="0"/>
              <a:t>[x] ru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u="sng" dirty="0" smtClean="0">
                <a:solidFill>
                  <a:srgbClr val="FFFF00"/>
                </a:solidFill>
              </a:rPr>
              <a:t>wl</a:t>
            </a:r>
            <a:r>
              <a:rPr lang="en-US" u="sng" baseline="-25000" dirty="0" smtClean="0">
                <a:solidFill>
                  <a:srgbClr val="FFFF00"/>
                </a:solidFill>
              </a:rPr>
              <a:t>2</a:t>
            </a:r>
            <a:r>
              <a:rPr lang="en-US" u="sng" dirty="0" smtClean="0">
                <a:solidFill>
                  <a:srgbClr val="FFFF00"/>
                </a:solidFill>
              </a:rPr>
              <a:t>[x] w</a:t>
            </a:r>
            <a:r>
              <a:rPr lang="en-US" u="sng" baseline="-25000" dirty="0" smtClean="0">
                <a:solidFill>
                  <a:srgbClr val="FFFF00"/>
                </a:solidFill>
              </a:rPr>
              <a:t>2</a:t>
            </a:r>
            <a:r>
              <a:rPr lang="en-US" u="sng" dirty="0" smtClean="0">
                <a:solidFill>
                  <a:srgbClr val="FFFF00"/>
                </a:solidFill>
              </a:rPr>
              <a:t>[x] wu</a:t>
            </a:r>
            <a:r>
              <a:rPr lang="en-US" u="sng" baseline="-25000" dirty="0" smtClean="0">
                <a:solidFill>
                  <a:srgbClr val="FFFF00"/>
                </a:solidFill>
              </a:rPr>
              <a:t>2</a:t>
            </a:r>
            <a:r>
              <a:rPr lang="en-US" u="sng" dirty="0" smtClean="0">
                <a:solidFill>
                  <a:srgbClr val="FFFF00"/>
                </a:solidFill>
              </a:rPr>
              <a:t>[x] c</a:t>
            </a:r>
            <a:r>
              <a:rPr lang="en-US" u="sng" baseline="-25000" dirty="0" smtClean="0">
                <a:solidFill>
                  <a:srgbClr val="FFFF00"/>
                </a:solidFill>
              </a:rPr>
              <a:t>2 </a:t>
            </a:r>
            <a:r>
              <a:rPr lang="en-US" dirty="0" smtClean="0"/>
              <a:t>rl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1</a:t>
            </a:r>
            <a:r>
              <a:rPr lang="en-US" dirty="0" smtClean="0"/>
              <a:t>[x] ru</a:t>
            </a:r>
            <a:r>
              <a:rPr lang="en-US" baseline="-25000" dirty="0" smtClean="0"/>
              <a:t>1</a:t>
            </a:r>
            <a:r>
              <a:rPr lang="en-US" dirty="0" smtClean="0"/>
              <a:t>[x]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Degree 2 is commonly used by ISAM file systems</a:t>
            </a:r>
          </a:p>
          <a:p>
            <a:pPr lvl="1"/>
            <a:r>
              <a:rPr lang="en-US" dirty="0" smtClean="0"/>
              <a:t>Degree 2 is often a DB system’s default behavior!</a:t>
            </a:r>
            <a:br>
              <a:rPr lang="en-US" dirty="0" smtClean="0"/>
            </a:br>
            <a:r>
              <a:rPr lang="en-US" dirty="0" smtClean="0"/>
              <a:t>And customers seem to accept it!!!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9FB836-149A-4518-A0F4-C86EAC2E5B23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Degrees of Isolation (cont’d)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smtClean="0"/>
              <a:t>Could run queries Degree 2 and updaters Degree 3</a:t>
            </a:r>
            <a:r>
              <a:rPr lang="en-US" sz="2800" smtClean="0"/>
              <a:t> </a:t>
            </a:r>
          </a:p>
          <a:p>
            <a:pPr lvl="1"/>
            <a:r>
              <a:rPr lang="en-US" smtClean="0"/>
              <a:t>Updaters are still serializable w.r.t. each other</a:t>
            </a:r>
            <a:endParaRPr lang="en-US" sz="2400" smtClean="0"/>
          </a:p>
          <a:p>
            <a:r>
              <a:rPr lang="en-US" smtClean="0"/>
              <a:t>Degree 1 - no read locks; hold write locks to commit</a:t>
            </a:r>
          </a:p>
          <a:p>
            <a:r>
              <a:rPr lang="en-US" smtClean="0"/>
              <a:t>Unfortunately, SQL concurrency control standards have been stated in terms of “repeatable reads” and “cursor stability” instead of serializability, leading </a:t>
            </a:r>
            <a:br>
              <a:rPr lang="en-US" smtClean="0"/>
            </a:br>
            <a:r>
              <a:rPr lang="en-US" smtClean="0"/>
              <a:t>to much confusion.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CA4A85-5077-4901-8DE3-9BB91F3467EC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ANSI SQL Isolation Levels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905000"/>
            <a:ext cx="8915400" cy="4114800"/>
          </a:xfrm>
        </p:spPr>
        <p:txBody>
          <a:bodyPr/>
          <a:lstStyle/>
          <a:p>
            <a:r>
              <a:rPr lang="en-US" smtClean="0"/>
              <a:t>Uncommitted Read - Degree 1</a:t>
            </a:r>
          </a:p>
          <a:p>
            <a:r>
              <a:rPr lang="en-US" smtClean="0"/>
              <a:t>Committed Read - Degree 2</a:t>
            </a:r>
          </a:p>
          <a:p>
            <a:r>
              <a:rPr lang="en-US" smtClean="0"/>
              <a:t>Repeatable Read - Uses read locks and write locks, but allows “phantoms”</a:t>
            </a:r>
          </a:p>
          <a:p>
            <a:r>
              <a:rPr lang="en-US" smtClean="0"/>
              <a:t>Serializable - Degree 3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6B1227-EE4D-4AE5-A2F2-A2914128D5F2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8.6 Locking Performance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Deadlocks are rare</a:t>
            </a:r>
          </a:p>
          <a:p>
            <a:pPr lvl="1"/>
            <a:r>
              <a:rPr lang="en-US" dirty="0" smtClean="0"/>
              <a:t>Up to 1% - 2% of transactions deadlock.</a:t>
            </a:r>
          </a:p>
          <a:p>
            <a:r>
              <a:rPr lang="en-US" dirty="0" smtClean="0"/>
              <a:t>One exception: </a:t>
            </a:r>
            <a:r>
              <a:rPr lang="en-US" u="sng" dirty="0" smtClean="0"/>
              <a:t>lock conversions</a:t>
            </a:r>
            <a:endParaRPr lang="en-US" dirty="0" smtClean="0"/>
          </a:p>
          <a:p>
            <a:pPr lvl="1"/>
            <a:r>
              <a:rPr lang="en-US" dirty="0" smtClean="0"/>
              <a:t>r-lock a record and later upgrade to w-lock</a:t>
            </a:r>
          </a:p>
          <a:p>
            <a:pPr lvl="1"/>
            <a:r>
              <a:rPr lang="en-US" dirty="0" smtClean="0"/>
              <a:t>e.g., T</a:t>
            </a:r>
            <a:r>
              <a:rPr lang="en-US" baseline="-25000" dirty="0" smtClean="0"/>
              <a:t>i</a:t>
            </a:r>
            <a:r>
              <a:rPr lang="en-US" dirty="0" smtClean="0"/>
              <a:t> = read(x) … write(x)</a:t>
            </a:r>
          </a:p>
          <a:p>
            <a:pPr lvl="1"/>
            <a:r>
              <a:rPr lang="en-US" dirty="0" smtClean="0"/>
              <a:t>If two </a:t>
            </a:r>
            <a:r>
              <a:rPr lang="en-US" dirty="0" err="1" smtClean="0"/>
              <a:t>txns</a:t>
            </a:r>
            <a:r>
              <a:rPr lang="en-US" dirty="0" smtClean="0"/>
              <a:t> do this concurrently, they’ll deadlock </a:t>
            </a:r>
            <a:br>
              <a:rPr lang="en-US" dirty="0" smtClean="0"/>
            </a:br>
            <a:r>
              <a:rPr lang="en-US" dirty="0" smtClean="0"/>
              <a:t>(both get an r-lock on x before either gets a w-lock).</a:t>
            </a:r>
          </a:p>
          <a:p>
            <a:pPr lvl="1"/>
            <a:r>
              <a:rPr lang="en-US" dirty="0" smtClean="0"/>
              <a:t>To avoid lock conversion deadlocks, get a w-lock first and down-grade to an r-lock if you don’t need to write.</a:t>
            </a:r>
          </a:p>
          <a:p>
            <a:pPr lvl="1"/>
            <a:r>
              <a:rPr lang="en-US" dirty="0" smtClean="0"/>
              <a:t>Use SQL Update statement or explicit program hints.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1B4417-1FC9-446E-AB0A-59EE12246C1C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MS SQL Server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8915400" cy="5410200"/>
          </a:xfrm>
        </p:spPr>
        <p:txBody>
          <a:bodyPr/>
          <a:lstStyle/>
          <a:p>
            <a:r>
              <a:rPr lang="en-US" smtClean="0"/>
              <a:t>Lock hints in SQL FROM clause</a:t>
            </a:r>
          </a:p>
          <a:p>
            <a:pPr lvl="1"/>
            <a:r>
              <a:rPr lang="en-US" smtClean="0"/>
              <a:t>All the ANSI isolation levels, plus …</a:t>
            </a:r>
          </a:p>
          <a:p>
            <a:pPr lvl="1"/>
            <a:r>
              <a:rPr lang="en-US" smtClean="0"/>
              <a:t>UPDLOCK  - use update locks instead of read locks</a:t>
            </a:r>
          </a:p>
          <a:p>
            <a:pPr lvl="1"/>
            <a:r>
              <a:rPr lang="en-US" smtClean="0"/>
              <a:t>READPAST - ignore locked rows (if running read committed)</a:t>
            </a:r>
          </a:p>
          <a:p>
            <a:pPr lvl="1"/>
            <a:r>
              <a:rPr lang="en-US" smtClean="0"/>
              <a:t>PAGLOCK - use page lock when the system would otherwise use a table lock </a:t>
            </a:r>
          </a:p>
          <a:p>
            <a:pPr lvl="1"/>
            <a:r>
              <a:rPr lang="en-US" smtClean="0"/>
              <a:t>TABLOCK - shared table lock till end of command or transaction </a:t>
            </a:r>
          </a:p>
          <a:p>
            <a:pPr lvl="1"/>
            <a:r>
              <a:rPr lang="en-US" smtClean="0"/>
              <a:t>TABLOCKX - exclusive table lock till end of command or transaction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127A30-B6EB-4752-9FF4-492D6ACA7A69}" type="slidenum">
              <a:rPr lang="en-US" sz="1400"/>
              <a:pPr/>
              <a:t>31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Multiversion Data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685800"/>
            <a:ext cx="9144000" cy="2286000"/>
          </a:xfrm>
        </p:spPr>
        <p:txBody>
          <a:bodyPr/>
          <a:lstStyle/>
          <a:p>
            <a:r>
              <a:rPr lang="en-US" dirty="0" smtClean="0"/>
              <a:t>Assume record granularity locking.</a:t>
            </a:r>
          </a:p>
          <a:p>
            <a:r>
              <a:rPr lang="en-US" dirty="0" smtClean="0"/>
              <a:t>Each write operation creates a new version instead of overwriting existing value. </a:t>
            </a:r>
          </a:p>
          <a:p>
            <a:r>
              <a:rPr lang="en-US" dirty="0" smtClean="0"/>
              <a:t>So each logical record has a sequence of versions.</a:t>
            </a:r>
          </a:p>
          <a:p>
            <a:r>
              <a:rPr lang="en-US" dirty="0" smtClean="0"/>
              <a:t>Tag each record with transaction id of the transaction that wrote that version.</a:t>
            </a:r>
          </a:p>
        </p:txBody>
      </p:sp>
      <p:sp>
        <p:nvSpPr>
          <p:cNvPr id="3379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13656" y="3992563"/>
            <a:ext cx="682148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Tid	Previous	E#	Name     Other fields</a:t>
            </a:r>
          </a:p>
          <a:p>
            <a:r>
              <a:rPr lang="en-US" sz="2800"/>
              <a:t>123	    null		1	Bill</a:t>
            </a:r>
          </a:p>
          <a:p>
            <a:r>
              <a:rPr lang="en-US" sz="2800"/>
              <a:t>175	    123		1	Bill</a:t>
            </a:r>
          </a:p>
          <a:p>
            <a:r>
              <a:rPr lang="en-US" sz="2800"/>
              <a:t>134	    null		2	Sue</a:t>
            </a:r>
          </a:p>
          <a:p>
            <a:r>
              <a:rPr lang="en-US" sz="2800"/>
              <a:t>199	    134		2	Sue</a:t>
            </a:r>
          </a:p>
          <a:p>
            <a:r>
              <a:rPr lang="en-US" sz="2800"/>
              <a:t>227	    null		27	Steve</a:t>
            </a:r>
          </a:p>
        </p:txBody>
      </p:sp>
      <p:sp>
        <p:nvSpPr>
          <p:cNvPr id="3379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4495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86000" y="3962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940175" y="3962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40300" y="3962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248400" y="3962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A21D98-524A-4726-99C6-E94FC5C7D3CD}" type="slidenum">
              <a:rPr lang="en-US" sz="1400"/>
              <a:pPr/>
              <a:t>32</a:t>
            </a:fld>
            <a:endParaRPr lang="en-US" sz="1400"/>
          </a:p>
        </p:txBody>
      </p:sp>
      <p:sp>
        <p:nvSpPr>
          <p:cNvPr id="34820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Multiversion Data (cont’d)</a:t>
            </a:r>
          </a:p>
        </p:txBody>
      </p:sp>
      <p:sp>
        <p:nvSpPr>
          <p:cNvPr id="34821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4114800"/>
          </a:xfrm>
        </p:spPr>
        <p:txBody>
          <a:bodyPr/>
          <a:lstStyle/>
          <a:p>
            <a:r>
              <a:rPr lang="en-US" dirty="0" smtClean="0"/>
              <a:t>Execute update transactions using ordinary 2PL</a:t>
            </a:r>
          </a:p>
          <a:p>
            <a:r>
              <a:rPr lang="en-US" dirty="0" smtClean="0"/>
              <a:t>Execute queries in </a:t>
            </a:r>
            <a:r>
              <a:rPr lang="en-US" i="1" dirty="0" smtClean="0"/>
              <a:t>snapshot mode</a:t>
            </a:r>
            <a:endParaRPr lang="en-US" dirty="0" smtClean="0"/>
          </a:p>
          <a:p>
            <a:pPr lvl="1"/>
            <a:r>
              <a:rPr lang="en-US" dirty="0" smtClean="0"/>
              <a:t>System keeps a </a:t>
            </a:r>
            <a:r>
              <a:rPr lang="en-US" u="sng" dirty="0" smtClean="0"/>
              <a:t>commit list</a:t>
            </a:r>
            <a:r>
              <a:rPr lang="en-US" dirty="0" smtClean="0"/>
              <a:t> of </a:t>
            </a:r>
            <a:r>
              <a:rPr lang="en-US" dirty="0" err="1" smtClean="0"/>
              <a:t>tids</a:t>
            </a:r>
            <a:r>
              <a:rPr lang="en-US" dirty="0" smtClean="0"/>
              <a:t> of all committed </a:t>
            </a:r>
            <a:r>
              <a:rPr lang="en-US" dirty="0" err="1" smtClean="0"/>
              <a:t>txns</a:t>
            </a:r>
            <a:endParaRPr lang="en-US" dirty="0" smtClean="0"/>
          </a:p>
          <a:p>
            <a:pPr lvl="1"/>
            <a:r>
              <a:rPr lang="en-US" dirty="0" smtClean="0"/>
              <a:t>When a query starts executing, it reads the commit list</a:t>
            </a:r>
          </a:p>
          <a:p>
            <a:pPr lvl="1"/>
            <a:r>
              <a:rPr lang="en-US" dirty="0" smtClean="0"/>
              <a:t>When a query reads x, it reads the latest version of x written by a transaction on its commit list</a:t>
            </a:r>
          </a:p>
          <a:p>
            <a:pPr lvl="1"/>
            <a:r>
              <a:rPr lang="en-US" dirty="0" smtClean="0"/>
              <a:t>Thus, it reads the database state that existed when it started running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1187CB-F55B-41FF-A481-F7809EED544F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35844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Commit List Management</a:t>
            </a:r>
          </a:p>
        </p:txBody>
      </p:sp>
      <p:sp>
        <p:nvSpPr>
          <p:cNvPr id="35845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14325" y="1209675"/>
            <a:ext cx="8556625" cy="5205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Maintain and periodically recompute a tid T-Oldest, such that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Every active txn’s tid is greater than T-Oldest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Every new tid is greater than T-Oldest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For every committed transaction with tid </a:t>
            </a:r>
            <a:r>
              <a:rPr lang="en-US" smtClean="0">
                <a:sym typeface="Symbol" pitchFamily="18" charset="2"/>
              </a:rPr>
              <a:t> T-Oldest,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its versions are committed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For every aborted transaction with tid </a:t>
            </a:r>
            <a:r>
              <a:rPr lang="en-US" smtClean="0">
                <a:sym typeface="Symbol" pitchFamily="18" charset="2"/>
              </a:rPr>
              <a:t> T-Oldest,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its versions are wiped out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Queries don’t need to know tids  T-Oldest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So only maintain the commit list for tids &gt; T-Oldest</a:t>
            </a:r>
            <a:endParaRPr lang="en-US" smtClean="0"/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AD4D1C-AA49-4B9F-B0B1-986BF07855B6}" type="slidenum">
              <a:rPr lang="en-US" sz="1400"/>
              <a:pPr/>
              <a:t>34</a:t>
            </a:fld>
            <a:endParaRPr lang="en-US" sz="1400"/>
          </a:p>
        </p:txBody>
      </p:sp>
      <p:sp>
        <p:nvSpPr>
          <p:cNvPr id="36868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Multiversion Garbage Collection</a:t>
            </a:r>
          </a:p>
        </p:txBody>
      </p:sp>
      <p:sp>
        <p:nvSpPr>
          <p:cNvPr id="36869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143000"/>
            <a:ext cx="8458200" cy="4114800"/>
          </a:xfrm>
        </p:spPr>
        <p:txBody>
          <a:bodyPr/>
          <a:lstStyle/>
          <a:p>
            <a:r>
              <a:rPr lang="en-US" smtClean="0"/>
              <a:t>Can delete an old version of x if no query will ever read it</a:t>
            </a:r>
          </a:p>
          <a:p>
            <a:pPr lvl="1"/>
            <a:r>
              <a:rPr lang="en-US" smtClean="0"/>
              <a:t>There’s a later version of x whose tid </a:t>
            </a:r>
            <a:r>
              <a:rPr lang="en-US" smtClean="0">
                <a:cs typeface="Times New Roman" pitchFamily="18" charset="0"/>
              </a:rPr>
              <a:t> ≤</a:t>
            </a:r>
            <a:r>
              <a:rPr lang="en-US" smtClean="0">
                <a:sym typeface="Symbol" pitchFamily="18" charset="2"/>
              </a:rPr>
              <a:t> T-Oldest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(or is on every active query’s commit list)</a:t>
            </a:r>
          </a:p>
          <a:p>
            <a:r>
              <a:rPr lang="en-US" smtClean="0"/>
              <a:t>Originally used in Prime Computer’s CODASYL DB system and Oracle’s Rdb/VMS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24BAE6-1CA5-4C08-A0DD-45AAAA27F9FC}" type="slidenum">
              <a:rPr lang="en-US" sz="1400"/>
              <a:pPr/>
              <a:t>35</a:t>
            </a:fld>
            <a:endParaRPr 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Oracle Multiversion </a:t>
            </a:r>
            <a:br>
              <a:rPr lang="en-US" smtClean="0"/>
            </a:br>
            <a:r>
              <a:rPr lang="en-US" smtClean="0"/>
              <a:t>Concurrency Control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524000"/>
            <a:ext cx="8991600" cy="5181600"/>
          </a:xfrm>
        </p:spPr>
        <p:txBody>
          <a:bodyPr/>
          <a:lstStyle/>
          <a:p>
            <a:r>
              <a:rPr lang="en-US" sz="2800" dirty="0" smtClean="0"/>
              <a:t>Data page contains latest version of each record, which points to older version in rollback segment.</a:t>
            </a:r>
          </a:p>
          <a:p>
            <a:r>
              <a:rPr lang="en-US" sz="2800" dirty="0" smtClean="0"/>
              <a:t>Read-committed query reads data as of its start time.</a:t>
            </a:r>
          </a:p>
          <a:p>
            <a:r>
              <a:rPr lang="en-US" sz="2800" dirty="0" smtClean="0"/>
              <a:t>Read-only isolation reads data as of transaction start time.</a:t>
            </a:r>
          </a:p>
          <a:p>
            <a:r>
              <a:rPr lang="en-US" sz="2800" dirty="0" smtClean="0"/>
              <a:t>“Serializable” </a:t>
            </a:r>
            <a:r>
              <a:rPr lang="en-US" sz="2800" dirty="0" err="1" smtClean="0"/>
              <a:t>txn</a:t>
            </a:r>
            <a:r>
              <a:rPr lang="en-US" sz="2800" dirty="0" smtClean="0"/>
              <a:t> reads data as of the </a:t>
            </a:r>
            <a:r>
              <a:rPr lang="en-US" sz="2800" dirty="0" err="1" smtClean="0"/>
              <a:t>txn’s</a:t>
            </a:r>
            <a:r>
              <a:rPr lang="en-US" sz="2800" dirty="0" smtClean="0"/>
              <a:t> start time.</a:t>
            </a:r>
          </a:p>
          <a:p>
            <a:pPr lvl="1"/>
            <a:r>
              <a:rPr lang="en-US" sz="2400" dirty="0" smtClean="0"/>
              <a:t>So update transactions don’t set read locks</a:t>
            </a:r>
            <a:endParaRPr lang="en-US" sz="2800" dirty="0" smtClean="0"/>
          </a:p>
          <a:p>
            <a:pPr lvl="1"/>
            <a:r>
              <a:rPr lang="en-US" sz="2400" dirty="0" smtClean="0"/>
              <a:t>Checks that updated records were not modified after </a:t>
            </a:r>
            <a:r>
              <a:rPr lang="en-US" sz="2400" dirty="0" err="1" smtClean="0"/>
              <a:t>txn</a:t>
            </a:r>
            <a:r>
              <a:rPr lang="en-US" sz="2400" dirty="0" smtClean="0"/>
              <a:t> start time</a:t>
            </a:r>
          </a:p>
          <a:p>
            <a:pPr lvl="1"/>
            <a:r>
              <a:rPr lang="en-US" sz="2400" dirty="0" smtClean="0"/>
              <a:t>If that check fails, Oracle returns an error.</a:t>
            </a:r>
          </a:p>
          <a:p>
            <a:pPr lvl="1"/>
            <a:r>
              <a:rPr lang="en-US" sz="2400" dirty="0" smtClean="0"/>
              <a:t>If there isn’t enough history for Oracle to perform the check, Oracle returns an error. (You can control the history area’s size.)</a:t>
            </a:r>
          </a:p>
          <a:p>
            <a:pPr lvl="1"/>
            <a:r>
              <a:rPr lang="en-US" sz="2400" dirty="0" smtClean="0"/>
              <a:t>What if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modify each other’s readset concurrently?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E58C27-6A8B-4ADA-A6B7-AB4D7CEE08C3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smtClean="0"/>
              <a:t>Oracle Concurrency Control (cont’d)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18160" y="2362200"/>
            <a:ext cx="8168640" cy="3429000"/>
          </a:xfrm>
        </p:spPr>
        <p:txBody>
          <a:bodyPr/>
          <a:lstStyle/>
          <a:p>
            <a:r>
              <a:rPr lang="en-US" sz="2800" dirty="0" smtClean="0"/>
              <a:t>The result is not serializable!</a:t>
            </a:r>
          </a:p>
          <a:p>
            <a:r>
              <a:rPr lang="en-US" sz="2800" dirty="0" smtClean="0"/>
              <a:t>In any SR execution, one transaction would have read the other’s output</a:t>
            </a:r>
          </a:p>
          <a:p>
            <a:r>
              <a:rPr lang="en-US" sz="2800" dirty="0" smtClean="0"/>
              <a:t>Oracle’s isolation level is called “snapshot isolation”</a:t>
            </a:r>
          </a:p>
        </p:txBody>
      </p:sp>
      <p:sp>
        <p:nvSpPr>
          <p:cNvPr id="389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1517650"/>
            <a:ext cx="5835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</a:t>
            </a:r>
            <a:r>
              <a:rPr lang="en-US" sz="2800" baseline="-25000"/>
              <a:t>1</a:t>
            </a:r>
            <a:r>
              <a:rPr lang="en-US" sz="2800"/>
              <a:t>[x] r</a:t>
            </a:r>
            <a:r>
              <a:rPr lang="en-US" sz="2800" baseline="-25000"/>
              <a:t>1</a:t>
            </a:r>
            <a:r>
              <a:rPr lang="en-US" sz="2800"/>
              <a:t>[y] r</a:t>
            </a:r>
            <a:r>
              <a:rPr lang="en-US" sz="2800" baseline="-25000"/>
              <a:t>2</a:t>
            </a:r>
            <a:r>
              <a:rPr lang="en-US" sz="2800"/>
              <a:t>[x] r</a:t>
            </a:r>
            <a:r>
              <a:rPr lang="en-US" sz="2800" baseline="-25000"/>
              <a:t>2</a:t>
            </a:r>
            <a:r>
              <a:rPr lang="en-US" sz="2800"/>
              <a:t>[y] w</a:t>
            </a:r>
            <a:r>
              <a:rPr lang="en-US" sz="2800" baseline="-25000"/>
              <a:t>1</a:t>
            </a:r>
            <a:r>
              <a:rPr lang="en-US" sz="2800"/>
              <a:t>[x</a:t>
            </a:r>
            <a:r>
              <a:rPr lang="en-US" sz="2800">
                <a:sym typeface="Symbol" pitchFamily="18" charset="2"/>
              </a:rPr>
              <a:t></a:t>
            </a:r>
            <a:r>
              <a:rPr lang="en-US" sz="2800"/>
              <a:t>] c</a:t>
            </a:r>
            <a:r>
              <a:rPr lang="en-US" sz="2800" baseline="-25000"/>
              <a:t>1</a:t>
            </a:r>
            <a:r>
              <a:rPr lang="en-US" sz="2800"/>
              <a:t> w</a:t>
            </a:r>
            <a:r>
              <a:rPr lang="en-US" sz="2800" baseline="-25000"/>
              <a:t>2</a:t>
            </a:r>
            <a:r>
              <a:rPr lang="en-US" sz="2800"/>
              <a:t>[y</a:t>
            </a:r>
            <a:r>
              <a:rPr lang="en-US" sz="2800">
                <a:sym typeface="Symbol" pitchFamily="18" charset="2"/>
              </a:rPr>
              <a:t></a:t>
            </a:r>
            <a:r>
              <a:rPr lang="en-US" sz="2800"/>
              <a:t>] c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38D9F8-5B1F-4549-BAC6-EE10A02129A0}" type="slidenum">
              <a:rPr lang="en-US" sz="1400"/>
              <a:pPr/>
              <a:t>37</a:t>
            </a:fld>
            <a:endParaRPr lang="en-US" sz="1400"/>
          </a:p>
        </p:txBody>
      </p:sp>
      <p:sp>
        <p:nvSpPr>
          <p:cNvPr id="39940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8.10 Phantoms</a:t>
            </a:r>
          </a:p>
        </p:txBody>
      </p:sp>
      <p:sp>
        <p:nvSpPr>
          <p:cNvPr id="39941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52400" y="762000"/>
            <a:ext cx="8991600" cy="609600"/>
          </a:xfrm>
        </p:spPr>
        <p:txBody>
          <a:bodyPr/>
          <a:lstStyle/>
          <a:p>
            <a:r>
              <a:rPr lang="en-US" sz="2800" smtClean="0"/>
              <a:t>Problems when using 2PL with inserts and deletes</a:t>
            </a:r>
          </a:p>
        </p:txBody>
      </p:sp>
      <p:sp>
        <p:nvSpPr>
          <p:cNvPr id="39942" name="Text Box 10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3733800"/>
            <a:ext cx="56229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1</a:t>
            </a:r>
            <a:r>
              <a:rPr lang="en-US" sz="2800"/>
              <a:t>: Read Accounts 1, 2, and 3</a:t>
            </a:r>
          </a:p>
          <a:p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sz="2800"/>
              <a:t>: Insert Accounts[4, Tacoma, 100]</a:t>
            </a:r>
          </a:p>
          <a:p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sz="2800"/>
              <a:t>: Read Assets(Tacoma), returns 500</a:t>
            </a:r>
          </a:p>
          <a:p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sz="2800"/>
              <a:t>: Write Assets(Tacoma, 600)</a:t>
            </a:r>
          </a:p>
          <a:p>
            <a:r>
              <a:rPr lang="en-US" sz="2800"/>
              <a:t>T</a:t>
            </a:r>
            <a:r>
              <a:rPr lang="en-US" sz="2800" baseline="-25000"/>
              <a:t>1</a:t>
            </a:r>
            <a:r>
              <a:rPr lang="en-US" sz="2800"/>
              <a:t>: Read Assets(Tacoma), returns 600</a:t>
            </a:r>
          </a:p>
          <a:p>
            <a:r>
              <a:rPr lang="en-US" sz="2800"/>
              <a:t>T</a:t>
            </a:r>
            <a:r>
              <a:rPr lang="en-US" sz="2800" baseline="-25000"/>
              <a:t>1</a:t>
            </a:r>
            <a:r>
              <a:rPr lang="en-US" sz="2800"/>
              <a:t>:</a:t>
            </a:r>
            <a:r>
              <a:rPr lang="en-US" sz="2800" baseline="-25000"/>
              <a:t> </a:t>
            </a:r>
            <a:r>
              <a:rPr lang="en-US" sz="2800"/>
              <a:t>Commit</a:t>
            </a:r>
          </a:p>
        </p:txBody>
      </p:sp>
      <p:grpSp>
        <p:nvGrpSpPr>
          <p:cNvPr id="39943" name="Group 102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62000" y="1658938"/>
            <a:ext cx="6973888" cy="1860550"/>
            <a:chOff x="566" y="1997"/>
            <a:chExt cx="4393" cy="1172"/>
          </a:xfrm>
        </p:grpSpPr>
        <p:sp>
          <p:nvSpPr>
            <p:cNvPr id="39952" name="Text Box 1030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66" y="1997"/>
              <a:ext cx="25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Acct#    Location   Balance</a:t>
              </a:r>
            </a:p>
          </p:txBody>
        </p:sp>
        <p:sp>
          <p:nvSpPr>
            <p:cNvPr id="39953" name="Text Box 103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08" y="1997"/>
              <a:ext cx="15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Location   Total</a:t>
              </a:r>
            </a:p>
          </p:txBody>
        </p:sp>
        <p:sp>
          <p:nvSpPr>
            <p:cNvPr id="39954" name="Text Box 103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2" y="2304"/>
              <a:ext cx="212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          Seattle       400</a:t>
              </a:r>
            </a:p>
            <a:p>
              <a:r>
                <a:rPr lang="en-US" sz="2800"/>
                <a:t>2          Tacoma     200</a:t>
              </a:r>
            </a:p>
            <a:p>
              <a:r>
                <a:rPr lang="en-US" sz="2800"/>
                <a:t>3          Tacoma     300</a:t>
              </a:r>
            </a:p>
          </p:txBody>
        </p:sp>
        <p:sp>
          <p:nvSpPr>
            <p:cNvPr id="39955" name="Text Box 103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4" y="2304"/>
              <a:ext cx="1396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Seattle      400</a:t>
              </a:r>
            </a:p>
            <a:p>
              <a:r>
                <a:rPr lang="en-US" sz="2800"/>
                <a:t>Tacoma    500</a:t>
              </a:r>
            </a:p>
          </p:txBody>
        </p:sp>
      </p:grpSp>
      <p:sp>
        <p:nvSpPr>
          <p:cNvPr id="39944" name="Text Box 10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0200" y="1277938"/>
            <a:ext cx="556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Accounts                                   Assets</a:t>
            </a:r>
          </a:p>
        </p:txBody>
      </p:sp>
      <p:sp>
        <p:nvSpPr>
          <p:cNvPr id="39945" name="Line 103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38200" y="2116138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05400" y="21161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0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905000" y="1735138"/>
            <a:ext cx="0" cy="169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0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735138"/>
            <a:ext cx="0" cy="169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03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781800" y="1735138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0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989638" y="3657600"/>
            <a:ext cx="3065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The phantom record</a:t>
            </a:r>
          </a:p>
        </p:txBody>
      </p:sp>
      <p:sp>
        <p:nvSpPr>
          <p:cNvPr id="39951" name="Line 104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715000" y="41148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7E070B-BA1D-40B8-BC9E-F1A002D2BBF8}" type="slidenum">
              <a:rPr lang="en-US" sz="1400"/>
              <a:pPr/>
              <a:t>38</a:t>
            </a:fld>
            <a:endParaRPr lang="en-US" sz="1400"/>
          </a:p>
        </p:txBody>
      </p:sp>
      <p:sp>
        <p:nvSpPr>
          <p:cNvPr id="40964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smtClean="0"/>
              <a:t>The Phantom Phantom Problem</a:t>
            </a:r>
          </a:p>
        </p:txBody>
      </p:sp>
      <p:sp>
        <p:nvSpPr>
          <p:cNvPr id="40965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82880" y="1099185"/>
            <a:ext cx="8731250" cy="538543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It looks like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should lock record 4, which isn’t there!</a:t>
            </a:r>
          </a:p>
          <a:p>
            <a:r>
              <a:rPr lang="en-US" sz="2800" dirty="0" smtClean="0"/>
              <a:t>Which of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’s operations determined that there were only 3 records?</a:t>
            </a:r>
          </a:p>
          <a:p>
            <a:pPr lvl="1"/>
            <a:r>
              <a:rPr lang="en-US" sz="2400" dirty="0" smtClean="0"/>
              <a:t>Read end-of-file?</a:t>
            </a:r>
          </a:p>
          <a:p>
            <a:pPr lvl="1"/>
            <a:r>
              <a:rPr lang="en-US" sz="2400" dirty="0" smtClean="0"/>
              <a:t>Read record counter?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SQL Select operation?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This operation conflicts with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’s Insert Accounts[4,Tacoma,100]</a:t>
            </a:r>
          </a:p>
          <a:p>
            <a:r>
              <a:rPr lang="en-US" sz="2800" dirty="0" smtClean="0"/>
              <a:t>Therefore, Insert Accounts[4,Tacoma,100] shouldn’t run until after T</a:t>
            </a:r>
            <a:r>
              <a:rPr lang="en-US" sz="2800" baseline="-25000" dirty="0" smtClean="0"/>
              <a:t>1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commits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C21EC1-4C51-4D27-8B4E-FF5984B6F0CF}" type="slidenum">
              <a:rPr lang="en-US" sz="1400"/>
              <a:pPr/>
              <a:t>39</a:t>
            </a:fld>
            <a:endParaRPr lang="en-US" sz="1400"/>
          </a:p>
        </p:txBody>
      </p:sp>
      <p:sp>
        <p:nvSpPr>
          <p:cNvPr id="41988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0"/>
            <a:ext cx="8839200" cy="1143000"/>
          </a:xfrm>
        </p:spPr>
        <p:txBody>
          <a:bodyPr/>
          <a:lstStyle/>
          <a:p>
            <a:r>
              <a:rPr lang="en-US" smtClean="0"/>
              <a:t>Avoiding Phantoms - Predicate Locks</a:t>
            </a:r>
          </a:p>
        </p:txBody>
      </p:sp>
      <p:sp>
        <p:nvSpPr>
          <p:cNvPr id="41989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Suppose a query reads all records satisfying predicate P. For example,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Select * From Accounts Where Location = “Tacoma”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Normally would hash each record id to an integer lock id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And lock control structures. Too coarse grained.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Ideally, set a read lock on P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which conflicts with a write lock Q if some record can satisfy (P and Q)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arbitrary predicates, this is too slow to check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within a few hundred instructions, anyway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645C83-E73B-4EA4-8481-286357AFA5B7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03860" y="160020"/>
            <a:ext cx="8382000" cy="1143000"/>
          </a:xfrm>
        </p:spPr>
        <p:txBody>
          <a:bodyPr/>
          <a:lstStyle/>
          <a:p>
            <a:r>
              <a:rPr lang="en-US" dirty="0" smtClean="0"/>
              <a:t>Conversions in MS SQL Server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26720" y="1188720"/>
            <a:ext cx="8458200" cy="3124200"/>
          </a:xfrm>
        </p:spPr>
        <p:txBody>
          <a:bodyPr/>
          <a:lstStyle/>
          <a:p>
            <a:r>
              <a:rPr lang="en-US" dirty="0" smtClean="0"/>
              <a:t>Update-lock prevents lock conversion deadlock. </a:t>
            </a:r>
          </a:p>
          <a:p>
            <a:pPr lvl="1"/>
            <a:r>
              <a:rPr lang="en-US" dirty="0" smtClean="0"/>
              <a:t>Conflicts with other update and write locks, but not with read locks. </a:t>
            </a:r>
          </a:p>
          <a:p>
            <a:pPr lvl="1"/>
            <a:r>
              <a:rPr lang="en-US" dirty="0" smtClean="0"/>
              <a:t>Since at most one transaction can have an update lock, it can’t lead to a lock conversion deadlock.</a:t>
            </a:r>
          </a:p>
          <a:p>
            <a:pPr lvl="1"/>
            <a:r>
              <a:rPr lang="en-US" dirty="0" smtClean="0"/>
              <a:t>Only on pages and rows (not tables).</a:t>
            </a:r>
          </a:p>
          <a:p>
            <a:r>
              <a:rPr lang="en-US" dirty="0" smtClean="0"/>
              <a:t>You get an update lock by using the UPDLOCK hint in the FROM clause</a:t>
            </a:r>
          </a:p>
        </p:txBody>
      </p:sp>
      <p:sp>
        <p:nvSpPr>
          <p:cNvPr id="615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0" y="5105400"/>
            <a:ext cx="3606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Select Foo.A</a:t>
            </a:r>
          </a:p>
          <a:p>
            <a:r>
              <a:rPr lang="en-US" sz="2800"/>
              <a:t>From Foo (UPDLOCK)</a:t>
            </a:r>
          </a:p>
          <a:p>
            <a:r>
              <a:rPr lang="en-US" sz="2800"/>
              <a:t>Where Foo.B = 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C116FB-72FB-46E3-A100-15B893A5B1AD}" type="slidenum">
              <a:rPr lang="en-US" sz="1400"/>
              <a:pPr/>
              <a:t>40</a:t>
            </a:fld>
            <a:endParaRPr lang="en-US" sz="1400"/>
          </a:p>
        </p:txBody>
      </p:sp>
      <p:sp>
        <p:nvSpPr>
          <p:cNvPr id="43012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dirty="0" smtClean="0"/>
              <a:t>Precision Locks</a:t>
            </a:r>
          </a:p>
        </p:txBody>
      </p:sp>
      <p:sp>
        <p:nvSpPr>
          <p:cNvPr id="43013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066800"/>
            <a:ext cx="89154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Suppose update operations are on single records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Maintain a list of predicate Read-locks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Insert, Delete, &amp; Update write-lock the record and check for conflict with all predicate locks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Query sets a read lock on the predicate and check for conflict with all record locks</a:t>
            </a:r>
          </a:p>
          <a:p>
            <a:r>
              <a:rPr lang="en-US" dirty="0" smtClean="0"/>
              <a:t>Cheaper than predicate satisfiability, but still too expensive for practical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CAF96D-8EC9-4BAC-9EDC-55A113F6F62F}" type="slidenum">
              <a:rPr lang="en-US" sz="1400"/>
              <a:pPr/>
              <a:t>41</a:t>
            </a:fld>
            <a:endParaRPr lang="en-US" sz="1400"/>
          </a:p>
        </p:txBody>
      </p:sp>
      <p:sp>
        <p:nvSpPr>
          <p:cNvPr id="44036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8.11 B-Trees</a:t>
            </a:r>
          </a:p>
        </p:txBody>
      </p:sp>
      <p:sp>
        <p:nvSpPr>
          <p:cNvPr id="44037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r>
              <a:rPr lang="en-US" smtClean="0"/>
              <a:t>An </a:t>
            </a:r>
            <a:r>
              <a:rPr lang="en-US" i="1" smtClean="0"/>
              <a:t>index</a:t>
            </a:r>
            <a:r>
              <a:rPr lang="en-US" smtClean="0"/>
              <a:t> maps field values to record ids.</a:t>
            </a:r>
          </a:p>
          <a:p>
            <a:pPr lvl="1"/>
            <a:r>
              <a:rPr lang="en-US" smtClean="0"/>
              <a:t>Record id = [page-id, offset-within-page]</a:t>
            </a:r>
          </a:p>
          <a:p>
            <a:pPr lvl="1"/>
            <a:r>
              <a:rPr lang="en-US" smtClean="0"/>
              <a:t>Most common DB index structures: hashing and B-trees</a:t>
            </a:r>
          </a:p>
          <a:p>
            <a:pPr lvl="1"/>
            <a:r>
              <a:rPr lang="en-US" smtClean="0"/>
              <a:t>DB index structures are </a:t>
            </a:r>
            <a:r>
              <a:rPr lang="en-US" i="1" smtClean="0"/>
              <a:t>page-oriented</a:t>
            </a:r>
            <a:endParaRPr lang="en-US" smtClean="0"/>
          </a:p>
          <a:p>
            <a:r>
              <a:rPr lang="en-US" smtClean="0"/>
              <a:t>Hashing uses a function H:V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B, from field values to block numbers. </a:t>
            </a:r>
          </a:p>
          <a:p>
            <a:pPr lvl="1"/>
            <a:r>
              <a:rPr lang="en-US" smtClean="0"/>
              <a:t>V = social security numbers. B = {1 .. 1000}</a:t>
            </a:r>
            <a:br>
              <a:rPr lang="en-US" smtClean="0"/>
            </a:br>
            <a:r>
              <a:rPr lang="en-US" smtClean="0"/>
              <a:t>H(v) = v mod 1000</a:t>
            </a:r>
          </a:p>
          <a:p>
            <a:pPr lvl="1"/>
            <a:r>
              <a:rPr lang="en-US" smtClean="0"/>
              <a:t>If a page overflows, then use an extra overflow page</a:t>
            </a:r>
          </a:p>
          <a:p>
            <a:pPr lvl="1"/>
            <a:r>
              <a:rPr lang="en-US" smtClean="0"/>
              <a:t>At 90% load on pages, 1.2 block accesses per request!</a:t>
            </a:r>
          </a:p>
          <a:p>
            <a:pPr lvl="1"/>
            <a:r>
              <a:rPr lang="en-US" smtClean="0"/>
              <a:t>BUT, doesn’t help for key range access (10 &lt; v &lt; 75)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DC944-0263-4A75-9151-1DDFEF31B5DA}" type="slidenum">
              <a:rPr lang="en-US" sz="1400"/>
              <a:pPr/>
              <a:t>42</a:t>
            </a:fld>
            <a:endParaRPr lang="en-US" sz="1400"/>
          </a:p>
        </p:txBody>
      </p:sp>
      <p:sp>
        <p:nvSpPr>
          <p:cNvPr id="45060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58813" y="82550"/>
            <a:ext cx="7772400" cy="685800"/>
          </a:xfrm>
        </p:spPr>
        <p:txBody>
          <a:bodyPr/>
          <a:lstStyle/>
          <a:p>
            <a:r>
              <a:rPr lang="en-US" smtClean="0"/>
              <a:t>B-Tree Structure</a:t>
            </a:r>
          </a:p>
        </p:txBody>
      </p:sp>
      <p:grpSp>
        <p:nvGrpSpPr>
          <p:cNvPr id="45061" name="Group 102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35050" y="4687888"/>
            <a:ext cx="7085013" cy="762000"/>
            <a:chOff x="384" y="1536"/>
            <a:chExt cx="4463" cy="480"/>
          </a:xfrm>
        </p:grpSpPr>
        <p:sp>
          <p:nvSpPr>
            <p:cNvPr id="45083" name="Text Box 102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16" y="1608"/>
              <a:ext cx="2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P</a:t>
              </a:r>
              <a:r>
                <a:rPr lang="en-US" sz="2800" baseline="-25000" dirty="0" smtClean="0"/>
                <a:t>i</a:t>
              </a:r>
              <a:endParaRPr lang="en-US" sz="2800" dirty="0"/>
            </a:p>
          </p:txBody>
        </p:sp>
        <p:sp>
          <p:nvSpPr>
            <p:cNvPr id="45084" name="Text Box 102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448" y="1608"/>
              <a:ext cx="32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K</a:t>
              </a:r>
              <a:r>
                <a:rPr lang="en-US" sz="2800" baseline="-25000" dirty="0" smtClean="0"/>
                <a:t>i</a:t>
              </a:r>
              <a:endParaRPr lang="en-US" sz="2800" dirty="0"/>
            </a:p>
          </p:txBody>
        </p:sp>
        <p:sp>
          <p:nvSpPr>
            <p:cNvPr id="45085" name="Text Box 10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832" y="1608"/>
              <a:ext cx="4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P</a:t>
              </a:r>
              <a:r>
                <a:rPr lang="en-US" sz="2800" baseline="-25000" dirty="0" smtClean="0"/>
                <a:t>i+1</a:t>
              </a:r>
              <a:endParaRPr lang="en-US" sz="2800" dirty="0"/>
            </a:p>
          </p:txBody>
        </p:sp>
        <p:sp>
          <p:nvSpPr>
            <p:cNvPr id="45086" name="Text Box 1031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80" y="1608"/>
              <a:ext cx="31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/>
                <a:t>P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45087" name="Text Box 1032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960" y="1608"/>
              <a:ext cx="3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/>
                <a:t>K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45088" name="Text Box 1033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888" y="1608"/>
              <a:ext cx="3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err="1" smtClean="0"/>
                <a:t>K</a:t>
              </a:r>
              <a:r>
                <a:rPr lang="en-US" sz="2800" baseline="-25000" dirty="0" err="1" smtClean="0"/>
                <a:t>n</a:t>
              </a:r>
              <a:endParaRPr lang="en-US" sz="2800" dirty="0"/>
            </a:p>
          </p:txBody>
        </p:sp>
        <p:sp>
          <p:nvSpPr>
            <p:cNvPr id="45089" name="Text Box 103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368" y="1608"/>
              <a:ext cx="47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P</a:t>
              </a:r>
              <a:r>
                <a:rPr lang="en-US" sz="2800" baseline="-25000" dirty="0" smtClean="0"/>
                <a:t>n+1</a:t>
              </a:r>
              <a:endParaRPr lang="en-US" sz="2800" dirty="0"/>
            </a:p>
          </p:txBody>
        </p:sp>
        <p:sp>
          <p:nvSpPr>
            <p:cNvPr id="45090" name="Text Box 103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392" y="1589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 . .</a:t>
              </a:r>
            </a:p>
          </p:txBody>
        </p:sp>
        <p:sp>
          <p:nvSpPr>
            <p:cNvPr id="45091" name="Text Box 1036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08" y="1589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 . .</a:t>
              </a:r>
            </a:p>
          </p:txBody>
        </p:sp>
        <p:sp>
          <p:nvSpPr>
            <p:cNvPr id="45092" name="Rectangle 1037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84" y="1536"/>
              <a:ext cx="441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Line 10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864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Line 10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296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Line 10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968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Line 10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400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Line 10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784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Line 10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12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Line 10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888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Line 10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368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62" name="Group 104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063625" y="5965825"/>
            <a:ext cx="7116764" cy="762000"/>
            <a:chOff x="432" y="2352"/>
            <a:chExt cx="4483" cy="480"/>
          </a:xfrm>
        </p:grpSpPr>
        <p:sp>
          <p:nvSpPr>
            <p:cNvPr id="45065" name="Text Box 104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16" y="2400"/>
              <a:ext cx="3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err="1" smtClean="0"/>
                <a:t>P´</a:t>
              </a:r>
              <a:r>
                <a:rPr lang="en-US" sz="2800" baseline="-25000" dirty="0" err="1" smtClean="0"/>
                <a:t>i</a:t>
              </a:r>
              <a:endParaRPr lang="en-US" sz="2800" baseline="-25000" dirty="0"/>
            </a:p>
          </p:txBody>
        </p:sp>
        <p:sp>
          <p:nvSpPr>
            <p:cNvPr id="45066" name="Text Box 104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448" y="2400"/>
              <a:ext cx="39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err="1" smtClean="0"/>
                <a:t>K´</a:t>
              </a:r>
              <a:r>
                <a:rPr lang="en-US" sz="2800" baseline="-25000" dirty="0" err="1" smtClean="0"/>
                <a:t>i</a:t>
              </a:r>
              <a:endParaRPr lang="en-US" sz="2800" baseline="-25000" dirty="0"/>
            </a:p>
          </p:txBody>
        </p:sp>
        <p:sp>
          <p:nvSpPr>
            <p:cNvPr id="45067" name="Text Box 104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832" y="2400"/>
              <a:ext cx="5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P´</a:t>
              </a:r>
              <a:r>
                <a:rPr lang="en-US" sz="2800" baseline="-25000" dirty="0" smtClean="0"/>
                <a:t>i+1</a:t>
              </a:r>
              <a:endParaRPr lang="en-US" sz="2800" baseline="-25000" dirty="0"/>
            </a:p>
          </p:txBody>
        </p:sp>
        <p:sp>
          <p:nvSpPr>
            <p:cNvPr id="45068" name="Text Box 105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0" y="2400"/>
              <a:ext cx="39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P´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45069" name="Text Box 105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60" y="2400"/>
              <a:ext cx="43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K´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45070" name="Text Box 105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88" y="2400"/>
              <a:ext cx="43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err="1" smtClean="0"/>
                <a:t>K´</a:t>
              </a:r>
              <a:r>
                <a:rPr lang="en-US" sz="2800" baseline="-25000" dirty="0" err="1" smtClean="0"/>
                <a:t>n</a:t>
              </a:r>
              <a:endParaRPr lang="en-US" sz="2800" baseline="-25000" dirty="0"/>
            </a:p>
          </p:txBody>
        </p:sp>
        <p:sp>
          <p:nvSpPr>
            <p:cNvPr id="45071" name="Text Box 105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368" y="2400"/>
              <a:ext cx="5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/>
                <a:t> </a:t>
              </a:r>
              <a:r>
                <a:rPr lang="en-US" dirty="0" smtClean="0"/>
                <a:t>P´</a:t>
              </a:r>
              <a:r>
                <a:rPr lang="en-US" baseline="-25000" dirty="0" smtClean="0"/>
                <a:t>n+1</a:t>
              </a:r>
              <a:endParaRPr lang="en-US" baseline="-25000" dirty="0"/>
            </a:p>
          </p:txBody>
        </p:sp>
        <p:sp>
          <p:nvSpPr>
            <p:cNvPr id="45072" name="Text Box 105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40" y="2400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 . .</a:t>
              </a:r>
            </a:p>
          </p:txBody>
        </p:sp>
        <p:sp>
          <p:nvSpPr>
            <p:cNvPr id="45073" name="Text Box 105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08" y="2381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 . .</a:t>
              </a:r>
            </a:p>
          </p:txBody>
        </p:sp>
        <p:sp>
          <p:nvSpPr>
            <p:cNvPr id="45074" name="Rectangle 105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2" y="2352"/>
              <a:ext cx="441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Line 105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912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105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344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105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016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106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428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Line 106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84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Line 106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60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Line 106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888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106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416" y="23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3" name="Freeform 106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82880" y="5443538"/>
            <a:ext cx="4191000" cy="685800"/>
          </a:xfrm>
          <a:custGeom>
            <a:avLst/>
            <a:gdLst>
              <a:gd name="T0" fmla="*/ 2856 w 3272"/>
              <a:gd name="T1" fmla="*/ 0 h 432"/>
              <a:gd name="T2" fmla="*/ 2856 w 3272"/>
              <a:gd name="T3" fmla="*/ 144 h 432"/>
              <a:gd name="T4" fmla="*/ 360 w 3272"/>
              <a:gd name="T5" fmla="*/ 240 h 432"/>
              <a:gd name="T6" fmla="*/ 696 w 3272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272"/>
              <a:gd name="T13" fmla="*/ 0 h 432"/>
              <a:gd name="T14" fmla="*/ 3272 w 327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72" h="432">
                <a:moveTo>
                  <a:pt x="2856" y="0"/>
                </a:moveTo>
                <a:cubicBezTo>
                  <a:pt x="3064" y="52"/>
                  <a:pt x="3272" y="104"/>
                  <a:pt x="2856" y="144"/>
                </a:cubicBezTo>
                <a:cubicBezTo>
                  <a:pt x="2440" y="184"/>
                  <a:pt x="720" y="192"/>
                  <a:pt x="360" y="240"/>
                </a:cubicBezTo>
                <a:cubicBezTo>
                  <a:pt x="0" y="288"/>
                  <a:pt x="348" y="360"/>
                  <a:pt x="696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1066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152400" y="914400"/>
            <a:ext cx="8915400" cy="3200400"/>
          </a:xfrm>
          <a:noFill/>
        </p:spPr>
        <p:txBody>
          <a:bodyPr/>
          <a:lstStyle/>
          <a:p>
            <a:r>
              <a:rPr lang="en-US" sz="2800" dirty="0" smtClean="0"/>
              <a:t>Index node is a sequence of [pointer, key] pairs</a:t>
            </a:r>
          </a:p>
          <a:p>
            <a:r>
              <a:rPr lang="en-US" sz="2800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&lt;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&lt; … &lt; K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 &lt;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endParaRPr lang="en-US" sz="2800" baseline="-25000" dirty="0" smtClean="0"/>
          </a:p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points to a node containing keys &lt; K</a:t>
            </a:r>
            <a:r>
              <a:rPr lang="en-US" sz="2800" baseline="-25000" dirty="0" smtClean="0"/>
              <a:t>1</a:t>
            </a:r>
          </a:p>
          <a:p>
            <a:r>
              <a:rPr lang="en-US" sz="2800" dirty="0" smtClean="0"/>
              <a:t>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points to a node containing keys in range [K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, K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</a:t>
            </a:r>
            <a:r>
              <a:rPr lang="en-US" sz="2800" baseline="-25000" dirty="0" smtClean="0"/>
              <a:t>n+1</a:t>
            </a:r>
            <a:r>
              <a:rPr lang="en-US" sz="2800" dirty="0" smtClean="0"/>
              <a:t> points to a node containing keys &gt;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endParaRPr lang="en-US" sz="2800" baseline="-25000" dirty="0" smtClean="0"/>
          </a:p>
          <a:p>
            <a:r>
              <a:rPr lang="en-US" sz="2800" dirty="0" smtClean="0"/>
              <a:t>So, K ´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&lt; K ´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&lt; … &lt; K ´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 &lt; K ´</a:t>
            </a:r>
            <a:r>
              <a:rPr lang="en-US" sz="2800" baseline="-25000" dirty="0" smtClean="0"/>
              <a:t>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825CE5-2C92-4500-A2B5-1FD393C5906E}" type="slidenum">
              <a:rPr lang="en-US" sz="1400"/>
              <a:pPr/>
              <a:t>43</a:t>
            </a:fld>
            <a:endParaRPr lang="en-US" sz="1400"/>
          </a:p>
        </p:txBody>
      </p:sp>
      <p:sp>
        <p:nvSpPr>
          <p:cNvPr id="46084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r>
              <a:rPr lang="en-US" smtClean="0"/>
              <a:t>Example  n=3</a:t>
            </a:r>
          </a:p>
        </p:txBody>
      </p:sp>
      <p:sp>
        <p:nvSpPr>
          <p:cNvPr id="46085" name="Text Box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79788" y="939800"/>
            <a:ext cx="186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127</a:t>
            </a:r>
            <a:r>
              <a:rPr lang="en-US"/>
              <a:t>        </a:t>
            </a:r>
            <a:r>
              <a:rPr lang="en-US" sz="2800"/>
              <a:t>496</a:t>
            </a:r>
            <a:endParaRPr lang="en-US"/>
          </a:p>
        </p:txBody>
      </p:sp>
      <p:sp>
        <p:nvSpPr>
          <p:cNvPr id="46086" name="Rectangle 10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9144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10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429000" y="91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10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38600" y="91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10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495800" y="91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86363" y="8969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1" name="Group 1033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57200" y="2114550"/>
            <a:ext cx="2438400" cy="552450"/>
            <a:chOff x="438" y="2656"/>
            <a:chExt cx="1536" cy="348"/>
          </a:xfrm>
        </p:grpSpPr>
        <p:sp>
          <p:nvSpPr>
            <p:cNvPr id="46132" name="Text Box 1034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768" y="2656"/>
              <a:ext cx="10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14        83</a:t>
              </a:r>
            </a:p>
          </p:txBody>
        </p:sp>
        <p:sp>
          <p:nvSpPr>
            <p:cNvPr id="46133" name="Rectangle 10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8" y="2668"/>
              <a:ext cx="15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Line 1036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678" y="26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Line 1037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1062" y="26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Line 1038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1350" y="26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7" name="Line 1039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734" y="26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92" name="Text Box 104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27450" y="2108200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221      352</a:t>
            </a:r>
          </a:p>
        </p:txBody>
      </p:sp>
      <p:sp>
        <p:nvSpPr>
          <p:cNvPr id="46093" name="Rectangle 104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133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04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33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0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3434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0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8006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04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8" name="Group 1046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228600" y="3287713"/>
            <a:ext cx="2667000" cy="550862"/>
            <a:chOff x="144" y="2263"/>
            <a:chExt cx="1680" cy="347"/>
          </a:xfrm>
        </p:grpSpPr>
        <p:sp>
          <p:nvSpPr>
            <p:cNvPr id="46128" name="Text Box 1047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5" y="2263"/>
              <a:ext cx="15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127   145    189</a:t>
              </a:r>
            </a:p>
          </p:txBody>
        </p:sp>
        <p:sp>
          <p:nvSpPr>
            <p:cNvPr id="46129" name="Rectangle 1048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" y="2274"/>
              <a:ext cx="168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Line 10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673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Line 10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1201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99" name="Group 105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3124200" y="3276600"/>
            <a:ext cx="2590800" cy="544513"/>
            <a:chOff x="2112" y="2274"/>
            <a:chExt cx="1632" cy="343"/>
          </a:xfrm>
        </p:grpSpPr>
        <p:sp>
          <p:nvSpPr>
            <p:cNvPr id="46124" name="Text Box 1052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13" y="2290"/>
              <a:ext cx="15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221    245   320</a:t>
              </a:r>
            </a:p>
          </p:txBody>
        </p:sp>
        <p:sp>
          <p:nvSpPr>
            <p:cNvPr id="46125" name="Rectangle 105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112" y="2274"/>
              <a:ext cx="163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Line 1054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641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7" name="Line 105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3169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0" name="Text Box 105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1650" y="2108200"/>
            <a:ext cx="169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521     690</a:t>
            </a:r>
          </a:p>
        </p:txBody>
      </p:sp>
      <p:sp>
        <p:nvSpPr>
          <p:cNvPr id="46101" name="Rectangle 105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133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105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8580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105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4676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106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Line 106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5344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106" name="Group 1062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6248400" y="3276600"/>
            <a:ext cx="2590800" cy="544513"/>
            <a:chOff x="2112" y="2274"/>
            <a:chExt cx="1632" cy="343"/>
          </a:xfrm>
        </p:grpSpPr>
        <p:sp>
          <p:nvSpPr>
            <p:cNvPr id="46120" name="Text Box 106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113" y="2290"/>
              <a:ext cx="15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352    353    487</a:t>
              </a:r>
            </a:p>
          </p:txBody>
        </p:sp>
        <p:sp>
          <p:nvSpPr>
            <p:cNvPr id="46121" name="Rectangle 106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112" y="2274"/>
              <a:ext cx="163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Line 106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641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3" name="Line 1066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169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7" name="Line 106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763000" y="2438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Freeform 1068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381000" y="2438400"/>
            <a:ext cx="3124200" cy="838200"/>
          </a:xfrm>
          <a:custGeom>
            <a:avLst/>
            <a:gdLst>
              <a:gd name="T0" fmla="*/ 2064 w 2064"/>
              <a:gd name="T1" fmla="*/ 0 h 528"/>
              <a:gd name="T2" fmla="*/ 1920 w 2064"/>
              <a:gd name="T3" fmla="*/ 288 h 528"/>
              <a:gd name="T4" fmla="*/ 0 w 2064"/>
              <a:gd name="T5" fmla="*/ 384 h 528"/>
              <a:gd name="T6" fmla="*/ 0 w 2064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064"/>
              <a:gd name="T13" fmla="*/ 0 h 528"/>
              <a:gd name="T14" fmla="*/ 2064 w 206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64" h="528">
                <a:moveTo>
                  <a:pt x="2064" y="0"/>
                </a:moveTo>
                <a:lnTo>
                  <a:pt x="1920" y="288"/>
                </a:lnTo>
                <a:lnTo>
                  <a:pt x="0" y="384"/>
                </a:lnTo>
                <a:lnTo>
                  <a:pt x="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Line 106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3276600" y="24384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Line 107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2438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Line 107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533400" y="1219200"/>
            <a:ext cx="2743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Line 107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3505200" y="12192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Line 107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334000" y="1219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Freeform 1074"/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533400" y="2438400"/>
            <a:ext cx="1168400" cy="45720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Freeform 1075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1676400" y="2438400"/>
            <a:ext cx="1168400" cy="45720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Freeform 1076"/>
          <p:cNvSpPr>
            <a:spLocks/>
          </p:cNvSpPr>
          <p:nvPr>
            <p:custDataLst>
              <p:tags r:id="rId35"/>
            </p:custDataLst>
          </p:nvPr>
        </p:nvSpPr>
        <p:spPr bwMode="auto">
          <a:xfrm flipH="1">
            <a:off x="6523038" y="2549525"/>
            <a:ext cx="1168400" cy="45720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Freeform 1077"/>
          <p:cNvSpPr>
            <a:spLocks/>
          </p:cNvSpPr>
          <p:nvPr>
            <p:custDataLst>
              <p:tags r:id="rId36"/>
            </p:custDataLst>
          </p:nvPr>
        </p:nvSpPr>
        <p:spPr bwMode="auto">
          <a:xfrm flipH="1">
            <a:off x="7543800" y="2438400"/>
            <a:ext cx="1168400" cy="45720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8" name="Rectangle 107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52400" y="4114800"/>
            <a:ext cx="8915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Notice that leaves are sorted by key, left-to-right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Search for value v by following path from the root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If key = 8 bytes, ptr = 2 bytes, page = 4K, then n = 409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So 3-level index has up to 68M leaves (409</a:t>
            </a:r>
            <a:r>
              <a:rPr lang="en-US" sz="2800" baseline="30000"/>
              <a:t>3</a:t>
            </a:r>
            <a:r>
              <a:rPr lang="en-US" sz="280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At 20 records per leaf, that’s 136M records</a:t>
            </a:r>
            <a:endParaRPr lang="en-US" sz="3200"/>
          </a:p>
        </p:txBody>
      </p:sp>
      <p:sp>
        <p:nvSpPr>
          <p:cNvPr id="46119" name="Line 107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52400" y="2362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4D67297-EE7F-4E69-A14E-C911FA630BC3}" type="slidenum">
              <a:rPr lang="en-US" sz="1400"/>
              <a:pPr/>
              <a:t>44</a:t>
            </a:fld>
            <a:endParaRPr lang="en-US" sz="1400"/>
          </a:p>
        </p:txBody>
      </p:sp>
      <p:sp>
        <p:nvSpPr>
          <p:cNvPr id="47108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Insertion</a:t>
            </a:r>
          </a:p>
        </p:txBody>
      </p:sp>
      <p:sp>
        <p:nvSpPr>
          <p:cNvPr id="47109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838200"/>
            <a:ext cx="8915400" cy="1981200"/>
          </a:xfrm>
        </p:spPr>
        <p:txBody>
          <a:bodyPr/>
          <a:lstStyle/>
          <a:p>
            <a:r>
              <a:rPr lang="en-US" sz="2800" smtClean="0"/>
              <a:t>To insert key v, search for the leaf where v should appear</a:t>
            </a:r>
          </a:p>
          <a:p>
            <a:r>
              <a:rPr lang="en-US" sz="2800" smtClean="0"/>
              <a:t>If there’s space on the leave, insert the record</a:t>
            </a:r>
          </a:p>
          <a:p>
            <a:r>
              <a:rPr lang="en-US" sz="2800" smtClean="0"/>
              <a:t>If no, split the leaf in half, and split the key range in its parent to point to the two leaves</a:t>
            </a:r>
            <a:endParaRPr lang="en-US" smtClean="0"/>
          </a:p>
        </p:txBody>
      </p:sp>
      <p:grpSp>
        <p:nvGrpSpPr>
          <p:cNvPr id="47110" name="Group 10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81038" y="3149600"/>
            <a:ext cx="2438400" cy="525463"/>
            <a:chOff x="336" y="1973"/>
            <a:chExt cx="1536" cy="331"/>
          </a:xfrm>
        </p:grpSpPr>
        <p:sp>
          <p:nvSpPr>
            <p:cNvPr id="47142" name="Text Box 1029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77" y="1973"/>
              <a:ext cx="11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19           --</a:t>
              </a:r>
            </a:p>
          </p:txBody>
        </p:sp>
        <p:sp>
          <p:nvSpPr>
            <p:cNvPr id="47143" name="Rectangle 103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36" y="2016"/>
              <a:ext cx="15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4" name="Line 103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5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5" name="Line 103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96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6" name="Line 103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1248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7" name="Line 103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632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11" name="Group 103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23838" y="3962400"/>
            <a:ext cx="2133600" cy="550863"/>
            <a:chOff x="96" y="2677"/>
            <a:chExt cx="1344" cy="347"/>
          </a:xfrm>
        </p:grpSpPr>
        <p:sp>
          <p:nvSpPr>
            <p:cNvPr id="47138" name="Text Box 103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7" y="2677"/>
              <a:ext cx="11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12    14   17</a:t>
              </a:r>
            </a:p>
          </p:txBody>
        </p:sp>
        <p:sp>
          <p:nvSpPr>
            <p:cNvPr id="47139" name="Rectangle 10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" y="2688"/>
              <a:ext cx="13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Line 10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2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Line 103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96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2" name="Line 104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76238" y="3522663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Freeform 1041"/>
          <p:cNvSpPr>
            <a:spLocks/>
          </p:cNvSpPr>
          <p:nvPr>
            <p:custDataLst>
              <p:tags r:id="rId8"/>
            </p:custDataLst>
          </p:nvPr>
        </p:nvSpPr>
        <p:spPr bwMode="auto">
          <a:xfrm flipH="1">
            <a:off x="1747838" y="3446463"/>
            <a:ext cx="1524000" cy="41275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104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48025" y="35560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</a:p>
        </p:txBody>
      </p:sp>
      <p:grpSp>
        <p:nvGrpSpPr>
          <p:cNvPr id="47115" name="Group 1043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01663" y="5000625"/>
            <a:ext cx="2438400" cy="525463"/>
            <a:chOff x="336" y="1973"/>
            <a:chExt cx="1536" cy="331"/>
          </a:xfrm>
        </p:grpSpPr>
        <p:sp>
          <p:nvSpPr>
            <p:cNvPr id="47132" name="Text Box 104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7" y="1973"/>
              <a:ext cx="10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15         19</a:t>
              </a:r>
            </a:p>
          </p:txBody>
        </p:sp>
        <p:sp>
          <p:nvSpPr>
            <p:cNvPr id="47133" name="Rectangle 104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6" y="2016"/>
              <a:ext cx="15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104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5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Line 104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96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Line 1048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248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Line 104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1632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16" name="Group 1050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30175" y="6002338"/>
            <a:ext cx="1981200" cy="550862"/>
            <a:chOff x="96" y="2677"/>
            <a:chExt cx="1344" cy="347"/>
          </a:xfrm>
        </p:grpSpPr>
        <p:sp>
          <p:nvSpPr>
            <p:cNvPr id="47128" name="Text Box 105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97" y="2677"/>
              <a:ext cx="9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12   14  </a:t>
              </a:r>
            </a:p>
          </p:txBody>
        </p:sp>
        <p:sp>
          <p:nvSpPr>
            <p:cNvPr id="47129" name="Rectangle 105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96" y="2688"/>
              <a:ext cx="13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1053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2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Line 105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96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7" name="Line 105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47650" y="5373688"/>
            <a:ext cx="48895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Freeform 1056"/>
          <p:cNvSpPr>
            <a:spLocks/>
          </p:cNvSpPr>
          <p:nvPr>
            <p:custDataLst>
              <p:tags r:id="rId13"/>
            </p:custDataLst>
          </p:nvPr>
        </p:nvSpPr>
        <p:spPr bwMode="auto">
          <a:xfrm flipH="1">
            <a:off x="2717800" y="5297488"/>
            <a:ext cx="1092200" cy="41275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05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5435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</a:p>
        </p:txBody>
      </p:sp>
      <p:grpSp>
        <p:nvGrpSpPr>
          <p:cNvPr id="47120" name="Group 1058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286000" y="6002338"/>
            <a:ext cx="1854200" cy="550862"/>
            <a:chOff x="96" y="2677"/>
            <a:chExt cx="1344" cy="347"/>
          </a:xfrm>
        </p:grpSpPr>
        <p:sp>
          <p:nvSpPr>
            <p:cNvPr id="47124" name="Text Box 105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97" y="2677"/>
              <a:ext cx="8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15  17 </a:t>
              </a:r>
            </a:p>
          </p:txBody>
        </p:sp>
        <p:sp>
          <p:nvSpPr>
            <p:cNvPr id="47125" name="Rectangle 106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96" y="2688"/>
              <a:ext cx="13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106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2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Line 106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96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1" name="Line 106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828800" y="5334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06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0" y="4724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Text Box 106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283075" y="2811463"/>
            <a:ext cx="46799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To insert key 15</a:t>
            </a:r>
          </a:p>
          <a:p>
            <a:pPr>
              <a:buFontTx/>
              <a:buChar char="•"/>
            </a:pPr>
            <a:r>
              <a:rPr lang="en-US" sz="2800"/>
              <a:t> split the leaf</a:t>
            </a:r>
          </a:p>
          <a:p>
            <a:pPr>
              <a:buFontTx/>
              <a:buChar char="•"/>
            </a:pPr>
            <a:r>
              <a:rPr lang="en-US" sz="2800"/>
              <a:t> split the parent’s range [0, 19)</a:t>
            </a:r>
            <a:br>
              <a:rPr lang="en-US" sz="2800"/>
            </a:br>
            <a:r>
              <a:rPr lang="en-US" sz="2800"/>
              <a:t>  to [0, 15) and [15, 19)</a:t>
            </a:r>
          </a:p>
          <a:p>
            <a:pPr>
              <a:buFontTx/>
              <a:buChar char="•"/>
            </a:pPr>
            <a:r>
              <a:rPr lang="en-US" sz="2800"/>
              <a:t> if the parent was full, you’d</a:t>
            </a:r>
            <a:br>
              <a:rPr lang="en-US" sz="2800"/>
            </a:br>
            <a:r>
              <a:rPr lang="en-US" sz="2800"/>
              <a:t>  split that too (not shown here)</a:t>
            </a:r>
          </a:p>
          <a:p>
            <a:pPr>
              <a:buFontTx/>
              <a:buChar char="•"/>
            </a:pPr>
            <a:r>
              <a:rPr lang="en-US" sz="2800"/>
              <a:t> this automatically keeps the</a:t>
            </a:r>
            <a:br>
              <a:rPr lang="en-US" sz="2800"/>
            </a:br>
            <a:r>
              <a:rPr lang="en-US" sz="2800"/>
              <a:t>  tree balanced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AADD32-460E-4FD8-88A5-DC4D05C9B962}" type="slidenum">
              <a:rPr lang="en-US" sz="1400"/>
              <a:pPr/>
              <a:t>45</a:t>
            </a:fld>
            <a:endParaRPr lang="en-US" sz="1400"/>
          </a:p>
        </p:txBody>
      </p:sp>
      <p:sp>
        <p:nvSpPr>
          <p:cNvPr id="48132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B-Tree Observations</a:t>
            </a:r>
          </a:p>
        </p:txBody>
      </p:sp>
      <p:sp>
        <p:nvSpPr>
          <p:cNvPr id="48133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4114800"/>
          </a:xfrm>
        </p:spPr>
        <p:txBody>
          <a:bodyPr/>
          <a:lstStyle/>
          <a:p>
            <a:r>
              <a:rPr lang="en-US" dirty="0" smtClean="0"/>
              <a:t>Delete algorithm merges adjacent nodes &lt; 50% full, but rarely used in practice</a:t>
            </a:r>
          </a:p>
          <a:p>
            <a:r>
              <a:rPr lang="en-US" dirty="0" smtClean="0"/>
              <a:t>Root and most level-1 nodes are cached, to reduce disk accesses</a:t>
            </a:r>
          </a:p>
          <a:p>
            <a:r>
              <a:rPr lang="en-US" dirty="0" smtClean="0"/>
              <a:t>In a primary (clustered) index, leaves contain records</a:t>
            </a:r>
          </a:p>
          <a:p>
            <a:r>
              <a:rPr lang="en-US" dirty="0" smtClean="0"/>
              <a:t>In a secondary (non-clustered) index, leaves contain [key, record id] pairs or [key, primary-key] pairs.</a:t>
            </a:r>
          </a:p>
          <a:p>
            <a:r>
              <a:rPr lang="en-US" dirty="0" smtClean="0"/>
              <a:t>Use key prefix for long (string) key values</a:t>
            </a:r>
          </a:p>
          <a:p>
            <a:pPr lvl="1"/>
            <a:r>
              <a:rPr lang="en-US" dirty="0" smtClean="0"/>
              <a:t>Drop prefix and add to suffix as you move down the tree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F30C24-311F-4DE0-83FE-8B58BEA4E92F}" type="slidenum">
              <a:rPr lang="en-US" sz="1400"/>
              <a:pPr/>
              <a:t>46</a:t>
            </a:fld>
            <a:endParaRPr lang="en-US" sz="1400"/>
          </a:p>
        </p:txBody>
      </p:sp>
      <p:sp>
        <p:nvSpPr>
          <p:cNvPr id="49156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 dirty="0" smtClean="0"/>
              <a:t>Key Range Locks</a:t>
            </a:r>
          </a:p>
        </p:txBody>
      </p:sp>
      <p:sp>
        <p:nvSpPr>
          <p:cNvPr id="49157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143000"/>
            <a:ext cx="9144000" cy="685800"/>
          </a:xfrm>
        </p:spPr>
        <p:txBody>
          <a:bodyPr/>
          <a:lstStyle/>
          <a:p>
            <a:r>
              <a:rPr lang="en-US" smtClean="0"/>
              <a:t>Lock on B-tree key range is a cheap predicate lock</a:t>
            </a:r>
          </a:p>
          <a:p>
            <a:endParaRPr lang="en-US" smtClean="0"/>
          </a:p>
        </p:txBody>
      </p:sp>
      <p:sp>
        <p:nvSpPr>
          <p:cNvPr id="49158" name="Text Box 10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1930400"/>
            <a:ext cx="169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127     496</a:t>
            </a:r>
          </a:p>
        </p:txBody>
      </p:sp>
      <p:sp>
        <p:nvSpPr>
          <p:cNvPr id="49159" name="Rectangle 10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1905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10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144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10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240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050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03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5908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Text Box 10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08050" y="2870200"/>
            <a:ext cx="169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221     352</a:t>
            </a:r>
          </a:p>
        </p:txBody>
      </p:sp>
      <p:sp>
        <p:nvSpPr>
          <p:cNvPr id="49165" name="Rectangle 10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03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144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03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5240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03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050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03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08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70" name="Group 104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533400" y="3895725"/>
            <a:ext cx="2590800" cy="544513"/>
            <a:chOff x="2112" y="2274"/>
            <a:chExt cx="1632" cy="343"/>
          </a:xfrm>
        </p:grpSpPr>
        <p:sp>
          <p:nvSpPr>
            <p:cNvPr id="49179" name="Text Box 1041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113" y="2290"/>
              <a:ext cx="15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221    245   320</a:t>
              </a:r>
            </a:p>
          </p:txBody>
        </p:sp>
        <p:sp>
          <p:nvSpPr>
            <p:cNvPr id="49180" name="Rectangle 104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112" y="2274"/>
              <a:ext cx="163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1" name="Line 1043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641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2" name="Line 1044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169" y="227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1" name="Line 10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50863" y="3219450"/>
            <a:ext cx="1222375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04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228600" y="2209800"/>
            <a:ext cx="5334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104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96900" y="2212975"/>
            <a:ext cx="114300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104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743200" y="2209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10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3048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10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43200" y="3200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Text Box 10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2057400"/>
            <a:ext cx="5562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/>
              <a:t> Select </a:t>
            </a:r>
            <a:r>
              <a:rPr lang="en-US" sz="2800" dirty="0" err="1"/>
              <a:t>Dept</a:t>
            </a:r>
            <a:r>
              <a:rPr lang="en-US" sz="2800" dirty="0"/>
              <a:t> Where ((Budget &gt; 250)</a:t>
            </a:r>
          </a:p>
          <a:p>
            <a:r>
              <a:rPr lang="en-US" sz="2800" dirty="0"/>
              <a:t>                          and  (Budget &lt; 350))</a:t>
            </a:r>
          </a:p>
          <a:p>
            <a:pPr>
              <a:buFontTx/>
              <a:buChar char="•"/>
            </a:pPr>
            <a:r>
              <a:rPr lang="en-US" sz="2800" dirty="0" smtClean="0"/>
              <a:t> Lock key </a:t>
            </a:r>
            <a:r>
              <a:rPr lang="en-US" sz="2800" dirty="0"/>
              <a:t>range [221, 352) record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Only </a:t>
            </a:r>
            <a:r>
              <a:rPr lang="en-US" sz="2800" dirty="0"/>
              <a:t>useful when query is on an</a:t>
            </a:r>
            <a:br>
              <a:rPr lang="en-US" sz="2800" dirty="0"/>
            </a:br>
            <a:r>
              <a:rPr lang="en-US" sz="2800" dirty="0"/>
              <a:t>  indexed field</a:t>
            </a:r>
            <a:endParaRPr lang="en-US" dirty="0"/>
          </a:p>
        </p:txBody>
      </p:sp>
      <p:sp>
        <p:nvSpPr>
          <p:cNvPr id="49178" name="Rectangle 105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0" y="45720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Commonly used with multi-granularity locking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Insert/delete locks record and intention-write locks range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MGL tree defines a fixed set of predicates, and thereby avoids predicate satisfiability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43B8FD-A535-4375-BDDB-CC434C5E82C2}" type="slidenum">
              <a:rPr lang="en-US" sz="1400"/>
              <a:pPr/>
              <a:t>47</a:t>
            </a:fld>
            <a:endParaRPr lang="en-US" sz="1400"/>
          </a:p>
        </p:txBody>
      </p:sp>
      <p:sp>
        <p:nvSpPr>
          <p:cNvPr id="50180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98525" y="114300"/>
            <a:ext cx="7772400" cy="762000"/>
          </a:xfrm>
        </p:spPr>
        <p:txBody>
          <a:bodyPr/>
          <a:lstStyle/>
          <a:p>
            <a:r>
              <a:rPr lang="en-US" dirty="0" smtClean="0"/>
              <a:t>8.12 Tree Locking</a:t>
            </a:r>
          </a:p>
        </p:txBody>
      </p:sp>
      <p:sp>
        <p:nvSpPr>
          <p:cNvPr id="50181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2209800"/>
          </a:xfrm>
        </p:spPr>
        <p:txBody>
          <a:bodyPr/>
          <a:lstStyle/>
          <a:p>
            <a:r>
              <a:rPr lang="en-US" smtClean="0"/>
              <a:t>Can beat 2PL by exploiting root-to-leaf access in a tree</a:t>
            </a:r>
          </a:p>
          <a:p>
            <a:r>
              <a:rPr lang="en-US" smtClean="0"/>
              <a:t>If searching for a leaf, after setting a lock on a node, release the lock on its parent</a:t>
            </a:r>
          </a:p>
        </p:txBody>
      </p:sp>
      <p:grpSp>
        <p:nvGrpSpPr>
          <p:cNvPr id="50182" name="Group 10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352800"/>
            <a:ext cx="457200" cy="519113"/>
            <a:chOff x="1459" y="2232"/>
            <a:chExt cx="288" cy="327"/>
          </a:xfrm>
        </p:grpSpPr>
        <p:sp>
          <p:nvSpPr>
            <p:cNvPr id="50205" name="Text Box 102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64" y="223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</a:p>
          </p:txBody>
        </p:sp>
        <p:sp>
          <p:nvSpPr>
            <p:cNvPr id="50206" name="Oval 10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59" y="225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3" name="Group 103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914400" y="4114800"/>
            <a:ext cx="457200" cy="519113"/>
            <a:chOff x="1459" y="2232"/>
            <a:chExt cx="288" cy="327"/>
          </a:xfrm>
        </p:grpSpPr>
        <p:sp>
          <p:nvSpPr>
            <p:cNvPr id="50203" name="Text Box 1032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64" y="2232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</a:p>
          </p:txBody>
        </p:sp>
        <p:sp>
          <p:nvSpPr>
            <p:cNvPr id="50204" name="Oval 103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59" y="225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4" name="Group 1034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600200" y="4114800"/>
            <a:ext cx="457200" cy="519113"/>
            <a:chOff x="1459" y="2232"/>
            <a:chExt cx="288" cy="327"/>
          </a:xfrm>
        </p:grpSpPr>
        <p:sp>
          <p:nvSpPr>
            <p:cNvPr id="50201" name="Text Box 103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464" y="2232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C</a:t>
              </a:r>
            </a:p>
          </p:txBody>
        </p:sp>
        <p:sp>
          <p:nvSpPr>
            <p:cNvPr id="50202" name="Oval 103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459" y="225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5" name="Group 1037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362200" y="4114800"/>
            <a:ext cx="457200" cy="519113"/>
            <a:chOff x="1459" y="2232"/>
            <a:chExt cx="288" cy="327"/>
          </a:xfrm>
        </p:grpSpPr>
        <p:sp>
          <p:nvSpPr>
            <p:cNvPr id="50199" name="Text Box 103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64" y="223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D</a:t>
              </a:r>
            </a:p>
          </p:txBody>
        </p:sp>
        <p:sp>
          <p:nvSpPr>
            <p:cNvPr id="50200" name="Oval 103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59" y="225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6" name="Group 104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3400" y="4724400"/>
            <a:ext cx="457200" cy="519113"/>
            <a:chOff x="1459" y="2232"/>
            <a:chExt cx="288" cy="327"/>
          </a:xfrm>
        </p:grpSpPr>
        <p:sp>
          <p:nvSpPr>
            <p:cNvPr id="50197" name="Text Box 104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464" y="2232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E</a:t>
              </a:r>
            </a:p>
          </p:txBody>
        </p:sp>
        <p:sp>
          <p:nvSpPr>
            <p:cNvPr id="50198" name="Oval 10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459" y="225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7" name="Group 1043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71600" y="4724400"/>
            <a:ext cx="457200" cy="519113"/>
            <a:chOff x="1459" y="2232"/>
            <a:chExt cx="288" cy="327"/>
          </a:xfrm>
        </p:grpSpPr>
        <p:sp>
          <p:nvSpPr>
            <p:cNvPr id="50195" name="Text Box 1044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464" y="223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F</a:t>
              </a:r>
            </a:p>
          </p:txBody>
        </p:sp>
        <p:sp>
          <p:nvSpPr>
            <p:cNvPr id="50196" name="Oval 104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59" y="225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8" name="Text Box 104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46525" y="3724275"/>
            <a:ext cx="4872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wl(A) wl(B) wu(A) wl(E) wu(B)</a:t>
            </a:r>
          </a:p>
        </p:txBody>
      </p:sp>
      <p:sp>
        <p:nvSpPr>
          <p:cNvPr id="50189" name="Rectangle 104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" y="5486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The lock order on the root serializes access to other nodes</a:t>
            </a:r>
          </a:p>
        </p:txBody>
      </p:sp>
      <p:sp>
        <p:nvSpPr>
          <p:cNvPr id="50190" name="Line 10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276350" y="3771900"/>
            <a:ext cx="38735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0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28800" y="3848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05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87550" y="3778250"/>
            <a:ext cx="4826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05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844550" y="4578350"/>
            <a:ext cx="1968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05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263650" y="4572000"/>
            <a:ext cx="21590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AA4D25-403B-470D-8768-27B24BD43D83}" type="slidenum">
              <a:rPr lang="en-US" sz="1400"/>
              <a:pPr/>
              <a:t>48</a:t>
            </a:fld>
            <a:endParaRPr lang="en-US" sz="1400"/>
          </a:p>
        </p:txBody>
      </p:sp>
      <p:sp>
        <p:nvSpPr>
          <p:cNvPr id="51204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mtClean="0"/>
              <a:t>B-tree Locking</a:t>
            </a:r>
          </a:p>
        </p:txBody>
      </p:sp>
      <p:sp>
        <p:nvSpPr>
          <p:cNvPr id="51205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7772400" cy="1066800"/>
          </a:xfrm>
        </p:spPr>
        <p:txBody>
          <a:bodyPr/>
          <a:lstStyle/>
          <a:p>
            <a:r>
              <a:rPr lang="en-US" sz="2800" smtClean="0"/>
              <a:t>Root lock on a B-tree is a bottleneck</a:t>
            </a:r>
          </a:p>
          <a:p>
            <a:r>
              <a:rPr lang="en-US" sz="2800" smtClean="0"/>
              <a:t>Use tree locking to relieve it</a:t>
            </a:r>
          </a:p>
          <a:p>
            <a:r>
              <a:rPr lang="en-US" sz="2800" smtClean="0"/>
              <a:t>Problem: node splits</a:t>
            </a:r>
            <a:endParaRPr lang="en-US" smtClean="0"/>
          </a:p>
        </p:txBody>
      </p:sp>
      <p:sp>
        <p:nvSpPr>
          <p:cNvPr id="51206" name="Rectangle 10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44958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So, don’t unlock a node till you’re sure its child won’t split (i.e. has space for an insert)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Implies different locking rules for different ops</a:t>
            </a:r>
            <a:br>
              <a:rPr lang="en-US" sz="2800"/>
            </a:br>
            <a:r>
              <a:rPr lang="en-US" sz="2800"/>
              <a:t>(search vs. insert/update)</a:t>
            </a:r>
            <a:endParaRPr lang="en-US" sz="3200"/>
          </a:p>
        </p:txBody>
      </p:sp>
      <p:grpSp>
        <p:nvGrpSpPr>
          <p:cNvPr id="51207" name="Group 102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0" y="2387600"/>
            <a:ext cx="3622675" cy="1668463"/>
            <a:chOff x="0" y="1792"/>
            <a:chExt cx="2282" cy="1051"/>
          </a:xfrm>
        </p:grpSpPr>
        <p:grpSp>
          <p:nvGrpSpPr>
            <p:cNvPr id="51209" name="Group 1030"/>
            <p:cNvGrpSpPr>
              <a:grpSpLocks/>
            </p:cNvGrpSpPr>
            <p:nvPr/>
          </p:nvGrpSpPr>
          <p:grpSpPr bwMode="auto">
            <a:xfrm>
              <a:off x="387" y="1984"/>
              <a:ext cx="1536" cy="331"/>
              <a:chOff x="336" y="1973"/>
              <a:chExt cx="1536" cy="331"/>
            </a:xfrm>
          </p:grpSpPr>
          <p:sp>
            <p:nvSpPr>
              <p:cNvPr id="51220" name="Text Box 1031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77" y="1973"/>
                <a:ext cx="110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19           --</a:t>
                </a:r>
              </a:p>
            </p:txBody>
          </p:sp>
          <p:sp>
            <p:nvSpPr>
              <p:cNvPr id="51221" name="Rectangle 1032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36" y="2016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2" name="Line 1033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76" y="20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3" name="Line 1034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960" y="20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4" name="Line 1035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248" y="20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5" name="Line 1036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32" y="20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0" name="Group 1037"/>
            <p:cNvGrpSpPr>
              <a:grpSpLocks/>
            </p:cNvGrpSpPr>
            <p:nvPr/>
          </p:nvGrpSpPr>
          <p:grpSpPr bwMode="auto">
            <a:xfrm>
              <a:off x="99" y="2496"/>
              <a:ext cx="1344" cy="347"/>
              <a:chOff x="96" y="2677"/>
              <a:chExt cx="1344" cy="347"/>
            </a:xfrm>
          </p:grpSpPr>
          <p:sp>
            <p:nvSpPr>
              <p:cNvPr id="51216" name="Text Box 1038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97" y="2677"/>
                <a:ext cx="12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12    14     17</a:t>
                </a:r>
              </a:p>
            </p:txBody>
          </p:sp>
          <p:sp>
            <p:nvSpPr>
              <p:cNvPr id="51217" name="Rectangle 1039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96" y="2688"/>
                <a:ext cx="134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8" name="Line 1040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28" y="26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9" name="Line 1041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960" y="26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11" name="Line 104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195" y="2219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Freeform 104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1059" y="2171"/>
              <a:ext cx="960" cy="260"/>
            </a:xfrm>
            <a:custGeom>
              <a:avLst/>
              <a:gdLst>
                <a:gd name="T0" fmla="*/ 672 w 736"/>
                <a:gd name="T1" fmla="*/ 0 h 288"/>
                <a:gd name="T2" fmla="*/ 624 w 736"/>
                <a:gd name="T3" fmla="*/ 240 h 288"/>
                <a:gd name="T4" fmla="*/ 0 w 736"/>
                <a:gd name="T5" fmla="*/ 288 h 288"/>
                <a:gd name="T6" fmla="*/ 0 60000 65536"/>
                <a:gd name="T7" fmla="*/ 0 60000 65536"/>
                <a:gd name="T8" fmla="*/ 0 60000 65536"/>
                <a:gd name="T9" fmla="*/ 0 w 736"/>
                <a:gd name="T10" fmla="*/ 0 h 288"/>
                <a:gd name="T11" fmla="*/ 736 w 73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6" h="288">
                  <a:moveTo>
                    <a:pt x="672" y="0"/>
                  </a:moveTo>
                  <a:cubicBezTo>
                    <a:pt x="704" y="96"/>
                    <a:pt x="736" y="192"/>
                    <a:pt x="624" y="240"/>
                  </a:cubicBezTo>
                  <a:cubicBezTo>
                    <a:pt x="512" y="288"/>
                    <a:pt x="256" y="288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" name="Rectangle 104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004" y="224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sp>
          <p:nvSpPr>
            <p:cNvPr id="51214" name="Rectangle 104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98" y="179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</a:t>
              </a:r>
            </a:p>
          </p:txBody>
        </p:sp>
        <p:sp>
          <p:nvSpPr>
            <p:cNvPr id="51215" name="Rectangle 104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0" y="2214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C</a:t>
              </a:r>
            </a:p>
          </p:txBody>
        </p:sp>
      </p:grpSp>
      <p:sp>
        <p:nvSpPr>
          <p:cNvPr id="51208" name="Text Box 104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2438400"/>
            <a:ext cx="5181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If you unlock P before splitting C,</a:t>
            </a:r>
          </a:p>
          <a:p>
            <a:r>
              <a:rPr lang="en-US" sz="2800"/>
              <a:t>then you have to back up and lock</a:t>
            </a:r>
          </a:p>
          <a:p>
            <a:r>
              <a:rPr lang="en-US" sz="2800"/>
              <a:t>P again, which breaks the tree</a:t>
            </a:r>
          </a:p>
          <a:p>
            <a:r>
              <a:rPr lang="en-US" sz="2800"/>
              <a:t>locking protocol.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0A7A34-CE61-4E73-866E-EF9D3EF4EF45}" type="slidenum">
              <a:rPr lang="en-US" sz="1400"/>
              <a:pPr/>
              <a:t>49</a:t>
            </a:fld>
            <a:endParaRPr lang="en-US" sz="140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B-link Optimization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2362200"/>
          </a:xfrm>
        </p:spPr>
        <p:txBody>
          <a:bodyPr/>
          <a:lstStyle/>
          <a:p>
            <a:r>
              <a:rPr lang="en-US" sz="2800" smtClean="0"/>
              <a:t>B-link tree - Each node has a side pointer to the next</a:t>
            </a:r>
          </a:p>
          <a:p>
            <a:r>
              <a:rPr lang="en-US" sz="2800" smtClean="0"/>
              <a:t>After searching a node, you can release its lock before locking its child</a:t>
            </a:r>
          </a:p>
          <a:p>
            <a:pPr lvl="1"/>
            <a:r>
              <a:rPr lang="en-US" smtClean="0"/>
              <a:t>r</a:t>
            </a:r>
            <a:r>
              <a:rPr lang="en-US" baseline="-25000" smtClean="0"/>
              <a:t>1</a:t>
            </a:r>
            <a:r>
              <a:rPr lang="en-US" smtClean="0"/>
              <a:t>[P] r</a:t>
            </a:r>
            <a:r>
              <a:rPr lang="en-US" baseline="-25000" smtClean="0"/>
              <a:t>2</a:t>
            </a:r>
            <a:r>
              <a:rPr lang="en-US" smtClean="0"/>
              <a:t>[P] r</a:t>
            </a:r>
            <a:r>
              <a:rPr lang="en-US" baseline="-25000" smtClean="0"/>
              <a:t>2</a:t>
            </a:r>
            <a:r>
              <a:rPr lang="en-US" smtClean="0"/>
              <a:t>[C] w</a:t>
            </a:r>
            <a:r>
              <a:rPr lang="en-US" baseline="-25000" smtClean="0"/>
              <a:t>2</a:t>
            </a:r>
            <a:r>
              <a:rPr lang="en-US" smtClean="0"/>
              <a:t>[C] w</a:t>
            </a:r>
            <a:r>
              <a:rPr lang="en-US" baseline="-25000" smtClean="0"/>
              <a:t>2</a:t>
            </a:r>
            <a:r>
              <a:rPr lang="en-US" smtClean="0"/>
              <a:t>[C´] w</a:t>
            </a:r>
            <a:r>
              <a:rPr lang="en-US" baseline="-25000" smtClean="0"/>
              <a:t>2</a:t>
            </a:r>
            <a:r>
              <a:rPr lang="en-US" smtClean="0"/>
              <a:t>[P] r</a:t>
            </a:r>
            <a:r>
              <a:rPr lang="en-US" baseline="-25000" smtClean="0"/>
              <a:t>1</a:t>
            </a:r>
            <a:r>
              <a:rPr lang="en-US" smtClean="0"/>
              <a:t>[C] r</a:t>
            </a:r>
            <a:r>
              <a:rPr lang="en-US" baseline="-25000" smtClean="0"/>
              <a:t>1</a:t>
            </a:r>
            <a:r>
              <a:rPr lang="en-US" smtClean="0"/>
              <a:t>[C´]</a:t>
            </a:r>
          </a:p>
        </p:txBody>
      </p:sp>
      <p:grpSp>
        <p:nvGrpSpPr>
          <p:cNvPr id="52230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4363" y="3530600"/>
            <a:ext cx="2438400" cy="525463"/>
            <a:chOff x="336" y="1973"/>
            <a:chExt cx="1536" cy="331"/>
          </a:xfrm>
        </p:grpSpPr>
        <p:sp>
          <p:nvSpPr>
            <p:cNvPr id="52273" name="Text Box 5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77" y="1973"/>
              <a:ext cx="9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19         --</a:t>
              </a:r>
            </a:p>
          </p:txBody>
        </p:sp>
        <p:sp>
          <p:nvSpPr>
            <p:cNvPr id="52274" name="Rectangle 6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36" y="2016"/>
              <a:ext cx="15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5" name="Line 7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5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6" name="Line 8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96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7" name="Line 9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1248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8" name="Line 10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1632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1" name="Group 1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57163" y="4343400"/>
            <a:ext cx="2133600" cy="550863"/>
            <a:chOff x="96" y="2677"/>
            <a:chExt cx="1344" cy="347"/>
          </a:xfrm>
        </p:grpSpPr>
        <p:sp>
          <p:nvSpPr>
            <p:cNvPr id="52269" name="Text Box 12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97" y="2677"/>
              <a:ext cx="12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12    14    17</a:t>
              </a:r>
            </a:p>
          </p:txBody>
        </p:sp>
        <p:sp>
          <p:nvSpPr>
            <p:cNvPr id="52270" name="Rectangle 1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96" y="2688"/>
              <a:ext cx="13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1" name="Line 1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2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2" name="Line 15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96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09563" y="3903663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4325" y="32258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</a:p>
        </p:txBody>
      </p:sp>
      <p:sp>
        <p:nvSpPr>
          <p:cNvPr id="52234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51350" y="39449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</a:p>
        </p:txBody>
      </p:sp>
      <p:grpSp>
        <p:nvGrpSpPr>
          <p:cNvPr id="52235" name="Group 19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790825" y="4402138"/>
            <a:ext cx="1476375" cy="550862"/>
            <a:chOff x="69" y="2677"/>
            <a:chExt cx="1371" cy="347"/>
          </a:xfrm>
        </p:grpSpPr>
        <p:sp>
          <p:nvSpPr>
            <p:cNvPr id="52265" name="Text Box 20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9" y="2677"/>
              <a:ext cx="1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sz="2800"/>
            </a:p>
          </p:txBody>
        </p:sp>
        <p:sp>
          <p:nvSpPr>
            <p:cNvPr id="52266" name="Rectangle 21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96" y="2688"/>
              <a:ext cx="13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7" name="Line 2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52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8" name="Line 2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96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886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24588" y="4638675"/>
            <a:ext cx="65722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Rectangle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24200" y="3987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</a:p>
        </p:txBody>
      </p:sp>
      <p:grpSp>
        <p:nvGrpSpPr>
          <p:cNvPr id="52239" name="Group 2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181600" y="3378200"/>
            <a:ext cx="2438400" cy="525463"/>
            <a:chOff x="336" y="1973"/>
            <a:chExt cx="1536" cy="331"/>
          </a:xfrm>
        </p:grpSpPr>
        <p:sp>
          <p:nvSpPr>
            <p:cNvPr id="52259" name="Text Box 28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77" y="1973"/>
              <a:ext cx="10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15        19</a:t>
              </a:r>
            </a:p>
          </p:txBody>
        </p:sp>
        <p:sp>
          <p:nvSpPr>
            <p:cNvPr id="52260" name="Rectangle 29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6" y="2016"/>
              <a:ext cx="15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Line 3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2" name="Line 31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96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3" name="Line 32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248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4" name="Line 33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632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0" name="Text Box 3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98988" y="4379913"/>
            <a:ext cx="1428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12   14   </a:t>
            </a:r>
          </a:p>
        </p:txBody>
      </p:sp>
      <p:sp>
        <p:nvSpPr>
          <p:cNvPr id="52241" name="Rectangle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4419600"/>
            <a:ext cx="165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3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33988" y="44164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Line 3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938838" y="44148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3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849813" y="3751263"/>
            <a:ext cx="484187" cy="68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Freeform 39"/>
          <p:cNvSpPr>
            <a:spLocks/>
          </p:cNvSpPr>
          <p:nvPr>
            <p:custDataLst>
              <p:tags r:id="rId20"/>
            </p:custDataLst>
          </p:nvPr>
        </p:nvSpPr>
        <p:spPr bwMode="auto">
          <a:xfrm flipH="1">
            <a:off x="7315200" y="3675063"/>
            <a:ext cx="1092200" cy="412750"/>
          </a:xfrm>
          <a:custGeom>
            <a:avLst/>
            <a:gdLst>
              <a:gd name="T0" fmla="*/ 672 w 736"/>
              <a:gd name="T1" fmla="*/ 0 h 288"/>
              <a:gd name="T2" fmla="*/ 624 w 736"/>
              <a:gd name="T3" fmla="*/ 240 h 288"/>
              <a:gd name="T4" fmla="*/ 0 w 736"/>
              <a:gd name="T5" fmla="*/ 288 h 288"/>
              <a:gd name="T6" fmla="*/ 0 60000 65536"/>
              <a:gd name="T7" fmla="*/ 0 60000 65536"/>
              <a:gd name="T8" fmla="*/ 0 60000 65536"/>
              <a:gd name="T9" fmla="*/ 0 w 736"/>
              <a:gd name="T10" fmla="*/ 0 h 288"/>
              <a:gd name="T11" fmla="*/ 736 w 7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288">
                <a:moveTo>
                  <a:pt x="672" y="0"/>
                </a:moveTo>
                <a:cubicBezTo>
                  <a:pt x="704" y="96"/>
                  <a:pt x="736" y="192"/>
                  <a:pt x="624" y="240"/>
                </a:cubicBezTo>
                <a:cubicBezTo>
                  <a:pt x="512" y="288"/>
                  <a:pt x="256" y="288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Rectangle 4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31200" y="38131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</a:p>
        </p:txBody>
      </p:sp>
      <p:grpSp>
        <p:nvGrpSpPr>
          <p:cNvPr id="52247" name="Group 41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6883400" y="4379913"/>
            <a:ext cx="1854200" cy="550862"/>
            <a:chOff x="96" y="2677"/>
            <a:chExt cx="1344" cy="347"/>
          </a:xfrm>
        </p:grpSpPr>
        <p:sp>
          <p:nvSpPr>
            <p:cNvPr id="52255" name="Text Box 42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97" y="2677"/>
              <a:ext cx="90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15   17 </a:t>
              </a:r>
            </a:p>
          </p:txBody>
        </p:sp>
        <p:sp>
          <p:nvSpPr>
            <p:cNvPr id="52256" name="Rectangle 4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6" y="2688"/>
              <a:ext cx="13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Line 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2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96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8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26200" y="3711575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Rectangle 4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32258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</a:p>
        </p:txBody>
      </p:sp>
      <p:sp>
        <p:nvSpPr>
          <p:cNvPr id="52250" name="Rectangle 4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4988" y="397668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C´</a:t>
            </a:r>
          </a:p>
        </p:txBody>
      </p:sp>
      <p:sp>
        <p:nvSpPr>
          <p:cNvPr id="52251" name="Rectangle 4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0" y="39116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52252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2860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3" name="Freeform 51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8686800" y="4114800"/>
            <a:ext cx="393700" cy="381000"/>
          </a:xfrm>
          <a:custGeom>
            <a:avLst/>
            <a:gdLst>
              <a:gd name="T0" fmla="*/ 48 w 248"/>
              <a:gd name="T1" fmla="*/ 240 h 240"/>
              <a:gd name="T2" fmla="*/ 240 w 248"/>
              <a:gd name="T3" fmla="*/ 96 h 240"/>
              <a:gd name="T4" fmla="*/ 0 w 248"/>
              <a:gd name="T5" fmla="*/ 0 h 240"/>
              <a:gd name="T6" fmla="*/ 0 60000 65536"/>
              <a:gd name="T7" fmla="*/ 0 60000 65536"/>
              <a:gd name="T8" fmla="*/ 0 60000 65536"/>
              <a:gd name="T9" fmla="*/ 0 w 248"/>
              <a:gd name="T10" fmla="*/ 0 h 240"/>
              <a:gd name="T11" fmla="*/ 248 w 24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240">
                <a:moveTo>
                  <a:pt x="48" y="240"/>
                </a:moveTo>
                <a:cubicBezTo>
                  <a:pt x="148" y="188"/>
                  <a:pt x="248" y="136"/>
                  <a:pt x="240" y="96"/>
                </a:cubicBezTo>
                <a:cubicBezTo>
                  <a:pt x="232" y="56"/>
                  <a:pt x="116" y="2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4" name="Rectangle 5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0" y="51816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Searching has the same behavior as if it locked the child before releasing the parent … and ran later (after the insert)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8ECFA2-7761-42CC-9438-4B7C2021A966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Blocking and Lock Thrashing</a:t>
            </a:r>
          </a:p>
        </p:txBody>
      </p:sp>
      <p:sp>
        <p:nvSpPr>
          <p:cNvPr id="7173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3810000"/>
            <a:ext cx="16795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Throughput</a:t>
            </a:r>
            <a:endParaRPr lang="en-US" sz="2800">
              <a:latin typeface="Arial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863" y="5768975"/>
            <a:ext cx="6524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Low</a:t>
            </a:r>
            <a:endParaRPr lang="en-US" sz="2800">
              <a:latin typeface="Arial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4663" y="4273550"/>
            <a:ext cx="711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High</a:t>
            </a:r>
            <a:endParaRPr lang="en-US" sz="2800">
              <a:latin typeface="Arial" charset="0"/>
            </a:endParaRPr>
          </a:p>
        </p:txBody>
      </p:sp>
      <p:sp>
        <p:nvSpPr>
          <p:cNvPr id="717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13463" y="6096000"/>
            <a:ext cx="23987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# of Active Txns</a:t>
            </a:r>
            <a:endParaRPr lang="en-US" sz="2800">
              <a:latin typeface="Arial" charset="0"/>
            </a:endParaRPr>
          </a:p>
        </p:txBody>
      </p:sp>
      <p:sp>
        <p:nvSpPr>
          <p:cNvPr id="7177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65263" y="6378575"/>
            <a:ext cx="6524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Low</a:t>
            </a:r>
            <a:endParaRPr lang="en-US" sz="2800">
              <a:latin typeface="Arial" charset="0"/>
            </a:endParaRPr>
          </a:p>
        </p:txBody>
      </p:sp>
      <p:sp>
        <p:nvSpPr>
          <p:cNvPr id="7178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22863" y="6378575"/>
            <a:ext cx="711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High</a:t>
            </a:r>
            <a:endParaRPr lang="en-US" sz="2800">
              <a:latin typeface="Arial" charset="0"/>
            </a:endParaRPr>
          </a:p>
        </p:txBody>
      </p:sp>
      <p:sp>
        <p:nvSpPr>
          <p:cNvPr id="7179" name="Freeform 9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1254125" y="4057650"/>
            <a:ext cx="4419600" cy="2222500"/>
          </a:xfrm>
          <a:custGeom>
            <a:avLst/>
            <a:gdLst>
              <a:gd name="T0" fmla="*/ 0 w 2784"/>
              <a:gd name="T1" fmla="*/ 1400 h 1400"/>
              <a:gd name="T2" fmla="*/ 1728 w 2784"/>
              <a:gd name="T3" fmla="*/ 152 h 1400"/>
              <a:gd name="T4" fmla="*/ 2784 w 2784"/>
              <a:gd name="T5" fmla="*/ 488 h 1400"/>
              <a:gd name="T6" fmla="*/ 0 60000 65536"/>
              <a:gd name="T7" fmla="*/ 0 60000 65536"/>
              <a:gd name="T8" fmla="*/ 0 60000 65536"/>
              <a:gd name="T9" fmla="*/ 0 w 2784"/>
              <a:gd name="T10" fmla="*/ 0 h 1400"/>
              <a:gd name="T11" fmla="*/ 2784 w 2784"/>
              <a:gd name="T12" fmla="*/ 1400 h 1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84" h="1400">
                <a:moveTo>
                  <a:pt x="0" y="1400"/>
                </a:moveTo>
                <a:cubicBezTo>
                  <a:pt x="632" y="852"/>
                  <a:pt x="1264" y="304"/>
                  <a:pt x="1728" y="152"/>
                </a:cubicBezTo>
                <a:cubicBezTo>
                  <a:pt x="2192" y="0"/>
                  <a:pt x="2488" y="244"/>
                  <a:pt x="2784" y="48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1235075" y="4305300"/>
            <a:ext cx="1588" cy="199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236663" y="6302375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6858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en-US" sz="3200" dirty="0"/>
              <a:t>The locking performance problem is too much delay due to </a:t>
            </a:r>
            <a:r>
              <a:rPr lang="en-US" sz="3200" dirty="0" smtClean="0"/>
              <a:t>blocking.</a:t>
            </a:r>
            <a:endParaRPr lang="en-US" sz="3200" dirty="0"/>
          </a:p>
          <a:p>
            <a:pPr marL="742950" lvl="1" indent="-285750">
              <a:spcBef>
                <a:spcPct val="10000"/>
              </a:spcBef>
              <a:buFontTx/>
              <a:buChar char="–"/>
            </a:pPr>
            <a:r>
              <a:rPr lang="en-US" sz="2800" dirty="0" smtClean="0"/>
              <a:t>Little </a:t>
            </a:r>
            <a:r>
              <a:rPr lang="en-US" sz="2800" dirty="0"/>
              <a:t>delay until locks are </a:t>
            </a:r>
            <a:r>
              <a:rPr lang="en-US" sz="2800" dirty="0" smtClean="0"/>
              <a:t>saturated.</a:t>
            </a:r>
            <a:endParaRPr lang="en-US" sz="2800" dirty="0"/>
          </a:p>
          <a:p>
            <a:pPr marL="742950" lvl="1" indent="-285750">
              <a:spcBef>
                <a:spcPct val="10000"/>
              </a:spcBef>
              <a:buFontTx/>
              <a:buChar char="–"/>
            </a:pPr>
            <a:r>
              <a:rPr lang="en-US" sz="2800" dirty="0" smtClean="0"/>
              <a:t>Then </a:t>
            </a:r>
            <a:r>
              <a:rPr lang="en-US" sz="2800" dirty="0"/>
              <a:t>major delay, due to the locking </a:t>
            </a:r>
            <a:r>
              <a:rPr lang="en-US" sz="2800" dirty="0" smtClean="0"/>
              <a:t>bottleneck.</a:t>
            </a:r>
            <a:endParaRPr lang="en-US" sz="2800" dirty="0"/>
          </a:p>
          <a:p>
            <a:pPr marL="742950" lvl="1" indent="-285750">
              <a:spcBef>
                <a:spcPct val="10000"/>
              </a:spcBef>
              <a:buFontTx/>
              <a:buChar char="–"/>
            </a:pPr>
            <a:r>
              <a:rPr lang="en-US" sz="2800" u="sng" dirty="0" smtClean="0"/>
              <a:t>Thrashing</a:t>
            </a:r>
            <a:r>
              <a:rPr lang="en-US" sz="2800" dirty="0" smtClean="0"/>
              <a:t> </a:t>
            </a:r>
            <a:r>
              <a:rPr lang="en-US" sz="2800" dirty="0"/>
              <a:t>- the point where throughput decreases with increasing </a:t>
            </a:r>
            <a:r>
              <a:rPr lang="en-US" sz="2800" dirty="0" smtClean="0"/>
              <a:t>load.</a:t>
            </a:r>
            <a:endParaRPr lang="en-US" sz="2800" dirty="0"/>
          </a:p>
        </p:txBody>
      </p:sp>
      <p:sp>
        <p:nvSpPr>
          <p:cNvPr id="7183" name="Rectangle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72000" y="5181600"/>
            <a:ext cx="13223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/>
              <a:t>thrashing</a:t>
            </a:r>
            <a:endParaRPr lang="en-US" sz="2800">
              <a:latin typeface="Arial" charset="0"/>
            </a:endParaRPr>
          </a:p>
        </p:txBody>
      </p:sp>
      <p:sp>
        <p:nvSpPr>
          <p:cNvPr id="7184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4196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419600" y="5181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802C4-1526-444A-A1FF-C72A8E8A4E06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smtClean="0"/>
              <a:t>More on Thrashing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447800"/>
            <a:ext cx="8610600" cy="4648200"/>
          </a:xfrm>
        </p:spPr>
        <p:txBody>
          <a:bodyPr/>
          <a:lstStyle/>
          <a:p>
            <a:r>
              <a:rPr lang="en-US" dirty="0" smtClean="0"/>
              <a:t>It’s purely a blocking problem</a:t>
            </a:r>
          </a:p>
          <a:p>
            <a:pPr lvl="1"/>
            <a:r>
              <a:rPr lang="en-US" dirty="0" smtClean="0"/>
              <a:t>It happens even when the abort rate is low.</a:t>
            </a:r>
          </a:p>
          <a:p>
            <a:r>
              <a:rPr lang="en-US" dirty="0" smtClean="0"/>
              <a:t>As number of transactions increase</a:t>
            </a:r>
          </a:p>
          <a:p>
            <a:pPr lvl="1"/>
            <a:r>
              <a:rPr lang="en-US" dirty="0" smtClean="0"/>
              <a:t>Each additional transaction is more likely to block.</a:t>
            </a:r>
          </a:p>
          <a:p>
            <a:pPr lvl="1"/>
            <a:r>
              <a:rPr lang="en-US" dirty="0" smtClean="0"/>
              <a:t>But first, it gathers some locks, increasing the probability others will block (negative feedback).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F67A31-E253-401D-97BD-13CBE0462C90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70560" y="289560"/>
            <a:ext cx="7772400" cy="1143000"/>
          </a:xfrm>
        </p:spPr>
        <p:txBody>
          <a:bodyPr/>
          <a:lstStyle/>
          <a:p>
            <a:r>
              <a:rPr lang="en-US" dirty="0" smtClean="0"/>
              <a:t>Avoiding Thrashing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592580"/>
            <a:ext cx="8382000" cy="4503420"/>
          </a:xfrm>
        </p:spPr>
        <p:txBody>
          <a:bodyPr/>
          <a:lstStyle/>
          <a:p>
            <a:r>
              <a:rPr lang="en-US" dirty="0" smtClean="0"/>
              <a:t>Good heuristic:</a:t>
            </a:r>
          </a:p>
          <a:p>
            <a:pPr lvl="1"/>
            <a:r>
              <a:rPr lang="en-US" dirty="0" smtClean="0"/>
              <a:t>If over 30% of active transactions are blocked, then the system is (nearly) thrashing so reduce the number of active transactions.</a:t>
            </a:r>
          </a:p>
          <a:p>
            <a:r>
              <a:rPr lang="en-US" dirty="0" smtClean="0"/>
              <a:t>Timeout-based deadlock detection mistakes</a:t>
            </a:r>
          </a:p>
          <a:p>
            <a:pPr lvl="1"/>
            <a:r>
              <a:rPr lang="en-US" dirty="0" smtClean="0"/>
              <a:t>They happen due to long lock delays.</a:t>
            </a:r>
          </a:p>
          <a:p>
            <a:pPr lvl="1"/>
            <a:r>
              <a:rPr lang="en-US" dirty="0" smtClean="0"/>
              <a:t>So the system is probably close to thrashing.</a:t>
            </a:r>
          </a:p>
          <a:p>
            <a:pPr lvl="1"/>
            <a:r>
              <a:rPr lang="en-US" dirty="0" smtClean="0"/>
              <a:t>So if deadlock detection rate is too high (over 2%) reduce the number of active transactions.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1215D8-7F33-4B01-AB1D-11BDCE4116B2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r>
              <a:rPr lang="en-US" smtClean="0"/>
              <a:t>Interesting Sidelights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066800"/>
            <a:ext cx="8534400" cy="5562600"/>
          </a:xfrm>
        </p:spPr>
        <p:txBody>
          <a:bodyPr/>
          <a:lstStyle/>
          <a:p>
            <a:r>
              <a:rPr lang="en-US" dirty="0" smtClean="0"/>
              <a:t>By getting all locks before transaction Start, you can increase throughput at the thrashing point because blocked transactions hold no locks.</a:t>
            </a:r>
          </a:p>
          <a:p>
            <a:pPr lvl="1"/>
            <a:r>
              <a:rPr lang="en-US" dirty="0" smtClean="0"/>
              <a:t>But it assumes that you get exactly the locks you need and that retries of get-all-locks are cheap.</a:t>
            </a:r>
          </a:p>
          <a:p>
            <a:r>
              <a:rPr lang="en-US" dirty="0" smtClean="0"/>
              <a:t>Pure restart policy - abort when there’s a conflict and restart when the conflict disappears.</a:t>
            </a:r>
          </a:p>
          <a:p>
            <a:pPr lvl="1"/>
            <a:r>
              <a:rPr lang="en-US" dirty="0" smtClean="0"/>
              <a:t>If aborts are cheap and there’s low contention for other resources, then this policy produces higher throughput before thrashing than a blocking policy.</a:t>
            </a:r>
          </a:p>
          <a:p>
            <a:pPr lvl="1"/>
            <a:r>
              <a:rPr lang="en-US" dirty="0" smtClean="0"/>
              <a:t>But response time is greater than a blocking policy.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2/8/2012</a:t>
            </a:r>
            <a:endParaRPr 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215739-EEE6-43D0-94F0-30C15F28DEAE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How to Reduce Lock Contention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3825" y="914400"/>
            <a:ext cx="8915400" cy="1143000"/>
          </a:xfrm>
        </p:spPr>
        <p:txBody>
          <a:bodyPr/>
          <a:lstStyle/>
          <a:p>
            <a:r>
              <a:rPr lang="en-US" smtClean="0"/>
              <a:t>If each transaction holds a lock </a:t>
            </a:r>
            <a:r>
              <a:rPr lang="en-US" i="1" smtClean="0"/>
              <a:t>L</a:t>
            </a:r>
            <a:r>
              <a:rPr lang="en-US" smtClean="0"/>
              <a:t> for </a:t>
            </a:r>
            <a:r>
              <a:rPr lang="en-US" i="1" smtClean="0"/>
              <a:t>t</a:t>
            </a:r>
            <a:r>
              <a:rPr lang="en-US" smtClean="0"/>
              <a:t> seconds, then the maximum throughput is 1/</a:t>
            </a:r>
            <a:r>
              <a:rPr lang="en-US" i="1" smtClean="0"/>
              <a:t>t</a:t>
            </a:r>
            <a:r>
              <a:rPr lang="en-US" smtClean="0"/>
              <a:t> txns/second</a:t>
            </a:r>
          </a:p>
        </p:txBody>
      </p:sp>
      <p:sp>
        <p:nvSpPr>
          <p:cNvPr id="11270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5800" y="2819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4963" y="2303463"/>
            <a:ext cx="855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Start</a:t>
            </a:r>
          </a:p>
        </p:txBody>
      </p:sp>
      <p:sp>
        <p:nvSpPr>
          <p:cNvPr id="1127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97738" y="2303463"/>
            <a:ext cx="1347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Commit</a:t>
            </a:r>
          </a:p>
        </p:txBody>
      </p:sp>
      <p:sp>
        <p:nvSpPr>
          <p:cNvPr id="1127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85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0772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301875"/>
            <a:ext cx="1201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Lock </a:t>
            </a:r>
            <a:r>
              <a:rPr lang="en-US" sz="2800" i="1"/>
              <a:t>L</a:t>
            </a:r>
            <a:endParaRPr lang="en-US" sz="2800"/>
          </a:p>
        </p:txBody>
      </p:sp>
      <p:sp>
        <p:nvSpPr>
          <p:cNvPr id="11276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3246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24600" y="29654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077200" y="29654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2895600"/>
            <a:ext cx="282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/>
              <a:t>t</a:t>
            </a:r>
            <a:endParaRPr lang="en-US" sz="2800"/>
          </a:p>
        </p:txBody>
      </p:sp>
      <p:sp>
        <p:nvSpPr>
          <p:cNvPr id="11280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00800" y="31559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15200" y="3155950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0" y="3657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To increase throughput, reduce </a:t>
            </a:r>
            <a:r>
              <a:rPr lang="en-US" sz="3200" i="1" dirty="0"/>
              <a:t>t </a:t>
            </a:r>
            <a:r>
              <a:rPr lang="en-US" sz="3200" dirty="0"/>
              <a:t>(lock holding time)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Set the lock later in the transaction’s execution </a:t>
            </a:r>
            <a:br>
              <a:rPr lang="en-US" sz="2800" dirty="0"/>
            </a:br>
            <a:r>
              <a:rPr lang="en-US" sz="2800" dirty="0"/>
              <a:t>(e.g., defer updates till commit time</a:t>
            </a:r>
            <a:r>
              <a:rPr lang="en-US" sz="2800" dirty="0" smtClean="0"/>
              <a:t>).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Reduce transaction execution time (reduce path length, read from disk before setting locks</a:t>
            </a:r>
            <a:r>
              <a:rPr lang="en-US" sz="2800" dirty="0" smtClean="0"/>
              <a:t>).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Split a transaction into smaller </a:t>
            </a:r>
            <a:r>
              <a:rPr lang="en-US" sz="2800" dirty="0" smtClean="0"/>
              <a:t>transactions.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7886ef6-66aa-4ee1-a465-e9219bc3dd4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2822</TotalTime>
  <Words>3356</Words>
  <Application>Microsoft Office PowerPoint</Application>
  <PresentationFormat>On-screen Show (4:3)</PresentationFormat>
  <Paragraphs>579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Blank Presentation</vt:lpstr>
      <vt:lpstr>7. Concurrency Control for Transactions Part Two</vt:lpstr>
      <vt:lpstr>Outline</vt:lpstr>
      <vt:lpstr>8.6 Locking Performance</vt:lpstr>
      <vt:lpstr>Conversions in MS SQL Server</vt:lpstr>
      <vt:lpstr>Blocking and Lock Thrashing</vt:lpstr>
      <vt:lpstr>More on Thrashing</vt:lpstr>
      <vt:lpstr>Avoiding Thrashing</vt:lpstr>
      <vt:lpstr>Interesting Sidelights</vt:lpstr>
      <vt:lpstr>How to Reduce Lock Contention</vt:lpstr>
      <vt:lpstr>Reducing Lock Contention (cont’d)</vt:lpstr>
      <vt:lpstr>Mathematical Model of Locking</vt:lpstr>
      <vt:lpstr>8.7 Multigranularity Locking (MGL)</vt:lpstr>
      <vt:lpstr>MGL Type and Instance Graphs</vt:lpstr>
      <vt:lpstr>MGL Compatibility Matrix</vt:lpstr>
      <vt:lpstr>MGL Complexities</vt:lpstr>
      <vt:lpstr>MS SQL Server</vt:lpstr>
      <vt:lpstr>8.8 Hot Spot Techniques</vt:lpstr>
      <vt:lpstr>Hot Spot Techniques (cont’d)</vt:lpstr>
      <vt:lpstr>Delaying Operations Until Commit</vt:lpstr>
      <vt:lpstr>Locking Higher-Level Operations</vt:lpstr>
      <vt:lpstr>Solving the Threshold Problem Another IMS Fast Path Technique</vt:lpstr>
      <vt:lpstr>Optimistic Concurrency Control</vt:lpstr>
      <vt:lpstr>Batching</vt:lpstr>
      <vt:lpstr>Partitioning</vt:lpstr>
      <vt:lpstr>8.9 Query-Update Techniques</vt:lpstr>
      <vt:lpstr>Data Warehouse</vt:lpstr>
      <vt:lpstr>Degrees of Isolation</vt:lpstr>
      <vt:lpstr>Degrees of Isolation (cont’d)</vt:lpstr>
      <vt:lpstr>ANSI SQL Isolation Levels</vt:lpstr>
      <vt:lpstr>MS SQL Server </vt:lpstr>
      <vt:lpstr>Multiversion Data</vt:lpstr>
      <vt:lpstr>Multiversion Data (cont’d)</vt:lpstr>
      <vt:lpstr>Commit List Management</vt:lpstr>
      <vt:lpstr>Multiversion Garbage Collection</vt:lpstr>
      <vt:lpstr>Oracle Multiversion  Concurrency Control</vt:lpstr>
      <vt:lpstr>Oracle Concurrency Control (cont’d)</vt:lpstr>
      <vt:lpstr>8.10 Phantoms</vt:lpstr>
      <vt:lpstr>The Phantom Phantom Problem</vt:lpstr>
      <vt:lpstr>Avoiding Phantoms - Predicate Locks</vt:lpstr>
      <vt:lpstr>Precision Locks</vt:lpstr>
      <vt:lpstr>8.11 B-Trees</vt:lpstr>
      <vt:lpstr>B-Tree Structure</vt:lpstr>
      <vt:lpstr>Example  n=3</vt:lpstr>
      <vt:lpstr>Insertion</vt:lpstr>
      <vt:lpstr>B-Tree Observations</vt:lpstr>
      <vt:lpstr>Key Range Locks</vt:lpstr>
      <vt:lpstr>8.12 Tree Locking</vt:lpstr>
      <vt:lpstr>B-tree Locking</vt:lpstr>
      <vt:lpstr>B-link Optimization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Concurrency Control</dc:title>
  <dc:creator>Phil Bernstein</dc:creator>
  <cp:lastModifiedBy>Fred Videon</cp:lastModifiedBy>
  <cp:revision>174</cp:revision>
  <cp:lastPrinted>1997-01-05T01:17:00Z</cp:lastPrinted>
  <dcterms:created xsi:type="dcterms:W3CDTF">1996-12-26T21:16:12Z</dcterms:created>
  <dcterms:modified xsi:type="dcterms:W3CDTF">2012-02-08T18:40:58Z</dcterms:modified>
</cp:coreProperties>
</file>