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56" r:id="rId2"/>
    <p:sldId id="257" r:id="rId3"/>
    <p:sldId id="258" r:id="rId4"/>
    <p:sldId id="313" r:id="rId5"/>
    <p:sldId id="261" r:id="rId6"/>
    <p:sldId id="325" r:id="rId7"/>
    <p:sldId id="260" r:id="rId8"/>
    <p:sldId id="328" r:id="rId9"/>
    <p:sldId id="307" r:id="rId10"/>
    <p:sldId id="384" r:id="rId11"/>
    <p:sldId id="308" r:id="rId12"/>
    <p:sldId id="309" r:id="rId13"/>
    <p:sldId id="378" r:id="rId14"/>
    <p:sldId id="306" r:id="rId15"/>
    <p:sldId id="314" r:id="rId16"/>
    <p:sldId id="262" r:id="rId17"/>
    <p:sldId id="265" r:id="rId18"/>
    <p:sldId id="317" r:id="rId19"/>
    <p:sldId id="315" r:id="rId20"/>
    <p:sldId id="266" r:id="rId21"/>
    <p:sldId id="383" r:id="rId22"/>
    <p:sldId id="264" r:id="rId23"/>
    <p:sldId id="316" r:id="rId24"/>
    <p:sldId id="319" r:id="rId25"/>
    <p:sldId id="268" r:id="rId26"/>
    <p:sldId id="277" r:id="rId27"/>
    <p:sldId id="379" r:id="rId28"/>
    <p:sldId id="298" r:id="rId29"/>
    <p:sldId id="326" r:id="rId30"/>
    <p:sldId id="273" r:id="rId31"/>
    <p:sldId id="380" r:id="rId32"/>
    <p:sldId id="381" r:id="rId33"/>
    <p:sldId id="278" r:id="rId34"/>
    <p:sldId id="281" r:id="rId35"/>
    <p:sldId id="282" r:id="rId36"/>
    <p:sldId id="285" r:id="rId37"/>
    <p:sldId id="335" r:id="rId38"/>
    <p:sldId id="337" r:id="rId39"/>
    <p:sldId id="346" r:id="rId40"/>
    <p:sldId id="339" r:id="rId41"/>
    <p:sldId id="349" r:id="rId42"/>
    <p:sldId id="340" r:id="rId43"/>
    <p:sldId id="341" r:id="rId44"/>
    <p:sldId id="382" r:id="rId45"/>
    <p:sldId id="347" r:id="rId46"/>
    <p:sldId id="377" r:id="rId47"/>
    <p:sldId id="376" r:id="rId48"/>
  </p:sldIdLst>
  <p:sldSz cx="9144000" cy="6858000" type="screen4x3"/>
  <p:notesSz cx="6858000" cy="9144000"/>
  <p:custDataLst>
    <p:tags r:id="rId5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  <a:srgbClr val="336699"/>
    <a:srgbClr val="262674"/>
    <a:srgbClr val="3C1D8B"/>
    <a:srgbClr val="2A2A7E"/>
    <a:srgbClr val="333399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96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250"/>
    </p:cViewPr>
  </p:sorterViewPr>
  <p:notesViewPr>
    <p:cSldViewPr snapToGrid="0">
      <p:cViewPr varScale="1">
        <p:scale>
          <a:sx n="101" d="100"/>
          <a:sy n="101" d="100"/>
        </p:scale>
        <p:origin x="-261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ags" Target="tags/tag1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6.xml"/><Relationship Id="rId1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CD642B7-7603-4179-977B-90E1FB94C0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90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B6A498A-4615-4169-B04F-7F00FA2C5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1354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2/15/12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85068-6B8A-465D-9008-5932CE505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09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2/15/12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2CE28-E024-41D9-A7E1-07B049EA29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494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2/15/12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9E409-E390-4EDC-B52C-373F972D92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85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6473B-8294-4128-810B-3DFB255D2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2/15/12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39594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2/15/12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EC748-D44F-443E-AB23-44C9F6DC7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2/15/12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C4C37-F7A8-4284-B1E2-A526F7BDA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30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2/15/12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45F6B-2876-4685-89EE-64D346B0C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986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2/15/12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5BE0B-F7C0-4C09-B216-82EFC5111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253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2/15/12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06043-6C77-4730-8F30-4CE638DDF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537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2/15/12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FA906-0E18-45EE-B0FC-BA73944D99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995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2/15/12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C063D-9505-4D89-AB7A-24A62A242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535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-52388" y="6570663"/>
            <a:ext cx="838201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smtClean="0"/>
              <a:t>2/15/12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EB8BD98-4817-4D0C-B377-CE081F35D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04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17.xml"/><Relationship Id="rId13" Type="http://schemas.openxmlformats.org/officeDocument/2006/relationships/tags" Target="../tags/tag122.xml"/><Relationship Id="rId18" Type="http://schemas.openxmlformats.org/officeDocument/2006/relationships/tags" Target="../tags/tag127.xml"/><Relationship Id="rId26" Type="http://schemas.openxmlformats.org/officeDocument/2006/relationships/tags" Target="../tags/tag135.xml"/><Relationship Id="rId3" Type="http://schemas.openxmlformats.org/officeDocument/2006/relationships/tags" Target="../tags/tag112.xml"/><Relationship Id="rId21" Type="http://schemas.openxmlformats.org/officeDocument/2006/relationships/tags" Target="../tags/tag130.xml"/><Relationship Id="rId7" Type="http://schemas.openxmlformats.org/officeDocument/2006/relationships/tags" Target="../tags/tag116.xml"/><Relationship Id="rId12" Type="http://schemas.openxmlformats.org/officeDocument/2006/relationships/tags" Target="../tags/tag121.xml"/><Relationship Id="rId17" Type="http://schemas.openxmlformats.org/officeDocument/2006/relationships/tags" Target="../tags/tag126.xml"/><Relationship Id="rId25" Type="http://schemas.openxmlformats.org/officeDocument/2006/relationships/tags" Target="../tags/tag134.xml"/><Relationship Id="rId2" Type="http://schemas.openxmlformats.org/officeDocument/2006/relationships/tags" Target="../tags/tag111.xml"/><Relationship Id="rId16" Type="http://schemas.openxmlformats.org/officeDocument/2006/relationships/tags" Target="../tags/tag125.xml"/><Relationship Id="rId20" Type="http://schemas.openxmlformats.org/officeDocument/2006/relationships/tags" Target="../tags/tag129.xml"/><Relationship Id="rId29" Type="http://schemas.openxmlformats.org/officeDocument/2006/relationships/tags" Target="../tags/tag138.xml"/><Relationship Id="rId1" Type="http://schemas.openxmlformats.org/officeDocument/2006/relationships/tags" Target="../tags/tag110.xml"/><Relationship Id="rId6" Type="http://schemas.openxmlformats.org/officeDocument/2006/relationships/tags" Target="../tags/tag115.xml"/><Relationship Id="rId11" Type="http://schemas.openxmlformats.org/officeDocument/2006/relationships/tags" Target="../tags/tag120.xml"/><Relationship Id="rId24" Type="http://schemas.openxmlformats.org/officeDocument/2006/relationships/tags" Target="../tags/tag133.xml"/><Relationship Id="rId5" Type="http://schemas.openxmlformats.org/officeDocument/2006/relationships/tags" Target="../tags/tag114.xml"/><Relationship Id="rId15" Type="http://schemas.openxmlformats.org/officeDocument/2006/relationships/tags" Target="../tags/tag124.xml"/><Relationship Id="rId23" Type="http://schemas.openxmlformats.org/officeDocument/2006/relationships/tags" Target="../tags/tag132.xml"/><Relationship Id="rId28" Type="http://schemas.openxmlformats.org/officeDocument/2006/relationships/tags" Target="../tags/tag137.xml"/><Relationship Id="rId10" Type="http://schemas.openxmlformats.org/officeDocument/2006/relationships/tags" Target="../tags/tag119.xml"/><Relationship Id="rId19" Type="http://schemas.openxmlformats.org/officeDocument/2006/relationships/tags" Target="../tags/tag128.xml"/><Relationship Id="rId4" Type="http://schemas.openxmlformats.org/officeDocument/2006/relationships/tags" Target="../tags/tag113.xml"/><Relationship Id="rId9" Type="http://schemas.openxmlformats.org/officeDocument/2006/relationships/tags" Target="../tags/tag118.xml"/><Relationship Id="rId14" Type="http://schemas.openxmlformats.org/officeDocument/2006/relationships/tags" Target="../tags/tag123.xml"/><Relationship Id="rId22" Type="http://schemas.openxmlformats.org/officeDocument/2006/relationships/tags" Target="../tags/tag131.xml"/><Relationship Id="rId27" Type="http://schemas.openxmlformats.org/officeDocument/2006/relationships/tags" Target="../tags/tag136.xml"/><Relationship Id="rId30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41.xml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45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49.xml"/><Relationship Id="rId2" Type="http://schemas.openxmlformats.org/officeDocument/2006/relationships/tags" Target="../tags/tag148.xml"/><Relationship Id="rId1" Type="http://schemas.openxmlformats.org/officeDocument/2006/relationships/tags" Target="../tags/tag14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0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58.xml"/><Relationship Id="rId3" Type="http://schemas.openxmlformats.org/officeDocument/2006/relationships/tags" Target="../tags/tag153.xml"/><Relationship Id="rId7" Type="http://schemas.openxmlformats.org/officeDocument/2006/relationships/tags" Target="../tags/tag157.xml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6" Type="http://schemas.openxmlformats.org/officeDocument/2006/relationships/tags" Target="../tags/tag15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55.xml"/><Relationship Id="rId10" Type="http://schemas.openxmlformats.org/officeDocument/2006/relationships/tags" Target="../tags/tag160.xml"/><Relationship Id="rId4" Type="http://schemas.openxmlformats.org/officeDocument/2006/relationships/tags" Target="../tags/tag154.xml"/><Relationship Id="rId9" Type="http://schemas.openxmlformats.org/officeDocument/2006/relationships/tags" Target="../tags/tag15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63.xml"/><Relationship Id="rId2" Type="http://schemas.openxmlformats.org/officeDocument/2006/relationships/tags" Target="../tags/tag162.xml"/><Relationship Id="rId1" Type="http://schemas.openxmlformats.org/officeDocument/2006/relationships/tags" Target="../tags/tag16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67.xml"/><Relationship Id="rId2" Type="http://schemas.openxmlformats.org/officeDocument/2006/relationships/tags" Target="../tags/tag166.xml"/><Relationship Id="rId1" Type="http://schemas.openxmlformats.org/officeDocument/2006/relationships/tags" Target="../tags/tag16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71.xml"/><Relationship Id="rId2" Type="http://schemas.openxmlformats.org/officeDocument/2006/relationships/tags" Target="../tags/tag170.xml"/><Relationship Id="rId1" Type="http://schemas.openxmlformats.org/officeDocument/2006/relationships/tags" Target="../tags/tag16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75.xml"/><Relationship Id="rId2" Type="http://schemas.openxmlformats.org/officeDocument/2006/relationships/tags" Target="../tags/tag174.xml"/><Relationship Id="rId1" Type="http://schemas.openxmlformats.org/officeDocument/2006/relationships/tags" Target="../tags/tag17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79.xml"/><Relationship Id="rId2" Type="http://schemas.openxmlformats.org/officeDocument/2006/relationships/tags" Target="../tags/tag178.xml"/><Relationship Id="rId1" Type="http://schemas.openxmlformats.org/officeDocument/2006/relationships/tags" Target="../tags/tag17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83.xml"/><Relationship Id="rId2" Type="http://schemas.openxmlformats.org/officeDocument/2006/relationships/tags" Target="../tags/tag182.xml"/><Relationship Id="rId1" Type="http://schemas.openxmlformats.org/officeDocument/2006/relationships/tags" Target="../tags/tag18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87.xml"/><Relationship Id="rId2" Type="http://schemas.openxmlformats.org/officeDocument/2006/relationships/tags" Target="../tags/tag186.xml"/><Relationship Id="rId1" Type="http://schemas.openxmlformats.org/officeDocument/2006/relationships/tags" Target="../tags/tag18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91.xml"/><Relationship Id="rId2" Type="http://schemas.openxmlformats.org/officeDocument/2006/relationships/tags" Target="../tags/tag190.xml"/><Relationship Id="rId1" Type="http://schemas.openxmlformats.org/officeDocument/2006/relationships/tags" Target="../tags/tag18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95.xml"/><Relationship Id="rId2" Type="http://schemas.openxmlformats.org/officeDocument/2006/relationships/tags" Target="../tags/tag194.xml"/><Relationship Id="rId1" Type="http://schemas.openxmlformats.org/officeDocument/2006/relationships/tags" Target="../tags/tag19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99.xml"/><Relationship Id="rId2" Type="http://schemas.openxmlformats.org/officeDocument/2006/relationships/tags" Target="../tags/tag198.xml"/><Relationship Id="rId1" Type="http://schemas.openxmlformats.org/officeDocument/2006/relationships/tags" Target="../tags/tag19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203.xml"/><Relationship Id="rId2" Type="http://schemas.openxmlformats.org/officeDocument/2006/relationships/tags" Target="../tags/tag202.xml"/><Relationship Id="rId1" Type="http://schemas.openxmlformats.org/officeDocument/2006/relationships/tags" Target="../tags/tag20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207.xml"/><Relationship Id="rId2" Type="http://schemas.openxmlformats.org/officeDocument/2006/relationships/tags" Target="../tags/tag206.xml"/><Relationship Id="rId1" Type="http://schemas.openxmlformats.org/officeDocument/2006/relationships/tags" Target="../tags/tag20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211.xml"/><Relationship Id="rId2" Type="http://schemas.openxmlformats.org/officeDocument/2006/relationships/tags" Target="../tags/tag210.xml"/><Relationship Id="rId1" Type="http://schemas.openxmlformats.org/officeDocument/2006/relationships/tags" Target="../tags/tag20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tags" Target="../tags/tag21.xml"/><Relationship Id="rId18" Type="http://schemas.openxmlformats.org/officeDocument/2006/relationships/tags" Target="../tags/tag26.xml"/><Relationship Id="rId26" Type="http://schemas.openxmlformats.org/officeDocument/2006/relationships/tags" Target="../tags/tag34.xml"/><Relationship Id="rId39" Type="http://schemas.openxmlformats.org/officeDocument/2006/relationships/tags" Target="../tags/tag47.xml"/><Relationship Id="rId3" Type="http://schemas.openxmlformats.org/officeDocument/2006/relationships/tags" Target="../tags/tag11.xml"/><Relationship Id="rId21" Type="http://schemas.openxmlformats.org/officeDocument/2006/relationships/tags" Target="../tags/tag29.xml"/><Relationship Id="rId34" Type="http://schemas.openxmlformats.org/officeDocument/2006/relationships/tags" Target="../tags/tag42.xml"/><Relationship Id="rId42" Type="http://schemas.openxmlformats.org/officeDocument/2006/relationships/tags" Target="../tags/tag50.xml"/><Relationship Id="rId7" Type="http://schemas.openxmlformats.org/officeDocument/2006/relationships/tags" Target="../tags/tag15.xml"/><Relationship Id="rId12" Type="http://schemas.openxmlformats.org/officeDocument/2006/relationships/tags" Target="../tags/tag20.xml"/><Relationship Id="rId17" Type="http://schemas.openxmlformats.org/officeDocument/2006/relationships/tags" Target="../tags/tag25.xml"/><Relationship Id="rId25" Type="http://schemas.openxmlformats.org/officeDocument/2006/relationships/tags" Target="../tags/tag33.xml"/><Relationship Id="rId33" Type="http://schemas.openxmlformats.org/officeDocument/2006/relationships/tags" Target="../tags/tag41.xml"/><Relationship Id="rId38" Type="http://schemas.openxmlformats.org/officeDocument/2006/relationships/tags" Target="../tags/tag46.xml"/><Relationship Id="rId2" Type="http://schemas.openxmlformats.org/officeDocument/2006/relationships/tags" Target="../tags/tag10.xml"/><Relationship Id="rId16" Type="http://schemas.openxmlformats.org/officeDocument/2006/relationships/tags" Target="../tags/tag24.xml"/><Relationship Id="rId20" Type="http://schemas.openxmlformats.org/officeDocument/2006/relationships/tags" Target="../tags/tag28.xml"/><Relationship Id="rId29" Type="http://schemas.openxmlformats.org/officeDocument/2006/relationships/tags" Target="../tags/tag37.xml"/><Relationship Id="rId41" Type="http://schemas.openxmlformats.org/officeDocument/2006/relationships/tags" Target="../tags/tag49.xml"/><Relationship Id="rId1" Type="http://schemas.openxmlformats.org/officeDocument/2006/relationships/vmlDrawing" Target="../drawings/vmlDrawing1.vml"/><Relationship Id="rId6" Type="http://schemas.openxmlformats.org/officeDocument/2006/relationships/tags" Target="../tags/tag14.xml"/><Relationship Id="rId11" Type="http://schemas.openxmlformats.org/officeDocument/2006/relationships/tags" Target="../tags/tag19.xml"/><Relationship Id="rId24" Type="http://schemas.openxmlformats.org/officeDocument/2006/relationships/tags" Target="../tags/tag32.xml"/><Relationship Id="rId32" Type="http://schemas.openxmlformats.org/officeDocument/2006/relationships/tags" Target="../tags/tag40.xml"/><Relationship Id="rId37" Type="http://schemas.openxmlformats.org/officeDocument/2006/relationships/tags" Target="../tags/tag45.xml"/><Relationship Id="rId40" Type="http://schemas.openxmlformats.org/officeDocument/2006/relationships/tags" Target="../tags/tag48.xml"/><Relationship Id="rId45" Type="http://schemas.openxmlformats.org/officeDocument/2006/relationships/image" Target="../media/image1.wmf"/><Relationship Id="rId5" Type="http://schemas.openxmlformats.org/officeDocument/2006/relationships/tags" Target="../tags/tag13.xml"/><Relationship Id="rId15" Type="http://schemas.openxmlformats.org/officeDocument/2006/relationships/tags" Target="../tags/tag23.xml"/><Relationship Id="rId23" Type="http://schemas.openxmlformats.org/officeDocument/2006/relationships/tags" Target="../tags/tag31.xml"/><Relationship Id="rId28" Type="http://schemas.openxmlformats.org/officeDocument/2006/relationships/tags" Target="../tags/tag36.xml"/><Relationship Id="rId36" Type="http://schemas.openxmlformats.org/officeDocument/2006/relationships/tags" Target="../tags/tag44.xml"/><Relationship Id="rId10" Type="http://schemas.openxmlformats.org/officeDocument/2006/relationships/tags" Target="../tags/tag18.xml"/><Relationship Id="rId19" Type="http://schemas.openxmlformats.org/officeDocument/2006/relationships/tags" Target="../tags/tag27.xml"/><Relationship Id="rId31" Type="http://schemas.openxmlformats.org/officeDocument/2006/relationships/tags" Target="../tags/tag39.xml"/><Relationship Id="rId44" Type="http://schemas.openxmlformats.org/officeDocument/2006/relationships/oleObject" Target="../embeddings/oleObject1.bin"/><Relationship Id="rId4" Type="http://schemas.openxmlformats.org/officeDocument/2006/relationships/tags" Target="../tags/tag12.xml"/><Relationship Id="rId9" Type="http://schemas.openxmlformats.org/officeDocument/2006/relationships/tags" Target="../tags/tag17.xml"/><Relationship Id="rId14" Type="http://schemas.openxmlformats.org/officeDocument/2006/relationships/tags" Target="../tags/tag22.xml"/><Relationship Id="rId22" Type="http://schemas.openxmlformats.org/officeDocument/2006/relationships/tags" Target="../tags/tag30.xml"/><Relationship Id="rId27" Type="http://schemas.openxmlformats.org/officeDocument/2006/relationships/tags" Target="../tags/tag35.xml"/><Relationship Id="rId30" Type="http://schemas.openxmlformats.org/officeDocument/2006/relationships/tags" Target="../tags/tag38.xml"/><Relationship Id="rId35" Type="http://schemas.openxmlformats.org/officeDocument/2006/relationships/tags" Target="../tags/tag43.xml"/><Relationship Id="rId43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215.xml"/><Relationship Id="rId2" Type="http://schemas.openxmlformats.org/officeDocument/2006/relationships/tags" Target="../tags/tag214.xml"/><Relationship Id="rId1" Type="http://schemas.openxmlformats.org/officeDocument/2006/relationships/tags" Target="../tags/tag21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1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219.xml"/><Relationship Id="rId2" Type="http://schemas.openxmlformats.org/officeDocument/2006/relationships/tags" Target="../tags/tag218.xml"/><Relationship Id="rId1" Type="http://schemas.openxmlformats.org/officeDocument/2006/relationships/tags" Target="../tags/tag21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2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223.xml"/><Relationship Id="rId2" Type="http://schemas.openxmlformats.org/officeDocument/2006/relationships/tags" Target="../tags/tag222.xml"/><Relationship Id="rId1" Type="http://schemas.openxmlformats.org/officeDocument/2006/relationships/tags" Target="../tags/tag22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2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22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26.xml"/><Relationship Id="rId1" Type="http://schemas.openxmlformats.org/officeDocument/2006/relationships/tags" Target="../tags/tag225.xml"/><Relationship Id="rId6" Type="http://schemas.openxmlformats.org/officeDocument/2006/relationships/tags" Target="../tags/tag230.xml"/><Relationship Id="rId5" Type="http://schemas.openxmlformats.org/officeDocument/2006/relationships/tags" Target="../tags/tag229.xml"/><Relationship Id="rId4" Type="http://schemas.openxmlformats.org/officeDocument/2006/relationships/tags" Target="../tags/tag22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233.xml"/><Relationship Id="rId2" Type="http://schemas.openxmlformats.org/officeDocument/2006/relationships/tags" Target="../tags/tag232.xml"/><Relationship Id="rId1" Type="http://schemas.openxmlformats.org/officeDocument/2006/relationships/tags" Target="../tags/tag23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3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237.xml"/><Relationship Id="rId2" Type="http://schemas.openxmlformats.org/officeDocument/2006/relationships/tags" Target="../tags/tag236.xml"/><Relationship Id="rId1" Type="http://schemas.openxmlformats.org/officeDocument/2006/relationships/tags" Target="../tags/tag23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3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241.xml"/><Relationship Id="rId2" Type="http://schemas.openxmlformats.org/officeDocument/2006/relationships/tags" Target="../tags/tag240.xml"/><Relationship Id="rId1" Type="http://schemas.openxmlformats.org/officeDocument/2006/relationships/tags" Target="../tags/tag23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245.xml"/><Relationship Id="rId2" Type="http://schemas.openxmlformats.org/officeDocument/2006/relationships/tags" Target="../tags/tag244.xml"/><Relationship Id="rId1" Type="http://schemas.openxmlformats.org/officeDocument/2006/relationships/tags" Target="../tags/tag24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249.xml"/><Relationship Id="rId2" Type="http://schemas.openxmlformats.org/officeDocument/2006/relationships/tags" Target="../tags/tag248.xml"/><Relationship Id="rId1" Type="http://schemas.openxmlformats.org/officeDocument/2006/relationships/tags" Target="../tags/tag24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5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253.xml"/><Relationship Id="rId2" Type="http://schemas.openxmlformats.org/officeDocument/2006/relationships/tags" Target="../tags/tag252.xml"/><Relationship Id="rId1" Type="http://schemas.openxmlformats.org/officeDocument/2006/relationships/tags" Target="../tags/tag25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5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4.xml"/></Relationships>
</file>

<file path=ppt/slides/_rels/slide40.xml.rels><?xml version="1.0" encoding="UTF-8" standalone="yes"?>
<Relationships xmlns="http://schemas.openxmlformats.org/package/2006/relationships"><Relationship Id="rId13" Type="http://schemas.openxmlformats.org/officeDocument/2006/relationships/tags" Target="../tags/tag267.xml"/><Relationship Id="rId18" Type="http://schemas.openxmlformats.org/officeDocument/2006/relationships/tags" Target="../tags/tag272.xml"/><Relationship Id="rId26" Type="http://schemas.openxmlformats.org/officeDocument/2006/relationships/tags" Target="../tags/tag280.xml"/><Relationship Id="rId39" Type="http://schemas.openxmlformats.org/officeDocument/2006/relationships/tags" Target="../tags/tag293.xml"/><Relationship Id="rId3" Type="http://schemas.openxmlformats.org/officeDocument/2006/relationships/tags" Target="../tags/tag257.xml"/><Relationship Id="rId21" Type="http://schemas.openxmlformats.org/officeDocument/2006/relationships/tags" Target="../tags/tag275.xml"/><Relationship Id="rId34" Type="http://schemas.openxmlformats.org/officeDocument/2006/relationships/tags" Target="../tags/tag288.xml"/><Relationship Id="rId42" Type="http://schemas.openxmlformats.org/officeDocument/2006/relationships/tags" Target="../tags/tag296.xml"/><Relationship Id="rId47" Type="http://schemas.openxmlformats.org/officeDocument/2006/relationships/tags" Target="../tags/tag301.xml"/><Relationship Id="rId50" Type="http://schemas.openxmlformats.org/officeDocument/2006/relationships/tags" Target="../tags/tag304.xml"/><Relationship Id="rId7" Type="http://schemas.openxmlformats.org/officeDocument/2006/relationships/tags" Target="../tags/tag261.xml"/><Relationship Id="rId12" Type="http://schemas.openxmlformats.org/officeDocument/2006/relationships/tags" Target="../tags/tag266.xml"/><Relationship Id="rId17" Type="http://schemas.openxmlformats.org/officeDocument/2006/relationships/tags" Target="../tags/tag271.xml"/><Relationship Id="rId25" Type="http://schemas.openxmlformats.org/officeDocument/2006/relationships/tags" Target="../tags/tag279.xml"/><Relationship Id="rId33" Type="http://schemas.openxmlformats.org/officeDocument/2006/relationships/tags" Target="../tags/tag287.xml"/><Relationship Id="rId38" Type="http://schemas.openxmlformats.org/officeDocument/2006/relationships/tags" Target="../tags/tag292.xml"/><Relationship Id="rId46" Type="http://schemas.openxmlformats.org/officeDocument/2006/relationships/tags" Target="../tags/tag300.xml"/><Relationship Id="rId2" Type="http://schemas.openxmlformats.org/officeDocument/2006/relationships/tags" Target="../tags/tag256.xml"/><Relationship Id="rId16" Type="http://schemas.openxmlformats.org/officeDocument/2006/relationships/tags" Target="../tags/tag270.xml"/><Relationship Id="rId20" Type="http://schemas.openxmlformats.org/officeDocument/2006/relationships/tags" Target="../tags/tag274.xml"/><Relationship Id="rId29" Type="http://schemas.openxmlformats.org/officeDocument/2006/relationships/tags" Target="../tags/tag283.xml"/><Relationship Id="rId41" Type="http://schemas.openxmlformats.org/officeDocument/2006/relationships/tags" Target="../tags/tag295.xml"/><Relationship Id="rId1" Type="http://schemas.openxmlformats.org/officeDocument/2006/relationships/tags" Target="../tags/tag255.xml"/><Relationship Id="rId6" Type="http://schemas.openxmlformats.org/officeDocument/2006/relationships/tags" Target="../tags/tag260.xml"/><Relationship Id="rId11" Type="http://schemas.openxmlformats.org/officeDocument/2006/relationships/tags" Target="../tags/tag265.xml"/><Relationship Id="rId24" Type="http://schemas.openxmlformats.org/officeDocument/2006/relationships/tags" Target="../tags/tag278.xml"/><Relationship Id="rId32" Type="http://schemas.openxmlformats.org/officeDocument/2006/relationships/tags" Target="../tags/tag286.xml"/><Relationship Id="rId37" Type="http://schemas.openxmlformats.org/officeDocument/2006/relationships/tags" Target="../tags/tag291.xml"/><Relationship Id="rId40" Type="http://schemas.openxmlformats.org/officeDocument/2006/relationships/tags" Target="../tags/tag294.xml"/><Relationship Id="rId45" Type="http://schemas.openxmlformats.org/officeDocument/2006/relationships/tags" Target="../tags/tag299.xml"/><Relationship Id="rId5" Type="http://schemas.openxmlformats.org/officeDocument/2006/relationships/tags" Target="../tags/tag259.xml"/><Relationship Id="rId15" Type="http://schemas.openxmlformats.org/officeDocument/2006/relationships/tags" Target="../tags/tag269.xml"/><Relationship Id="rId23" Type="http://schemas.openxmlformats.org/officeDocument/2006/relationships/tags" Target="../tags/tag277.xml"/><Relationship Id="rId28" Type="http://schemas.openxmlformats.org/officeDocument/2006/relationships/tags" Target="../tags/tag282.xml"/><Relationship Id="rId36" Type="http://schemas.openxmlformats.org/officeDocument/2006/relationships/tags" Target="../tags/tag290.xml"/><Relationship Id="rId49" Type="http://schemas.openxmlformats.org/officeDocument/2006/relationships/tags" Target="../tags/tag303.xml"/><Relationship Id="rId10" Type="http://schemas.openxmlformats.org/officeDocument/2006/relationships/tags" Target="../tags/tag264.xml"/><Relationship Id="rId19" Type="http://schemas.openxmlformats.org/officeDocument/2006/relationships/tags" Target="../tags/tag273.xml"/><Relationship Id="rId31" Type="http://schemas.openxmlformats.org/officeDocument/2006/relationships/tags" Target="../tags/tag285.xml"/><Relationship Id="rId44" Type="http://schemas.openxmlformats.org/officeDocument/2006/relationships/tags" Target="../tags/tag298.xml"/><Relationship Id="rId52" Type="http://schemas.openxmlformats.org/officeDocument/2006/relationships/slideLayout" Target="../slideLayouts/slideLayout6.xml"/><Relationship Id="rId4" Type="http://schemas.openxmlformats.org/officeDocument/2006/relationships/tags" Target="../tags/tag258.xml"/><Relationship Id="rId9" Type="http://schemas.openxmlformats.org/officeDocument/2006/relationships/tags" Target="../tags/tag263.xml"/><Relationship Id="rId14" Type="http://schemas.openxmlformats.org/officeDocument/2006/relationships/tags" Target="../tags/tag268.xml"/><Relationship Id="rId22" Type="http://schemas.openxmlformats.org/officeDocument/2006/relationships/tags" Target="../tags/tag276.xml"/><Relationship Id="rId27" Type="http://schemas.openxmlformats.org/officeDocument/2006/relationships/tags" Target="../tags/tag281.xml"/><Relationship Id="rId30" Type="http://schemas.openxmlformats.org/officeDocument/2006/relationships/tags" Target="../tags/tag284.xml"/><Relationship Id="rId35" Type="http://schemas.openxmlformats.org/officeDocument/2006/relationships/tags" Target="../tags/tag289.xml"/><Relationship Id="rId43" Type="http://schemas.openxmlformats.org/officeDocument/2006/relationships/tags" Target="../tags/tag297.xml"/><Relationship Id="rId48" Type="http://schemas.openxmlformats.org/officeDocument/2006/relationships/tags" Target="../tags/tag302.xml"/><Relationship Id="rId8" Type="http://schemas.openxmlformats.org/officeDocument/2006/relationships/tags" Target="../tags/tag262.xml"/><Relationship Id="rId51" Type="http://schemas.openxmlformats.org/officeDocument/2006/relationships/tags" Target="../tags/tag305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tags" Target="../tags/tag308.xml"/><Relationship Id="rId2" Type="http://schemas.openxmlformats.org/officeDocument/2006/relationships/tags" Target="../tags/tag307.xml"/><Relationship Id="rId1" Type="http://schemas.openxmlformats.org/officeDocument/2006/relationships/tags" Target="../tags/tag30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09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tags" Target="../tags/tag312.xml"/><Relationship Id="rId2" Type="http://schemas.openxmlformats.org/officeDocument/2006/relationships/tags" Target="../tags/tag311.xml"/><Relationship Id="rId1" Type="http://schemas.openxmlformats.org/officeDocument/2006/relationships/tags" Target="../tags/tag31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1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tags" Target="../tags/tag316.xml"/><Relationship Id="rId2" Type="http://schemas.openxmlformats.org/officeDocument/2006/relationships/tags" Target="../tags/tag315.xml"/><Relationship Id="rId1" Type="http://schemas.openxmlformats.org/officeDocument/2006/relationships/tags" Target="../tags/tag31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1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tags" Target="../tags/tag320.xml"/><Relationship Id="rId2" Type="http://schemas.openxmlformats.org/officeDocument/2006/relationships/tags" Target="../tags/tag319.xml"/><Relationship Id="rId1" Type="http://schemas.openxmlformats.org/officeDocument/2006/relationships/tags" Target="../tags/tag31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2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tags" Target="../tags/tag324.xml"/><Relationship Id="rId2" Type="http://schemas.openxmlformats.org/officeDocument/2006/relationships/tags" Target="../tags/tag323.xml"/><Relationship Id="rId1" Type="http://schemas.openxmlformats.org/officeDocument/2006/relationships/tags" Target="../tags/tag32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2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tags" Target="../tags/tag328.xml"/><Relationship Id="rId2" Type="http://schemas.openxmlformats.org/officeDocument/2006/relationships/tags" Target="../tags/tag327.xml"/><Relationship Id="rId1" Type="http://schemas.openxmlformats.org/officeDocument/2006/relationships/tags" Target="../tags/tag32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29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tags" Target="../tags/tag332.xml"/><Relationship Id="rId2" Type="http://schemas.openxmlformats.org/officeDocument/2006/relationships/tags" Target="../tags/tag331.xml"/><Relationship Id="rId1" Type="http://schemas.openxmlformats.org/officeDocument/2006/relationships/tags" Target="../tags/tag33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3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70.xml"/><Relationship Id="rId13" Type="http://schemas.openxmlformats.org/officeDocument/2006/relationships/tags" Target="../tags/tag75.xml"/><Relationship Id="rId18" Type="http://schemas.openxmlformats.org/officeDocument/2006/relationships/image" Target="../media/image1.wmf"/><Relationship Id="rId3" Type="http://schemas.openxmlformats.org/officeDocument/2006/relationships/tags" Target="../tags/tag65.xml"/><Relationship Id="rId7" Type="http://schemas.openxmlformats.org/officeDocument/2006/relationships/tags" Target="../tags/tag69.xml"/><Relationship Id="rId12" Type="http://schemas.openxmlformats.org/officeDocument/2006/relationships/tags" Target="../tags/tag74.xml"/><Relationship Id="rId17" Type="http://schemas.openxmlformats.org/officeDocument/2006/relationships/oleObject" Target="../embeddings/oleObject2.bin"/><Relationship Id="rId2" Type="http://schemas.openxmlformats.org/officeDocument/2006/relationships/tags" Target="../tags/tag64.xml"/><Relationship Id="rId16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tags" Target="../tags/tag68.xml"/><Relationship Id="rId11" Type="http://schemas.openxmlformats.org/officeDocument/2006/relationships/tags" Target="../tags/tag73.xml"/><Relationship Id="rId5" Type="http://schemas.openxmlformats.org/officeDocument/2006/relationships/tags" Target="../tags/tag67.xml"/><Relationship Id="rId15" Type="http://schemas.openxmlformats.org/officeDocument/2006/relationships/tags" Target="../tags/tag77.xml"/><Relationship Id="rId10" Type="http://schemas.openxmlformats.org/officeDocument/2006/relationships/tags" Target="../tags/tag72.xml"/><Relationship Id="rId4" Type="http://schemas.openxmlformats.org/officeDocument/2006/relationships/tags" Target="../tags/tag66.xml"/><Relationship Id="rId9" Type="http://schemas.openxmlformats.org/officeDocument/2006/relationships/tags" Target="../tags/tag71.xml"/><Relationship Id="rId14" Type="http://schemas.openxmlformats.org/officeDocument/2006/relationships/tags" Target="../tags/tag7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4.xml"/><Relationship Id="rId13" Type="http://schemas.openxmlformats.org/officeDocument/2006/relationships/tags" Target="../tags/tag89.xml"/><Relationship Id="rId3" Type="http://schemas.openxmlformats.org/officeDocument/2006/relationships/tags" Target="../tags/tag79.xml"/><Relationship Id="rId7" Type="http://schemas.openxmlformats.org/officeDocument/2006/relationships/tags" Target="../tags/tag83.xml"/><Relationship Id="rId12" Type="http://schemas.openxmlformats.org/officeDocument/2006/relationships/tags" Target="../tags/tag88.xml"/><Relationship Id="rId17" Type="http://schemas.openxmlformats.org/officeDocument/2006/relationships/image" Target="../media/image1.wmf"/><Relationship Id="rId2" Type="http://schemas.openxmlformats.org/officeDocument/2006/relationships/tags" Target="../tags/tag78.xml"/><Relationship Id="rId16" Type="http://schemas.openxmlformats.org/officeDocument/2006/relationships/oleObject" Target="../embeddings/oleObject3.bin"/><Relationship Id="rId1" Type="http://schemas.openxmlformats.org/officeDocument/2006/relationships/vmlDrawing" Target="../drawings/vmlDrawing3.vml"/><Relationship Id="rId6" Type="http://schemas.openxmlformats.org/officeDocument/2006/relationships/tags" Target="../tags/tag82.xml"/><Relationship Id="rId11" Type="http://schemas.openxmlformats.org/officeDocument/2006/relationships/tags" Target="../tags/tag87.xml"/><Relationship Id="rId5" Type="http://schemas.openxmlformats.org/officeDocument/2006/relationships/tags" Target="../tags/tag81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86.xml"/><Relationship Id="rId4" Type="http://schemas.openxmlformats.org/officeDocument/2006/relationships/tags" Target="../tags/tag80.xml"/><Relationship Id="rId9" Type="http://schemas.openxmlformats.org/officeDocument/2006/relationships/tags" Target="../tags/tag85.xml"/><Relationship Id="rId14" Type="http://schemas.openxmlformats.org/officeDocument/2006/relationships/tags" Target="../tags/tag9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98.xml"/><Relationship Id="rId3" Type="http://schemas.openxmlformats.org/officeDocument/2006/relationships/tags" Target="../tags/tag93.xml"/><Relationship Id="rId7" Type="http://schemas.openxmlformats.org/officeDocument/2006/relationships/tags" Target="../tags/tag97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6" Type="http://schemas.openxmlformats.org/officeDocument/2006/relationships/tags" Target="../tags/tag96.xml"/><Relationship Id="rId11" Type="http://schemas.openxmlformats.org/officeDocument/2006/relationships/tags" Target="../tags/tag101.xml"/><Relationship Id="rId5" Type="http://schemas.openxmlformats.org/officeDocument/2006/relationships/tags" Target="../tags/tag95.xml"/><Relationship Id="rId10" Type="http://schemas.openxmlformats.org/officeDocument/2006/relationships/tags" Target="../tags/tag100.xml"/><Relationship Id="rId4" Type="http://schemas.openxmlformats.org/officeDocument/2006/relationships/tags" Target="../tags/tag94.xml"/><Relationship Id="rId9" Type="http://schemas.openxmlformats.org/officeDocument/2006/relationships/tags" Target="../tags/tag9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2/15/12</a:t>
            </a:r>
            <a:endParaRPr lang="en-US" sz="1400" dirty="0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DED997E-5213-4C92-800D-4B83DE0CCD21}" type="slidenum">
              <a:rPr lang="en-US" sz="1400"/>
              <a:pPr/>
              <a:t>1</a:t>
            </a:fld>
            <a:endParaRPr lang="en-US" sz="14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ctrTitle"/>
            <p:custDataLst>
              <p:tags r:id="rId3"/>
            </p:custDataLst>
          </p:nvPr>
        </p:nvSpPr>
        <p:spPr>
          <a:xfrm>
            <a:off x="696913" y="1103313"/>
            <a:ext cx="7772400" cy="2133600"/>
          </a:xfrm>
        </p:spPr>
        <p:txBody>
          <a:bodyPr/>
          <a:lstStyle/>
          <a:p>
            <a:r>
              <a:rPr lang="en-US" sz="6000" dirty="0" smtClean="0"/>
              <a:t>8. Application Servers</a:t>
            </a:r>
            <a:endParaRPr lang="en-US" sz="4000" dirty="0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1371600" y="3886200"/>
            <a:ext cx="6400800" cy="2101850"/>
          </a:xfrm>
        </p:spPr>
        <p:txBody>
          <a:bodyPr/>
          <a:lstStyle/>
          <a:p>
            <a:r>
              <a:rPr lang="en-US" dirty="0" smtClean="0"/>
              <a:t>CSEP 545 Transaction Processing </a:t>
            </a:r>
            <a:br>
              <a:rPr lang="en-US" dirty="0" smtClean="0"/>
            </a:br>
            <a:r>
              <a:rPr lang="en-US" dirty="0" smtClean="0"/>
              <a:t>Philip A. Bernstein</a:t>
            </a:r>
            <a:br>
              <a:rPr lang="en-US" dirty="0" smtClean="0"/>
            </a:br>
            <a:endParaRPr lang="en-US" dirty="0" smtClean="0"/>
          </a:p>
          <a:p>
            <a:r>
              <a:rPr lang="en-US" sz="1800" dirty="0" smtClean="0"/>
              <a:t>Copyright ©2012 Philip A. Bernstein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42600" y="357600"/>
            <a:ext cx="7772400" cy="852000"/>
          </a:xfrm>
        </p:spPr>
        <p:txBody>
          <a:bodyPr/>
          <a:lstStyle/>
          <a:p>
            <a:r>
              <a:rPr lang="en-US" dirty="0" smtClean="0"/>
              <a:t>An Aside: DBMS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65600" y="1282800"/>
            <a:ext cx="8618400" cy="5305200"/>
          </a:xfrm>
        </p:spPr>
        <p:txBody>
          <a:bodyPr/>
          <a:lstStyle/>
          <a:p>
            <a:r>
              <a:rPr lang="en-US" dirty="0" smtClean="0"/>
              <a:t>Most apps are object-oriented</a:t>
            </a:r>
          </a:p>
          <a:p>
            <a:r>
              <a:rPr lang="en-US" dirty="0" smtClean="0"/>
              <a:t>Most database interfaces are relational</a:t>
            </a:r>
          </a:p>
          <a:p>
            <a:r>
              <a:rPr lang="en-US" dirty="0" smtClean="0"/>
              <a:t>So the object-relational mapping layer is an important part of TP applications</a:t>
            </a:r>
          </a:p>
          <a:p>
            <a:pPr lvl="1"/>
            <a:r>
              <a:rPr lang="en-US" dirty="0" smtClean="0"/>
              <a:t>Often custom for an app suite</a:t>
            </a:r>
          </a:p>
          <a:p>
            <a:pPr lvl="1"/>
            <a:r>
              <a:rPr lang="en-US" dirty="0" smtClean="0"/>
              <a:t>Some generic: Microsoft Entity Framework, Oracle </a:t>
            </a:r>
            <a:r>
              <a:rPr lang="en-US" dirty="0" err="1" smtClean="0"/>
              <a:t>TopLink</a:t>
            </a:r>
            <a:r>
              <a:rPr lang="en-US" dirty="0" smtClean="0"/>
              <a:t>, Open Source Hibernate</a:t>
            </a:r>
          </a:p>
          <a:p>
            <a:r>
              <a:rPr lang="en-US" dirty="0" smtClean="0"/>
              <a:t>Language Integrated Query (LINQ)</a:t>
            </a:r>
          </a:p>
          <a:p>
            <a:pPr lvl="1"/>
            <a:r>
              <a:rPr lang="en-US" dirty="0" smtClean="0"/>
              <a:t>Strongly-typed DB interface to .NET languages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EDE6473B-8294-4128-810B-3DFB255D2D0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z="1400" smtClean="0"/>
              <a:t>2/15/12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6811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2/15/12</a:t>
            </a:r>
            <a:endParaRPr lang="en-US" sz="1400"/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4ED6B53-06F0-4543-B585-F04D2800D54A}" type="slidenum">
              <a:rPr lang="en-US" sz="1400"/>
              <a:pPr/>
              <a:t>11</a:t>
            </a:fld>
            <a:endParaRPr lang="en-US" sz="140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714375" y="142875"/>
            <a:ext cx="7772400" cy="1017588"/>
          </a:xfrm>
        </p:spPr>
        <p:txBody>
          <a:bodyPr/>
          <a:lstStyle/>
          <a:p>
            <a:r>
              <a:rPr lang="en-US" smtClean="0"/>
              <a:t>Scalability Problem of Two-Tier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1003300"/>
            <a:ext cx="8980488" cy="58547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2800" dirty="0" smtClean="0"/>
              <a:t>2-tier is feasible, but does not scale as well as 3-tier due to session management</a:t>
            </a:r>
          </a:p>
          <a:p>
            <a:pPr>
              <a:lnSpc>
                <a:spcPct val="90000"/>
              </a:lnSpc>
            </a:pPr>
            <a:r>
              <a:rPr lang="en-US" sz="2800" u="sng" dirty="0" smtClean="0"/>
              <a:t>Session</a:t>
            </a:r>
            <a:r>
              <a:rPr lang="en-US" sz="2800" dirty="0" smtClean="0"/>
              <a:t> - shared state between communicating parties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2400" dirty="0" smtClean="0"/>
              <a:t>Entails memory cost and a setup cost (3-way handshake)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Sessions reduce amount of per-request context passing (comm. addresses, authenticated user/device)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Standard DB APIs (e.g., ODBC) work this way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Hence, in 2-tier, N clients and M servers 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</a:t>
            </a:r>
            <a:r>
              <a:rPr lang="en-US" sz="2400" dirty="0" smtClean="0"/>
              <a:t> N</a:t>
            </a:r>
            <a:r>
              <a:rPr lang="en-US" sz="2400" dirty="0" smtClean="0">
                <a:sym typeface="Symbol" pitchFamily="18" charset="2"/>
              </a:rPr>
              <a:t></a:t>
            </a:r>
            <a:r>
              <a:rPr lang="en-US" sz="2400" dirty="0" smtClean="0"/>
              <a:t> M sessions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2400" dirty="0" smtClean="0"/>
              <a:t>E.g. 10</a:t>
            </a:r>
            <a:r>
              <a:rPr lang="en-US" sz="2400" baseline="30000" dirty="0" smtClean="0"/>
              <a:t>5 </a:t>
            </a:r>
            <a:r>
              <a:rPr lang="en-US" sz="2400" dirty="0" smtClean="0"/>
              <a:t>presentation servers and 100 servers 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</a:t>
            </a:r>
            <a:r>
              <a:rPr lang="en-US" sz="2400" dirty="0" smtClean="0"/>
              <a:t> 10</a:t>
            </a:r>
            <a:r>
              <a:rPr lang="en-US" sz="2400" baseline="30000" dirty="0" smtClean="0"/>
              <a:t>7</a:t>
            </a:r>
            <a:r>
              <a:rPr lang="en-US" sz="2400" dirty="0" smtClean="0"/>
              <a:t> sessions</a:t>
            </a:r>
          </a:p>
          <a:p>
            <a:pPr>
              <a:lnSpc>
                <a:spcPct val="90000"/>
              </a:lnSpc>
            </a:pPr>
            <a:r>
              <a:rPr lang="en-US" sz="2800" u="sng" dirty="0" smtClean="0"/>
              <a:t>Partition</a:t>
            </a:r>
            <a:r>
              <a:rPr lang="en-US" sz="2800" dirty="0" smtClean="0"/>
              <a:t> presentation servers across request controllers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Each request controller still connects to all </a:t>
            </a:r>
            <a:r>
              <a:rPr lang="en-US" sz="2400" dirty="0" err="1" smtClean="0"/>
              <a:t>txn</a:t>
            </a:r>
            <a:r>
              <a:rPr lang="en-US" sz="2400" dirty="0" smtClean="0"/>
              <a:t> servers but there are many fewer request controllers than presentation servers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2/15/12</a:t>
            </a:r>
            <a:endParaRPr lang="en-US" sz="1400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977F6D3-40A8-4CDD-92EE-17A85160FAF2}" type="slidenum">
              <a:rPr lang="en-US" sz="1400"/>
              <a:pPr/>
              <a:t>12</a:t>
            </a:fld>
            <a:endParaRPr lang="en-US" sz="140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0" y="149225"/>
            <a:ext cx="9144000" cy="892175"/>
          </a:xfrm>
        </p:spPr>
        <p:txBody>
          <a:bodyPr/>
          <a:lstStyle/>
          <a:p>
            <a:r>
              <a:rPr lang="en-US" sz="4000" smtClean="0"/>
              <a:t>3-Tier Reduces the Number of Sessions</a:t>
            </a:r>
          </a:p>
        </p:txBody>
      </p:sp>
      <p:grpSp>
        <p:nvGrpSpPr>
          <p:cNvPr id="12293" name="Group 33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555625" y="1374775"/>
            <a:ext cx="7821613" cy="3386138"/>
            <a:chOff x="378" y="928"/>
            <a:chExt cx="4927" cy="2133"/>
          </a:xfrm>
        </p:grpSpPr>
        <p:sp>
          <p:nvSpPr>
            <p:cNvPr id="12295" name="Text Box 4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invGray">
            <a:xfrm>
              <a:off x="858" y="1696"/>
              <a:ext cx="1045" cy="601"/>
            </a:xfrm>
            <a:prstGeom prst="rect">
              <a:avLst/>
            </a:prstGeom>
            <a:solidFill>
              <a:srgbClr val="66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800"/>
                <a:t>Request</a:t>
              </a:r>
            </a:p>
            <a:p>
              <a:pPr algn="ctr"/>
              <a:r>
                <a:rPr lang="en-US" sz="2800"/>
                <a:t>Controller</a:t>
              </a:r>
              <a:endParaRPr lang="en-US"/>
            </a:p>
          </p:txBody>
        </p:sp>
        <p:sp>
          <p:nvSpPr>
            <p:cNvPr id="12296" name="Text Box 5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invGray">
            <a:xfrm>
              <a:off x="605" y="2458"/>
              <a:ext cx="707" cy="6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800"/>
                <a:t>Txn</a:t>
              </a:r>
            </a:p>
            <a:p>
              <a:pPr algn="ctr"/>
              <a:r>
                <a:rPr lang="en-US" sz="2800"/>
                <a:t>Server</a:t>
              </a:r>
            </a:p>
          </p:txBody>
        </p:sp>
        <p:sp>
          <p:nvSpPr>
            <p:cNvPr id="12297" name="Text Box 6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invGray">
            <a:xfrm>
              <a:off x="1482" y="2459"/>
              <a:ext cx="707" cy="6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800"/>
                <a:t>Txn</a:t>
              </a:r>
            </a:p>
            <a:p>
              <a:pPr algn="ctr"/>
              <a:r>
                <a:rPr lang="en-US" sz="2800"/>
                <a:t>Server</a:t>
              </a:r>
            </a:p>
          </p:txBody>
        </p:sp>
        <p:sp>
          <p:nvSpPr>
            <p:cNvPr id="12298" name="Text Box 7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invGray">
            <a:xfrm>
              <a:off x="4122" y="2459"/>
              <a:ext cx="707" cy="6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800"/>
                <a:t>Txn</a:t>
              </a:r>
            </a:p>
            <a:p>
              <a:pPr algn="ctr"/>
              <a:r>
                <a:rPr lang="en-US" sz="2800"/>
                <a:t>Server</a:t>
              </a:r>
            </a:p>
          </p:txBody>
        </p:sp>
        <p:sp>
          <p:nvSpPr>
            <p:cNvPr id="12299" name="Text Box 8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invGray">
            <a:xfrm>
              <a:off x="3882" y="1696"/>
              <a:ext cx="1045" cy="601"/>
            </a:xfrm>
            <a:prstGeom prst="rect">
              <a:avLst/>
            </a:prstGeom>
            <a:solidFill>
              <a:srgbClr val="66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800"/>
                <a:t>Request</a:t>
              </a:r>
            </a:p>
            <a:p>
              <a:pPr algn="ctr"/>
              <a:r>
                <a:rPr lang="en-US" sz="2800"/>
                <a:t>Controller</a:t>
              </a:r>
              <a:endParaRPr lang="en-US"/>
            </a:p>
          </p:txBody>
        </p:sp>
        <p:sp>
          <p:nvSpPr>
            <p:cNvPr id="12300" name="Text Box 10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invGray">
            <a:xfrm>
              <a:off x="3402" y="928"/>
              <a:ext cx="607" cy="60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800"/>
                <a:t>Front</a:t>
              </a:r>
              <a:br>
                <a:rPr lang="en-US" sz="2800"/>
              </a:br>
              <a:r>
                <a:rPr lang="en-US" sz="2800"/>
                <a:t>End</a:t>
              </a:r>
            </a:p>
          </p:txBody>
        </p:sp>
        <p:sp>
          <p:nvSpPr>
            <p:cNvPr id="12301" name="Text Box 11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invGray">
            <a:xfrm>
              <a:off x="4698" y="928"/>
              <a:ext cx="607" cy="60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800"/>
                <a:t>Front</a:t>
              </a:r>
              <a:br>
                <a:rPr lang="en-US" sz="2800"/>
              </a:br>
              <a:r>
                <a:rPr lang="en-US" sz="2800"/>
                <a:t>End</a:t>
              </a:r>
            </a:p>
          </p:txBody>
        </p:sp>
        <p:sp>
          <p:nvSpPr>
            <p:cNvPr id="12302" name="Text Box 12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invGray">
            <a:xfrm>
              <a:off x="4100" y="928"/>
              <a:ext cx="596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4800"/>
                <a:t>. . .</a:t>
              </a:r>
            </a:p>
          </p:txBody>
        </p:sp>
        <p:sp>
          <p:nvSpPr>
            <p:cNvPr id="12303" name="Text Box 14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invGray">
            <a:xfrm>
              <a:off x="378" y="928"/>
              <a:ext cx="607" cy="60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800"/>
                <a:t>Front</a:t>
              </a:r>
              <a:br>
                <a:rPr lang="en-US" sz="2800"/>
              </a:br>
              <a:r>
                <a:rPr lang="en-US" sz="2800"/>
                <a:t>End</a:t>
              </a:r>
            </a:p>
          </p:txBody>
        </p:sp>
        <p:sp>
          <p:nvSpPr>
            <p:cNvPr id="12304" name="Text Box 15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invGray">
            <a:xfrm>
              <a:off x="1674" y="928"/>
              <a:ext cx="607" cy="60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800"/>
                <a:t>Front</a:t>
              </a:r>
              <a:br>
                <a:rPr lang="en-US" sz="2800"/>
              </a:br>
              <a:r>
                <a:rPr lang="en-US" sz="2800"/>
                <a:t>End</a:t>
              </a:r>
            </a:p>
          </p:txBody>
        </p:sp>
        <p:sp>
          <p:nvSpPr>
            <p:cNvPr id="12305" name="Text Box 16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invGray">
            <a:xfrm>
              <a:off x="1076" y="928"/>
              <a:ext cx="596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4800"/>
                <a:t>. . .</a:t>
              </a:r>
            </a:p>
          </p:txBody>
        </p:sp>
        <p:sp>
          <p:nvSpPr>
            <p:cNvPr id="12306" name="Text Box 17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invGray">
            <a:xfrm>
              <a:off x="3260" y="2459"/>
              <a:ext cx="707" cy="6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800"/>
                <a:t>Txn</a:t>
              </a:r>
            </a:p>
            <a:p>
              <a:pPr algn="ctr"/>
              <a:r>
                <a:rPr lang="en-US" sz="2800"/>
                <a:t>Server</a:t>
              </a:r>
            </a:p>
          </p:txBody>
        </p:sp>
        <p:sp>
          <p:nvSpPr>
            <p:cNvPr id="12307" name="Text Box 18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invGray">
            <a:xfrm>
              <a:off x="2442" y="2416"/>
              <a:ext cx="596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4800"/>
                <a:t>. . .</a:t>
              </a:r>
            </a:p>
          </p:txBody>
        </p:sp>
        <p:sp>
          <p:nvSpPr>
            <p:cNvPr id="12308" name="Line 19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invGray">
            <a:xfrm>
              <a:off x="954" y="2368"/>
              <a:ext cx="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9" name="Line 20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invGray">
            <a:xfrm>
              <a:off x="1818" y="2368"/>
              <a:ext cx="0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0" name="Line 21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invGray">
            <a:xfrm>
              <a:off x="954" y="2368"/>
              <a:ext cx="0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1" name="Line 22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invGray">
            <a:xfrm>
              <a:off x="3642" y="2368"/>
              <a:ext cx="0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2" name="Line 23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invGray">
            <a:xfrm>
              <a:off x="4554" y="2368"/>
              <a:ext cx="0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3" name="Line 24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invGray">
            <a:xfrm>
              <a:off x="4314" y="2296"/>
              <a:ext cx="0" cy="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4" name="Line 25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invGray">
            <a:xfrm>
              <a:off x="1386" y="2296"/>
              <a:ext cx="0" cy="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5" name="Line 26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invGray">
            <a:xfrm>
              <a:off x="848" y="1530"/>
              <a:ext cx="298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6" name="Line 27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invGray">
            <a:xfrm flipV="1">
              <a:off x="1674" y="1531"/>
              <a:ext cx="296" cy="1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7" name="Line 28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invGray">
            <a:xfrm>
              <a:off x="3882" y="1530"/>
              <a:ext cx="288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8" name="Line 29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invGray">
            <a:xfrm flipV="1">
              <a:off x="4698" y="1528"/>
              <a:ext cx="290" cy="1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94" name="Rectangle 32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07950" y="5141913"/>
            <a:ext cx="9036050" cy="1716087"/>
          </a:xfrm>
          <a:noFill/>
        </p:spPr>
        <p:txBody>
          <a:bodyPr/>
          <a:lstStyle/>
          <a:p>
            <a:pPr>
              <a:spcAft>
                <a:spcPct val="25000"/>
              </a:spcAft>
            </a:pPr>
            <a:r>
              <a:rPr lang="en-US" sz="2400" dirty="0" smtClean="0"/>
              <a:t>Partition the set of front end devices (e.g., 10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devices per RC)</a:t>
            </a:r>
          </a:p>
          <a:p>
            <a:pPr>
              <a:spcAft>
                <a:spcPct val="25000"/>
              </a:spcAft>
            </a:pPr>
            <a:r>
              <a:rPr lang="en-US" sz="2400" dirty="0" smtClean="0"/>
              <a:t>100 RC </a:t>
            </a:r>
            <a:r>
              <a:rPr lang="en-US" sz="2400" dirty="0" smtClean="0">
                <a:sym typeface="Symbol" pitchFamily="18" charset="2"/>
              </a:rPr>
              <a:t></a:t>
            </a:r>
            <a:r>
              <a:rPr lang="en-US" sz="2400" dirty="0" smtClean="0"/>
              <a:t> (10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devices/RC + 10</a:t>
            </a:r>
            <a:r>
              <a:rPr lang="en-US" sz="2400" baseline="30000" dirty="0" smtClean="0"/>
              <a:t>2 </a:t>
            </a:r>
            <a:r>
              <a:rPr lang="en-US" sz="2400" dirty="0" smtClean="0"/>
              <a:t>TS/RC) = 110,000 sessions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39750" y="225425"/>
            <a:ext cx="7772400" cy="1143000"/>
          </a:xfrm>
        </p:spPr>
        <p:txBody>
          <a:bodyPr/>
          <a:lstStyle/>
          <a:p>
            <a:r>
              <a:rPr lang="en-US" dirty="0" smtClean="0"/>
              <a:t>Partitioning </a:t>
            </a:r>
            <a:r>
              <a:rPr lang="en-US" dirty="0" err="1" smtClean="0"/>
              <a:t>Txn</a:t>
            </a:r>
            <a:r>
              <a:rPr lang="en-US" dirty="0" smtClean="0"/>
              <a:t> Servers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82563" y="1167163"/>
            <a:ext cx="8788400" cy="5327650"/>
          </a:xfrm>
        </p:spPr>
        <p:txBody>
          <a:bodyPr/>
          <a:lstStyle/>
          <a:p>
            <a:r>
              <a:rPr lang="en-US" dirty="0" smtClean="0"/>
              <a:t>If DB server is a bottleneck, then partition it.</a:t>
            </a:r>
          </a:p>
          <a:p>
            <a:pPr lvl="1"/>
            <a:r>
              <a:rPr lang="en-US" dirty="0" smtClean="0"/>
              <a:t>By value ranges or hashing</a:t>
            </a:r>
          </a:p>
          <a:p>
            <a:pPr lvl="2"/>
            <a:r>
              <a:rPr lang="en-US" dirty="0"/>
              <a:t>E.g., partition Accounts by account </a:t>
            </a:r>
            <a:r>
              <a:rPr lang="en-US" dirty="0" smtClean="0"/>
              <a:t>range</a:t>
            </a:r>
          </a:p>
          <a:p>
            <a:pPr lvl="1"/>
            <a:r>
              <a:rPr lang="en-US" dirty="0" smtClean="0"/>
              <a:t>Range partitioning is susceptible to overload. It benefits from auto-reconfiguration by splitting ranges.</a:t>
            </a:r>
          </a:p>
          <a:p>
            <a:pPr lvl="1"/>
            <a:r>
              <a:rPr lang="en-US" dirty="0" smtClean="0"/>
              <a:t>Table-lookup partitioning, per key-value. </a:t>
            </a:r>
          </a:p>
          <a:p>
            <a:pPr lvl="2"/>
            <a:r>
              <a:rPr lang="en-US" dirty="0" smtClean="0"/>
              <a:t>Enables upgrading a user to a new service or new release</a:t>
            </a:r>
          </a:p>
          <a:p>
            <a:r>
              <a:rPr lang="en-US" dirty="0" smtClean="0"/>
              <a:t>Request control is needed to direct a call to the right DB partition (parameter-based routing)</a:t>
            </a:r>
          </a:p>
          <a:p>
            <a:pPr lvl="1"/>
            <a:r>
              <a:rPr lang="en-US" dirty="0" smtClean="0"/>
              <a:t>RC sends a Debit request for Account </a:t>
            </a:r>
            <a:r>
              <a:rPr lang="en-US" i="1" dirty="0" smtClean="0"/>
              <a:t>x</a:t>
            </a:r>
            <a:r>
              <a:rPr lang="en-US" dirty="0" smtClean="0"/>
              <a:t> to the TS connected to the DB partition containing Account </a:t>
            </a:r>
            <a:r>
              <a:rPr lang="en-US" i="1" dirty="0" smtClean="0"/>
              <a:t>x</a:t>
            </a:r>
            <a:endParaRPr lang="en-US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2/15/12</a:t>
            </a:r>
            <a:endParaRPr lang="en-US" sz="1400"/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55B0177-45F4-4987-B7AC-F7D1D7E0BC80}" type="slidenum">
              <a:rPr lang="en-US" sz="1400"/>
              <a:pPr/>
              <a:t>13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2/15/12</a:t>
            </a:r>
            <a:endParaRPr lang="en-US" sz="1400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09FC0AA-E782-44CB-AE0D-512BACD7BA7A}" type="slidenum">
              <a:rPr lang="en-US" sz="1400"/>
              <a:pPr/>
              <a:t>14</a:t>
            </a:fld>
            <a:endParaRPr lang="en-US" sz="140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114300" y="133350"/>
            <a:ext cx="8915400" cy="1360488"/>
          </a:xfrm>
        </p:spPr>
        <p:txBody>
          <a:bodyPr/>
          <a:lstStyle/>
          <a:p>
            <a:r>
              <a:rPr lang="en-US" smtClean="0"/>
              <a:t>2-Tier vs. 3 Tier </a:t>
            </a:r>
            <a:r>
              <a:rPr lang="en-US" smtClean="0">
                <a:cs typeface="Times New Roman" pitchFamily="18" charset="0"/>
              </a:rPr>
              <a:t>—</a:t>
            </a:r>
            <a:r>
              <a:rPr lang="en-US" smtClean="0"/>
              <a:t> Other Issues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04775" y="1514475"/>
            <a:ext cx="8915400" cy="5046663"/>
          </a:xfrm>
        </p:spPr>
        <p:txBody>
          <a:bodyPr/>
          <a:lstStyle/>
          <a:p>
            <a:r>
              <a:rPr lang="en-US" sz="2800" dirty="0" smtClean="0"/>
              <a:t>In early 90’s people argued whether 2-Tier was enough</a:t>
            </a:r>
          </a:p>
          <a:p>
            <a:pPr lvl="1"/>
            <a:r>
              <a:rPr lang="en-US" sz="2400" dirty="0" smtClean="0"/>
              <a:t>Scalability was the decisive factor, but there were other issues</a:t>
            </a:r>
          </a:p>
          <a:p>
            <a:r>
              <a:rPr lang="en-US" sz="2800" dirty="0" smtClean="0"/>
              <a:t>Database Servers</a:t>
            </a:r>
          </a:p>
          <a:p>
            <a:pPr lvl="1"/>
            <a:r>
              <a:rPr lang="en-US" sz="2400" dirty="0" smtClean="0"/>
              <a:t>Nonstandard stored procedure language, usually less expressive with weaker development tools and it’s another language to learn</a:t>
            </a:r>
          </a:p>
          <a:p>
            <a:pPr lvl="1"/>
            <a:r>
              <a:rPr lang="en-US" sz="2400" dirty="0" smtClean="0"/>
              <a:t>Limited interoperability of cross-server calls</a:t>
            </a:r>
          </a:p>
          <a:p>
            <a:pPr lvl="1"/>
            <a:r>
              <a:rPr lang="en-US" sz="2400" dirty="0" smtClean="0"/>
              <a:t>Limited interoperability of distributed transactions</a:t>
            </a:r>
          </a:p>
          <a:p>
            <a:pPr lvl="1"/>
            <a:r>
              <a:rPr lang="en-US" sz="2400" dirty="0" smtClean="0"/>
              <a:t>Poor fit with OO design, which are inherently 3-tier </a:t>
            </a:r>
            <a:br>
              <a:rPr lang="en-US" sz="2400" dirty="0" smtClean="0"/>
            </a:br>
            <a:r>
              <a:rPr lang="en-US" sz="2400" dirty="0" smtClean="0"/>
              <a:t>(client, business rules, business objects)</a:t>
            </a:r>
          </a:p>
          <a:p>
            <a:r>
              <a:rPr lang="en-US" sz="2800" dirty="0" smtClean="0"/>
              <a:t>Application Servers</a:t>
            </a:r>
          </a:p>
          <a:p>
            <a:pPr lvl="1"/>
            <a:r>
              <a:rPr lang="en-US" sz="2400" dirty="0" smtClean="0"/>
              <a:t>More system complexity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2/15/12</a:t>
            </a:r>
            <a:endParaRPr lang="en-US" sz="1400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C3C50E9-C28A-44B9-BE58-5168D8893C24}" type="slidenum">
              <a:rPr lang="en-US" sz="1400"/>
              <a:pPr/>
              <a:t>15</a:t>
            </a:fld>
            <a:endParaRPr lang="en-US" sz="140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735013" y="0"/>
            <a:ext cx="7772400" cy="1143000"/>
          </a:xfrm>
        </p:spPr>
        <p:txBody>
          <a:bodyPr/>
          <a:lstStyle/>
          <a:p>
            <a:r>
              <a:rPr lang="en-US" smtClean="0"/>
              <a:t>How the Web Changed Things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80988" y="1185863"/>
            <a:ext cx="8537575" cy="51355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Front End Program </a:t>
            </a:r>
            <a:r>
              <a:rPr lang="en-US" sz="2800" smtClean="0">
                <a:sym typeface="Symbol" pitchFamily="18" charset="2"/>
              </a:rPr>
              <a:t> Web server</a:t>
            </a:r>
            <a:br>
              <a:rPr lang="en-US" sz="2800" smtClean="0">
                <a:sym typeface="Symbol" pitchFamily="18" charset="2"/>
              </a:rPr>
            </a:br>
            <a:endParaRPr lang="en-US" sz="2800" smtClean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sz="2800" smtClean="0">
                <a:sym typeface="Symbol" pitchFamily="18" charset="2"/>
              </a:rPr>
              <a:t>All requests have to pass through a Web server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In 2-tier, each Web server needs sessions to all DB servers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Session reduction by request control is less critical but still useful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DB partitioning may be implemented by the DB server</a:t>
            </a:r>
            <a:br>
              <a:rPr lang="en-US" sz="2400" smtClean="0"/>
            </a:b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800" smtClean="0"/>
              <a:t>Request control is still useful for request mgmt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Calling Start, Commit, and Abort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Encapsulating business rules that transform each request into calls on basic objects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2/15/12</a:t>
            </a:r>
            <a:endParaRPr lang="en-US" sz="140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1395AE5-4BA7-4C93-85B6-78C6D613E13E}" type="slidenum">
              <a:rPr lang="en-US" sz="1400"/>
              <a:pPr/>
              <a:t>16</a:t>
            </a:fld>
            <a:endParaRPr lang="en-US" sz="140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542925" y="323850"/>
            <a:ext cx="7772400" cy="838200"/>
          </a:xfrm>
        </p:spPr>
        <p:txBody>
          <a:bodyPr/>
          <a:lstStyle/>
          <a:p>
            <a:r>
              <a:rPr lang="en-US" dirty="0"/>
              <a:t>8</a:t>
            </a:r>
            <a:r>
              <a:rPr lang="en-US" dirty="0" smtClean="0"/>
              <a:t>.3 Web Servers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5613" y="1127125"/>
            <a:ext cx="8088312" cy="4511675"/>
          </a:xfrm>
        </p:spPr>
        <p:txBody>
          <a:bodyPr/>
          <a:lstStyle/>
          <a:p>
            <a:r>
              <a:rPr lang="en-US" sz="2800" smtClean="0"/>
              <a:t>Presentation independence - application is independent of the display device used</a:t>
            </a:r>
          </a:p>
          <a:p>
            <a:pPr lvl="1"/>
            <a:r>
              <a:rPr lang="en-US" sz="2400" smtClean="0"/>
              <a:t>Today, this is via http and html</a:t>
            </a:r>
          </a:p>
          <a:p>
            <a:pPr lvl="1"/>
            <a:r>
              <a:rPr lang="en-US" sz="2400" smtClean="0"/>
              <a:t>In the past, it was via a display controller or middle-tier minicomputer whose presentation functions insulated the rest of the back-end system from different device types</a:t>
            </a:r>
          </a:p>
          <a:p>
            <a:r>
              <a:rPr lang="en-US" sz="2800" smtClean="0"/>
              <a:t>Web server performs presentation functions: </a:t>
            </a:r>
          </a:p>
        </p:txBody>
      </p:sp>
      <p:sp>
        <p:nvSpPr>
          <p:cNvPr id="16390" name="Rectangl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7675" y="4181475"/>
            <a:ext cx="38100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/>
              <a:t>Gathering input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/>
              <a:t>Validating input</a:t>
            </a:r>
            <a:endParaRPr lang="en-US" sz="2800"/>
          </a:p>
        </p:txBody>
      </p:sp>
      <p:sp>
        <p:nvSpPr>
          <p:cNvPr id="16391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10075" y="4181475"/>
            <a:ext cx="3810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/>
              <a:t>DB caching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/>
              <a:t>Authentication</a:t>
            </a:r>
          </a:p>
        </p:txBody>
      </p:sp>
      <p:sp>
        <p:nvSpPr>
          <p:cNvPr id="16392" name="Rectangle 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58788" y="5105400"/>
            <a:ext cx="7772400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They also do some basic request routing</a:t>
            </a:r>
          </a:p>
        </p:txBody>
      </p:sp>
      <p:sp>
        <p:nvSpPr>
          <p:cNvPr id="16393" name="Rectangle 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2600" y="5505450"/>
            <a:ext cx="38100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/>
              <a:t>Constructing requests</a:t>
            </a:r>
            <a:endParaRPr lang="en-US" sz="2800"/>
          </a:p>
        </p:txBody>
      </p:sp>
      <p:sp>
        <p:nvSpPr>
          <p:cNvPr id="16394" name="Rectangle 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21188" y="5503863"/>
            <a:ext cx="3810000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/>
              <a:t>Invoking applications</a:t>
            </a:r>
            <a:endParaRPr lang="en-US" sz="2800"/>
          </a:p>
        </p:txBody>
      </p:sp>
      <p:sp>
        <p:nvSpPr>
          <p:cNvPr id="16395" name="Rectangle 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87363" y="6000750"/>
            <a:ext cx="7772400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/>
              <a:t>Examples - IIS (MS), Apache, Netscape 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2/15/12</a:t>
            </a:r>
            <a:endParaRPr lang="en-US" sz="140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0B2519B-7F5F-4363-A9E2-5E30CBE17992}" type="slidenum">
              <a:rPr lang="en-US" sz="1400"/>
              <a:pPr/>
              <a:t>17</a:t>
            </a:fld>
            <a:endParaRPr lang="en-US" sz="140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76275" y="136525"/>
            <a:ext cx="7772400" cy="838200"/>
          </a:xfrm>
        </p:spPr>
        <p:txBody>
          <a:bodyPr/>
          <a:lstStyle/>
          <a:p>
            <a:r>
              <a:rPr lang="en-US" dirty="0" smtClean="0"/>
              <a:t>Gathering Input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22263" y="1339850"/>
            <a:ext cx="8355012" cy="54514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Gathering input - Select transaction type (menu item, etc.), and fill in a form (request’s parameters)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Today, Web forms, moving to XML (</a:t>
            </a:r>
            <a:r>
              <a:rPr lang="en-US" sz="2400" dirty="0" err="1" smtClean="0"/>
              <a:t>XForms</a:t>
            </a:r>
            <a:r>
              <a:rPr lang="en-US" sz="2400" dirty="0" smtClean="0"/>
              <a:t>, XSLT, …)</a:t>
            </a:r>
            <a:br>
              <a:rPr lang="en-US" sz="2400" dirty="0" smtClean="0"/>
            </a:b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40-year</a:t>
            </a:r>
            <a:r>
              <a:rPr lang="en-US" sz="2400" dirty="0" smtClean="0"/>
              <a:t> evolution of presentation devices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Teletype, character-at-a-time terminal (</a:t>
            </a:r>
            <a:r>
              <a:rPr lang="en-US" sz="2400" dirty="0" err="1" smtClean="0"/>
              <a:t>async</a:t>
            </a:r>
            <a:r>
              <a:rPr lang="en-US" sz="2400" dirty="0" smtClean="0"/>
              <a:t>), block-mode terminal (IBM 3270)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Specialized devices - ATMs, bar code readers, gas pumps, robots, credit card authorization, cash registers, ticket printers, etc.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4GL on a PC - ActiveX controls accessed from Visual Basic (VB), PowerBuilder, Delphi, etc.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HTML 5 in a web browser.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2/15/12</a:t>
            </a:r>
            <a:endParaRPr lang="en-US" sz="1400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35CBEE7-865E-4A10-9D7D-3EE98B78A06C}" type="slidenum">
              <a:rPr lang="en-US" sz="1400"/>
              <a:pPr/>
              <a:t>18</a:t>
            </a:fld>
            <a:endParaRPr lang="en-US" sz="1400"/>
          </a:p>
        </p:txBody>
      </p:sp>
      <p:sp>
        <p:nvSpPr>
          <p:cNvPr id="18436" name="Rectangle 1026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55638" y="265113"/>
            <a:ext cx="7772400" cy="857250"/>
          </a:xfrm>
        </p:spPr>
        <p:txBody>
          <a:bodyPr/>
          <a:lstStyle/>
          <a:p>
            <a:r>
              <a:rPr lang="en-US" dirty="0" smtClean="0"/>
              <a:t>Caching</a:t>
            </a:r>
          </a:p>
        </p:txBody>
      </p:sp>
      <p:sp>
        <p:nvSpPr>
          <p:cNvPr id="18437" name="Rectangle 1027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10813" y="1035863"/>
            <a:ext cx="8588375" cy="5667337"/>
          </a:xfrm>
        </p:spPr>
        <p:txBody>
          <a:bodyPr/>
          <a:lstStyle/>
          <a:p>
            <a:r>
              <a:rPr lang="en-US" sz="2800" dirty="0" smtClean="0"/>
              <a:t>Every process-to-process call has a cost</a:t>
            </a:r>
          </a:p>
          <a:p>
            <a:pPr lvl="1"/>
            <a:r>
              <a:rPr lang="en-US" sz="2400" dirty="0" smtClean="0"/>
              <a:t>Adds to response time and consumes resources</a:t>
            </a:r>
          </a:p>
          <a:p>
            <a:r>
              <a:rPr lang="en-US" sz="2800" dirty="0" smtClean="0"/>
              <a:t>Use a cache in Web server to avoid calling request controller or DB system</a:t>
            </a:r>
          </a:p>
          <a:p>
            <a:pPr lvl="1"/>
            <a:r>
              <a:rPr lang="en-US" sz="2400" dirty="0" smtClean="0"/>
              <a:t>Cache popular read-only data that need not be refreshed frequently</a:t>
            </a:r>
          </a:p>
          <a:p>
            <a:pPr lvl="1"/>
            <a:r>
              <a:rPr lang="en-US" sz="2400" dirty="0" smtClean="0"/>
              <a:t>E.g., catalog items, sale items, cover page at an auction site, recent news, etc.</a:t>
            </a:r>
          </a:p>
          <a:p>
            <a:pPr lvl="1"/>
            <a:r>
              <a:rPr lang="en-US" sz="2400" dirty="0" smtClean="0"/>
              <a:t>Also, data required for input validation info</a:t>
            </a:r>
          </a:p>
          <a:p>
            <a:r>
              <a:rPr lang="en-US" sz="2800" dirty="0" smtClean="0"/>
              <a:t>Or use a cache server, such as </a:t>
            </a:r>
            <a:r>
              <a:rPr lang="en-US" sz="2800" dirty="0" err="1" smtClean="0"/>
              <a:t>memcached</a:t>
            </a:r>
            <a:r>
              <a:rPr lang="en-US" sz="2800" dirty="0" smtClean="0"/>
              <a:t>, Oracle Coherence, or Windows Server </a:t>
            </a:r>
            <a:r>
              <a:rPr lang="en-US" sz="2800" dirty="0" err="1" smtClean="0"/>
              <a:t>AppFabric</a:t>
            </a:r>
            <a:r>
              <a:rPr lang="en-US" sz="2800" dirty="0" smtClean="0"/>
              <a:t> Caching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2/15/12</a:t>
            </a:r>
            <a:endParaRPr lang="en-US" sz="1400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354D071-5201-4CD6-96D4-EC2497C88451}" type="slidenum">
              <a:rPr lang="en-US" sz="1400"/>
              <a:pPr/>
              <a:t>19</a:t>
            </a:fld>
            <a:endParaRPr lang="en-US" sz="140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207963"/>
            <a:ext cx="7772400" cy="1143000"/>
          </a:xfrm>
        </p:spPr>
        <p:txBody>
          <a:bodyPr/>
          <a:lstStyle/>
          <a:p>
            <a:r>
              <a:rPr lang="en-US" smtClean="0"/>
              <a:t>Input Validation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12738" y="1214438"/>
            <a:ext cx="8558212" cy="5256212"/>
          </a:xfrm>
        </p:spPr>
        <p:txBody>
          <a:bodyPr/>
          <a:lstStyle/>
          <a:p>
            <a:r>
              <a:rPr lang="en-US" sz="2800" smtClean="0"/>
              <a:t>Validate input against </a:t>
            </a:r>
            <a:r>
              <a:rPr lang="en-US" sz="2800" u="sng" smtClean="0"/>
              <a:t>locally</a:t>
            </a:r>
            <a:r>
              <a:rPr lang="en-US" sz="2800" smtClean="0"/>
              <a:t> </a:t>
            </a:r>
            <a:r>
              <a:rPr lang="en-US" sz="2800" u="sng" smtClean="0"/>
              <a:t>cached</a:t>
            </a:r>
            <a:r>
              <a:rPr lang="en-US" sz="2800" smtClean="0"/>
              <a:t> tables</a:t>
            </a:r>
          </a:p>
          <a:p>
            <a:pPr lvl="1"/>
            <a:r>
              <a:rPr lang="en-US" sz="2400" smtClean="0"/>
              <a:t>E.g., product types, department numbers</a:t>
            </a:r>
          </a:p>
          <a:p>
            <a:r>
              <a:rPr lang="en-US" sz="2800" smtClean="0"/>
              <a:t>Avoids wasting communications and server resources for obvious input errors</a:t>
            </a:r>
          </a:p>
          <a:p>
            <a:pPr lvl="1"/>
            <a:r>
              <a:rPr lang="en-US" sz="2400" smtClean="0"/>
              <a:t>Fewer round-trips to the DBMS</a:t>
            </a:r>
          </a:p>
          <a:p>
            <a:pPr lvl="1"/>
            <a:r>
              <a:rPr lang="en-US" sz="2400" smtClean="0"/>
              <a:t>And faster feedback to the end user</a:t>
            </a:r>
          </a:p>
          <a:p>
            <a:r>
              <a:rPr lang="en-US" sz="2800" smtClean="0"/>
              <a:t>“Cache” is part of the web page</a:t>
            </a:r>
          </a:p>
          <a:p>
            <a:pPr lvl="1"/>
            <a:r>
              <a:rPr lang="en-US" sz="2400" smtClean="0"/>
              <a:t>List boxes, script</a:t>
            </a:r>
          </a:p>
          <a:p>
            <a:pPr lvl="1"/>
            <a:r>
              <a:rPr lang="en-US" sz="2400" smtClean="0"/>
              <a:t>Cache size is a factor (it affects page access time)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DA07DCB-4607-4494-A4BB-A8453AE36FA1}" type="slidenum">
              <a:rPr lang="en-US" sz="1400"/>
              <a:pPr/>
              <a:t>2</a:t>
            </a:fld>
            <a:endParaRPr lang="en-US" sz="140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06375" y="687388"/>
            <a:ext cx="7772400" cy="762000"/>
          </a:xfrm>
        </p:spPr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614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38225" y="1446213"/>
            <a:ext cx="4572000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dirty="0"/>
              <a:t>1. Introduction</a:t>
            </a:r>
          </a:p>
          <a:p>
            <a:r>
              <a:rPr lang="en-US" sz="3200" dirty="0"/>
              <a:t>2. Two-Tier vs. Three-Tier</a:t>
            </a:r>
          </a:p>
          <a:p>
            <a:r>
              <a:rPr lang="en-US" sz="3200" dirty="0"/>
              <a:t>3. Web Servers</a:t>
            </a:r>
          </a:p>
          <a:p>
            <a:r>
              <a:rPr lang="en-US" sz="3200" dirty="0"/>
              <a:t>4. Transaction Bracketing</a:t>
            </a:r>
          </a:p>
          <a:p>
            <a:r>
              <a:rPr lang="en-US" sz="3200" dirty="0"/>
              <a:t>5. Processes and Threads</a:t>
            </a:r>
          </a:p>
          <a:p>
            <a:r>
              <a:rPr lang="en-US" sz="3200" dirty="0"/>
              <a:t>6. Remote Procedure Call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2/15/12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2/15/12</a:t>
            </a:r>
            <a:endParaRPr lang="en-US" sz="1400"/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CC81556-CC18-4F7D-9223-30FB45E98FAE}" type="slidenum">
              <a:rPr lang="en-US" sz="1400"/>
              <a:pPr/>
              <a:t>20</a:t>
            </a:fld>
            <a:endParaRPr lang="en-US" sz="140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703263" y="169863"/>
            <a:ext cx="7772400" cy="533400"/>
          </a:xfrm>
        </p:spPr>
        <p:txBody>
          <a:bodyPr/>
          <a:lstStyle/>
          <a:p>
            <a:r>
              <a:rPr lang="en-US" dirty="0" smtClean="0"/>
              <a:t>Authentication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1069975"/>
            <a:ext cx="9144000" cy="5788025"/>
          </a:xfrm>
        </p:spPr>
        <p:txBody>
          <a:bodyPr/>
          <a:lstStyle/>
          <a:p>
            <a:r>
              <a:rPr lang="en-US" sz="2800" u="sng" dirty="0" smtClean="0"/>
              <a:t>Authentication</a:t>
            </a:r>
            <a:r>
              <a:rPr lang="en-US" sz="2800" dirty="0" smtClean="0"/>
              <a:t> - determining the identity of a user and/or display device</a:t>
            </a:r>
          </a:p>
          <a:p>
            <a:pPr lvl="1"/>
            <a:r>
              <a:rPr lang="en-US" sz="2400" dirty="0"/>
              <a:t>Client system (e.g., PC) may do authentication, but the server usually does it too (doesn’t trust clients)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Encrypt the wire to avoid </a:t>
            </a:r>
            <a:r>
              <a:rPr lang="en-US" sz="2400" dirty="0" smtClean="0"/>
              <a:t>wiretapping and spoofing </a:t>
            </a:r>
          </a:p>
          <a:p>
            <a:pPr>
              <a:lnSpc>
                <a:spcPts val="2400"/>
              </a:lnSpc>
              <a:spcAft>
                <a:spcPts val="600"/>
              </a:spcAft>
            </a:pPr>
            <a:r>
              <a:rPr lang="en-US" sz="2800" dirty="0" smtClean="0"/>
              <a:t>On the Web, Transport Layer Security (successor to SSL))</a:t>
            </a:r>
          </a:p>
          <a:p>
            <a:pPr lvl="1">
              <a:lnSpc>
                <a:spcPts val="2400"/>
              </a:lnSpc>
              <a:spcAft>
                <a:spcPct val="25000"/>
              </a:spcAft>
            </a:pPr>
            <a:r>
              <a:rPr lang="en-US" sz="2400" dirty="0" smtClean="0"/>
              <a:t>Client gets a certificate </a:t>
            </a:r>
            <a:r>
              <a:rPr lang="en-US" sz="2400" dirty="0"/>
              <a:t>with server’s public </a:t>
            </a:r>
            <a:r>
              <a:rPr lang="en-US" sz="2400" dirty="0" smtClean="0"/>
              <a:t>key from the server, signed by trusted authority’s private key</a:t>
            </a:r>
          </a:p>
          <a:p>
            <a:pPr lvl="1">
              <a:lnSpc>
                <a:spcPts val="2400"/>
              </a:lnSpc>
              <a:spcAft>
                <a:spcPct val="25000"/>
              </a:spcAft>
            </a:pPr>
            <a:r>
              <a:rPr lang="en-US" sz="2400" dirty="0" smtClean="0"/>
              <a:t>Client validates certificate using the authority’s public key</a:t>
            </a:r>
          </a:p>
          <a:p>
            <a:pPr lvl="1">
              <a:lnSpc>
                <a:spcPts val="2400"/>
              </a:lnSpc>
              <a:spcAft>
                <a:spcPct val="25000"/>
              </a:spcAft>
            </a:pPr>
            <a:r>
              <a:rPr lang="en-US" sz="2400" dirty="0" smtClean="0"/>
              <a:t>Client and server exchange encryption keys</a:t>
            </a:r>
          </a:p>
          <a:p>
            <a:pPr lvl="1">
              <a:lnSpc>
                <a:spcPts val="2400"/>
              </a:lnSpc>
              <a:spcAft>
                <a:spcPct val="25000"/>
              </a:spcAft>
            </a:pPr>
            <a:r>
              <a:rPr lang="en-US" sz="2400" dirty="0" smtClean="0"/>
              <a:t>Then all messages are encrypted</a:t>
            </a:r>
          </a:p>
          <a:p>
            <a:pPr lvl="1">
              <a:spcAft>
                <a:spcPct val="25000"/>
              </a:spcAft>
            </a:pPr>
            <a:endParaRPr lang="en-US" sz="24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84200" y="292800"/>
            <a:ext cx="7772400" cy="916800"/>
          </a:xfrm>
        </p:spPr>
        <p:txBody>
          <a:bodyPr/>
          <a:lstStyle/>
          <a:p>
            <a:r>
              <a:rPr lang="en-US" dirty="0" smtClean="0"/>
              <a:t>Authentication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53800" y="1362000"/>
            <a:ext cx="8609400" cy="5082000"/>
          </a:xfrm>
        </p:spPr>
        <p:txBody>
          <a:bodyPr/>
          <a:lstStyle/>
          <a:p>
            <a:pPr>
              <a:spcAft>
                <a:spcPct val="25000"/>
              </a:spcAft>
            </a:pPr>
            <a:r>
              <a:rPr lang="en-US" sz="2800" u="sng" dirty="0"/>
              <a:t>Geographical entitlement</a:t>
            </a:r>
            <a:r>
              <a:rPr lang="en-US" sz="2800" dirty="0"/>
              <a:t> - check that a particular </a:t>
            </a:r>
            <a:r>
              <a:rPr lang="en-US" sz="2800" i="1" dirty="0"/>
              <a:t>device</a:t>
            </a:r>
            <a:r>
              <a:rPr lang="en-US" sz="2800" dirty="0"/>
              <a:t> is allowed access (e.g., security trading room)</a:t>
            </a:r>
          </a:p>
          <a:p>
            <a:pPr>
              <a:spcAft>
                <a:spcPct val="25000"/>
              </a:spcAft>
            </a:pPr>
            <a:r>
              <a:rPr lang="en-US" sz="2800" dirty="0"/>
              <a:t>Need system </a:t>
            </a:r>
            <a:r>
              <a:rPr lang="en-US" sz="2800" dirty="0" err="1"/>
              <a:t>mgmt</a:t>
            </a:r>
            <a:r>
              <a:rPr lang="en-US" sz="2800" dirty="0"/>
              <a:t> functions to create accounts, initialize passwords, bracket hours of access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(</a:t>
            </a:r>
            <a:r>
              <a:rPr lang="en-US" sz="2800" dirty="0"/>
              <a:t>simplify it using a </a:t>
            </a:r>
            <a:r>
              <a:rPr lang="en-US" sz="2800" u="sng" dirty="0"/>
              <a:t>role</a:t>
            </a:r>
            <a:r>
              <a:rPr lang="en-US" sz="2800" dirty="0"/>
              <a:t> abstraction)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EDE6473B-8294-4128-810B-3DFB255D2D0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z="1400" smtClean="0"/>
              <a:t>2/15/12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9146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2/15/12</a:t>
            </a:r>
            <a:endParaRPr lang="en-US" sz="1400"/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4856771-7911-4FBE-B52E-9DD18C6D086A}" type="slidenum">
              <a:rPr lang="en-US" sz="1400"/>
              <a:pPr/>
              <a:t>22</a:t>
            </a:fld>
            <a:endParaRPr lang="en-US" sz="140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95325" y="215900"/>
            <a:ext cx="7772400" cy="762000"/>
          </a:xfrm>
        </p:spPr>
        <p:txBody>
          <a:bodyPr/>
          <a:lstStyle/>
          <a:p>
            <a:r>
              <a:rPr lang="en-US" smtClean="0"/>
              <a:t>Constructing Requests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46063" y="1147763"/>
            <a:ext cx="8674100" cy="5583237"/>
          </a:xfrm>
        </p:spPr>
        <p:txBody>
          <a:bodyPr/>
          <a:lstStyle/>
          <a:p>
            <a:r>
              <a:rPr lang="en-US" sz="2800" dirty="0" smtClean="0"/>
              <a:t>A request includes</a:t>
            </a:r>
            <a:endParaRPr lang="en-US" dirty="0" smtClean="0"/>
          </a:p>
          <a:p>
            <a:pPr lvl="1"/>
            <a:r>
              <a:rPr lang="en-US" sz="2400" dirty="0" smtClean="0"/>
              <a:t>User id – for authorization and personalization</a:t>
            </a:r>
          </a:p>
          <a:p>
            <a:pPr lvl="1"/>
            <a:r>
              <a:rPr lang="en-US" sz="2400" dirty="0" smtClean="0"/>
              <a:t>Device id – where to send a reply</a:t>
            </a:r>
          </a:p>
          <a:p>
            <a:pPr lvl="1"/>
            <a:r>
              <a:rPr lang="en-US" sz="2400" dirty="0" smtClean="0"/>
              <a:t>Device type - what message types can it understand?</a:t>
            </a:r>
          </a:p>
          <a:p>
            <a:pPr lvl="1"/>
            <a:r>
              <a:rPr lang="en-US" sz="2400" dirty="0" err="1" smtClean="0"/>
              <a:t>ObjectID</a:t>
            </a:r>
            <a:r>
              <a:rPr lang="en-US" sz="2400" dirty="0" smtClean="0"/>
              <a:t> – in a OO setting</a:t>
            </a:r>
          </a:p>
          <a:p>
            <a:pPr lvl="1"/>
            <a:r>
              <a:rPr lang="en-US" sz="2400" dirty="0" err="1" smtClean="0"/>
              <a:t>RequestID</a:t>
            </a:r>
            <a:r>
              <a:rPr lang="en-US" sz="2400" dirty="0" smtClean="0"/>
              <a:t> – to ask later about request status &amp; to link a reply</a:t>
            </a:r>
          </a:p>
          <a:p>
            <a:pPr lvl="1"/>
            <a:r>
              <a:rPr lang="en-US" sz="2400" dirty="0" smtClean="0"/>
              <a:t>Request type – name of transaction type requested</a:t>
            </a:r>
          </a:p>
          <a:p>
            <a:pPr lvl="1"/>
            <a:r>
              <a:rPr lang="en-US" sz="2400" dirty="0" smtClean="0"/>
              <a:t>Request-specific parameters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800" dirty="0" smtClean="0"/>
              <a:t>Can be combined with protocol header (e.g., http header)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2/15/12</a:t>
            </a:r>
            <a:endParaRPr lang="en-US" sz="1400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24BAE00-CD3D-472B-B296-EEA9F23571E4}" type="slidenum">
              <a:rPr lang="en-US" sz="1400"/>
              <a:pPr/>
              <a:t>23</a:t>
            </a:fld>
            <a:endParaRPr lang="en-US" sz="140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Application Invocation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69863" y="1022350"/>
            <a:ext cx="8831262" cy="5408613"/>
          </a:xfrm>
        </p:spPr>
        <p:txBody>
          <a:bodyPr/>
          <a:lstStyle/>
          <a:p>
            <a:r>
              <a:rPr lang="en-US" sz="2800" smtClean="0"/>
              <a:t>Request arrives as an http message.</a:t>
            </a:r>
          </a:p>
          <a:p>
            <a:pPr lvl="1"/>
            <a:r>
              <a:rPr lang="en-US" sz="2400" smtClean="0"/>
              <a:t>Need to call a program (i.e. a WFC), to perform the request</a:t>
            </a:r>
          </a:p>
          <a:p>
            <a:r>
              <a:rPr lang="en-US" sz="2800" smtClean="0"/>
              <a:t>Common Gateway Interface</a:t>
            </a:r>
          </a:p>
          <a:p>
            <a:pPr lvl="1"/>
            <a:r>
              <a:rPr lang="en-US" sz="2400" smtClean="0"/>
              <a:t>Write a script, store it as a file in cgi-bin</a:t>
            </a:r>
          </a:p>
          <a:p>
            <a:pPr lvl="1"/>
            <a:r>
              <a:rPr lang="en-US" sz="2400" smtClean="0"/>
              <a:t>Web server creates a process to execute the request (Slow!!)</a:t>
            </a:r>
            <a:endParaRPr lang="en-US" sz="2000" smtClean="0"/>
          </a:p>
          <a:p>
            <a:r>
              <a:rPr lang="en-US" sz="2800" smtClean="0"/>
              <a:t>ISAPI (Microsoft) and NSAPI (Netscape)</a:t>
            </a:r>
          </a:p>
          <a:p>
            <a:pPr lvl="1"/>
            <a:r>
              <a:rPr lang="en-US" sz="2400" smtClean="0"/>
              <a:t>Web server calls an in-proc .dll instead of creating a process</a:t>
            </a:r>
          </a:p>
          <a:p>
            <a:pPr lvl="1"/>
            <a:r>
              <a:rPr lang="en-US" sz="2400" smtClean="0"/>
              <a:t>Web server can cache the .dll</a:t>
            </a:r>
          </a:p>
          <a:p>
            <a:pPr lvl="1"/>
            <a:r>
              <a:rPr lang="en-US" sz="2400" smtClean="0"/>
              <a:t>More complex programming model, but much faster</a:t>
            </a:r>
          </a:p>
          <a:p>
            <a:r>
              <a:rPr lang="en-US" sz="2800" smtClean="0"/>
              <a:t>Active Server Pages and Java Server Pages</a:t>
            </a:r>
          </a:p>
          <a:p>
            <a:pPr lvl="1"/>
            <a:r>
              <a:rPr lang="en-US" sz="2400" smtClean="0"/>
              <a:t>Offers the performance of ISAPI with programmability of CGI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2/15/12</a:t>
            </a:r>
            <a:endParaRPr lang="en-US" sz="1400"/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CB88765-D35C-4BAC-AF48-8011D74ACB24}" type="slidenum">
              <a:rPr lang="en-US" sz="1400"/>
              <a:pPr/>
              <a:t>24</a:t>
            </a:fld>
            <a:endParaRPr lang="en-US" sz="140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500063" y="147638"/>
            <a:ext cx="7772400" cy="1143000"/>
          </a:xfrm>
        </p:spPr>
        <p:txBody>
          <a:bodyPr/>
          <a:lstStyle/>
          <a:p>
            <a:r>
              <a:rPr lang="en-US" smtClean="0"/>
              <a:t>Load Balancing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53025" y="1011763"/>
            <a:ext cx="8766175" cy="5359400"/>
          </a:xfrm>
        </p:spPr>
        <p:txBody>
          <a:bodyPr/>
          <a:lstStyle/>
          <a:p>
            <a:r>
              <a:rPr lang="en-US" sz="2800" dirty="0" smtClean="0"/>
              <a:t>Web servers enable </a:t>
            </a:r>
            <a:r>
              <a:rPr lang="en-US" sz="2800" u="sng" dirty="0" smtClean="0"/>
              <a:t>scale out</a:t>
            </a:r>
            <a:r>
              <a:rPr lang="en-US" sz="2800" dirty="0" smtClean="0"/>
              <a:t>, so you can just add more server boxes to handle more load.</a:t>
            </a:r>
          </a:p>
          <a:p>
            <a:r>
              <a:rPr lang="en-US" sz="2800" dirty="0" smtClean="0"/>
              <a:t>To simplify this problem </a:t>
            </a:r>
          </a:p>
          <a:p>
            <a:pPr lvl="1"/>
            <a:r>
              <a:rPr lang="en-US" sz="2400" dirty="0" smtClean="0"/>
              <a:t>Ensure all web servers are stateless. I.e., no server-specific state and </a:t>
            </a:r>
            <a:r>
              <a:rPr lang="en-US" sz="2400" dirty="0" smtClean="0">
                <a:sym typeface="Symbol" pitchFamily="18" charset="2"/>
              </a:rPr>
              <a:t>d</a:t>
            </a:r>
            <a:r>
              <a:rPr lang="en-US" sz="2400" dirty="0" smtClean="0"/>
              <a:t>on’t retain client state on web servers (hard to avoid …)</a:t>
            </a:r>
          </a:p>
          <a:p>
            <a:pPr lvl="1"/>
            <a:r>
              <a:rPr lang="en-US" sz="2400" dirty="0" smtClean="0"/>
              <a:t>Statelessness implies any web server can process any request. </a:t>
            </a:r>
          </a:p>
          <a:p>
            <a:pPr lvl="1"/>
            <a:r>
              <a:rPr lang="en-US" sz="2400" dirty="0" smtClean="0"/>
              <a:t>It also makes web server recovery is easy.</a:t>
            </a:r>
          </a:p>
          <a:p>
            <a:pPr lvl="1"/>
            <a:r>
              <a:rPr lang="en-US" sz="2400" dirty="0" smtClean="0"/>
              <a:t>Randomly assign requests to web servers (e.g., an IP sprayer)</a:t>
            </a:r>
          </a:p>
          <a:p>
            <a:pPr lvl="1"/>
            <a:r>
              <a:rPr lang="en-US" sz="2400" dirty="0" smtClean="0"/>
              <a:t>Avoid sending requests to a failed web server</a:t>
            </a:r>
          </a:p>
          <a:p>
            <a:pPr lvl="1"/>
            <a:r>
              <a:rPr lang="en-US" sz="2400" dirty="0" smtClean="0"/>
              <a:t>Downside: Have to pass all state with every request</a:t>
            </a:r>
          </a:p>
          <a:p>
            <a:r>
              <a:rPr lang="en-US" sz="2800" dirty="0" smtClean="0"/>
              <a:t>This is the philosophy behind REST/HTTP, using Get and Post 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2/15/12</a:t>
            </a:r>
            <a:endParaRPr lang="en-US" sz="1400"/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820C0EC-31EC-4540-990E-6CDF24484A41}" type="slidenum">
              <a:rPr lang="en-US" sz="1400"/>
              <a:pPr/>
              <a:t>25</a:t>
            </a:fld>
            <a:endParaRPr lang="en-US" sz="14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dirty="0"/>
              <a:t>8</a:t>
            </a:r>
            <a:r>
              <a:rPr lang="en-US" dirty="0" smtClean="0"/>
              <a:t>.4 Transaction Bracketing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66688" y="1455738"/>
            <a:ext cx="8977312" cy="5246687"/>
          </a:xfrm>
        </p:spPr>
        <p:txBody>
          <a:bodyPr/>
          <a:lstStyle/>
          <a:p>
            <a:r>
              <a:rPr lang="en-US" sz="2800" dirty="0" smtClean="0"/>
              <a:t>For the most part, Request Controllers (RC) and </a:t>
            </a:r>
            <a:br>
              <a:rPr lang="en-US" sz="2800" dirty="0" smtClean="0"/>
            </a:br>
            <a:r>
              <a:rPr lang="en-US" sz="2800" dirty="0" smtClean="0"/>
              <a:t>Transaction Servers are just plain old server programs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The main RC differentiating features</a:t>
            </a:r>
          </a:p>
          <a:p>
            <a:pPr lvl="1"/>
            <a:r>
              <a:rPr lang="en-US" sz="2400" dirty="0" smtClean="0"/>
              <a:t>Brackets transactions (issues Start, Commit, and Abort)</a:t>
            </a:r>
          </a:p>
          <a:p>
            <a:pPr lvl="1"/>
            <a:r>
              <a:rPr lang="en-US" sz="2400" dirty="0" smtClean="0"/>
              <a:t>Handles Aborts (returns cause of the Abort)</a:t>
            </a:r>
          </a:p>
          <a:p>
            <a:pPr lvl="1"/>
            <a:r>
              <a:rPr lang="en-US" sz="2400" dirty="0" smtClean="0"/>
              <a:t>Does not access the DBMS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2/15/12</a:t>
            </a:r>
            <a:endParaRPr lang="en-US" sz="1400" dirty="0"/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14C65F3-853F-49EA-AC5A-93AE1239EB06}" type="slidenum">
              <a:rPr lang="en-US" sz="1400"/>
              <a:pPr/>
              <a:t>26</a:t>
            </a:fld>
            <a:endParaRPr lang="en-US" sz="140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41350" y="285750"/>
            <a:ext cx="7772400" cy="609600"/>
          </a:xfrm>
        </p:spPr>
        <p:txBody>
          <a:bodyPr/>
          <a:lstStyle/>
          <a:p>
            <a:r>
              <a:rPr lang="en-US" smtClean="0"/>
              <a:t>Nested Transaction Calls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14313" y="1138238"/>
            <a:ext cx="8669337" cy="52403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What does Start do, when executed within a </a:t>
            </a:r>
            <a:r>
              <a:rPr lang="en-US" sz="2800" dirty="0" err="1" smtClean="0"/>
              <a:t>txn</a:t>
            </a:r>
            <a:r>
              <a:rPr lang="en-US" sz="2800" dirty="0" smtClean="0"/>
              <a:t>?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 smtClean="0"/>
              <a:t>1. it starts an independent transaction, or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 smtClean="0"/>
              <a:t>2. it does nothing, or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 smtClean="0"/>
              <a:t>3. it increments a nested transaction count (which is decremented by each commit and abort), or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 smtClean="0"/>
              <a:t>4. it starts a sub-transaction.</a:t>
            </a:r>
            <a:br>
              <a:rPr lang="en-US" sz="2400" dirty="0" smtClean="0"/>
            </a:b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(2) and (3) are common.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Enables a transaction-bracketed program to be called by another transaction</a:t>
            </a:r>
            <a:br>
              <a:rPr lang="en-US" sz="2400" dirty="0" smtClean="0"/>
            </a:b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(1) implies Be Careful!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1D670073-9515-4709-AD93-1D965499BE61}" type="slidenum">
              <a:rPr lang="en-US"/>
              <a:pPr/>
              <a:t>27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50875" y="71438"/>
            <a:ext cx="7772400" cy="762000"/>
          </a:xfrm>
        </p:spPr>
        <p:txBody>
          <a:bodyPr/>
          <a:lstStyle/>
          <a:p>
            <a:r>
              <a:rPr lang="en-US"/>
              <a:t>Transaction Bracketing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42888" y="830263"/>
            <a:ext cx="8724900" cy="5683250"/>
          </a:xfrm>
        </p:spPr>
        <p:txBody>
          <a:bodyPr/>
          <a:lstStyle/>
          <a:p>
            <a:r>
              <a:rPr lang="en-US" sz="2800" dirty="0" smtClean="0"/>
              <a:t>Request controller </a:t>
            </a:r>
            <a:r>
              <a:rPr lang="en-US" sz="2800" dirty="0"/>
              <a:t>brackets the transaction with Start, Commit, Abort.</a:t>
            </a:r>
          </a:p>
          <a:p>
            <a:r>
              <a:rPr lang="en-US" sz="2800" dirty="0"/>
              <a:t>Chained - All programs execute in a transaction. </a:t>
            </a:r>
            <a:br>
              <a:rPr lang="en-US" sz="2800" dirty="0"/>
            </a:br>
            <a:r>
              <a:rPr lang="en-US" sz="2800" dirty="0"/>
              <a:t>A program can commit/abort a transaction, </a:t>
            </a:r>
            <a:br>
              <a:rPr lang="en-US" sz="2800" dirty="0"/>
            </a:br>
            <a:r>
              <a:rPr lang="en-US" sz="2800" dirty="0"/>
              <a:t>after which another transaction immediately starts</a:t>
            </a:r>
            <a:endParaRPr lang="en-US" dirty="0"/>
          </a:p>
          <a:p>
            <a:pPr lvl="1"/>
            <a:r>
              <a:rPr lang="en-US" sz="2400" dirty="0"/>
              <a:t>E.g., CICS </a:t>
            </a:r>
            <a:r>
              <a:rPr lang="en-US" sz="2400" dirty="0" err="1"/>
              <a:t>syncpoint</a:t>
            </a:r>
            <a:r>
              <a:rPr lang="en-US" sz="2400" dirty="0"/>
              <a:t> = </a:t>
            </a:r>
            <a:r>
              <a:rPr lang="en-US" sz="2400" dirty="0" err="1"/>
              <a:t>Commit&amp;Start</a:t>
            </a:r>
            <a:endParaRPr lang="en-US" sz="2400" dirty="0"/>
          </a:p>
          <a:p>
            <a:pPr lvl="1"/>
            <a:r>
              <a:rPr lang="en-US" sz="2400" dirty="0"/>
              <a:t>Prevents programmer from accidentally issuing resource manager operations outside a transaction</a:t>
            </a:r>
          </a:p>
          <a:p>
            <a:r>
              <a:rPr lang="en-US" sz="2800" dirty="0"/>
              <a:t>Unchained - Explicit Start operation, so some statements can execute outside a transaction</a:t>
            </a:r>
            <a:endParaRPr lang="en-US" dirty="0"/>
          </a:p>
          <a:p>
            <a:pPr lvl="1"/>
            <a:r>
              <a:rPr lang="en-US" sz="2400" dirty="0"/>
              <a:t>No advantages, unless transactions have overhead even </a:t>
            </a:r>
            <a:br>
              <a:rPr lang="en-US" sz="2400" dirty="0"/>
            </a:br>
            <a:r>
              <a:rPr lang="en-US" sz="2400" dirty="0"/>
              <a:t>if they don’t access resources.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2/15/12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0886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2/15/12</a:t>
            </a:r>
            <a:endParaRPr lang="en-US" sz="1400"/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8A0CB8-8F5F-48CF-9E4D-126FFE0EFE24}" type="slidenum">
              <a:rPr lang="en-US" sz="1400"/>
              <a:pPr/>
              <a:t>28</a:t>
            </a:fld>
            <a:endParaRPr lang="en-US" sz="140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Transparent Transaction Bracketing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36538" y="1128713"/>
            <a:ext cx="8359775" cy="5321300"/>
          </a:xfrm>
        </p:spPr>
        <p:txBody>
          <a:bodyPr/>
          <a:lstStyle/>
          <a:p>
            <a:r>
              <a:rPr lang="en-US" sz="2800" dirty="0" smtClean="0"/>
              <a:t>Transaction-hood is a property of the app component.</a:t>
            </a:r>
          </a:p>
          <a:p>
            <a:r>
              <a:rPr lang="en-US" sz="2800" dirty="0" smtClean="0"/>
              <a:t>In COM+, a class is declared:</a:t>
            </a:r>
          </a:p>
          <a:p>
            <a:pPr lvl="1"/>
            <a:r>
              <a:rPr lang="en-US" sz="2400" i="1" dirty="0" smtClean="0"/>
              <a:t>requires new</a:t>
            </a:r>
            <a:r>
              <a:rPr lang="en-US" sz="2400" dirty="0" smtClean="0"/>
              <a:t> - </a:t>
            </a:r>
            <a:r>
              <a:rPr lang="en-US" sz="2400" dirty="0" err="1" smtClean="0"/>
              <a:t>callee</a:t>
            </a:r>
            <a:r>
              <a:rPr lang="en-US" sz="2400" dirty="0" smtClean="0"/>
              <a:t> always starts a new transaction</a:t>
            </a:r>
          </a:p>
          <a:p>
            <a:pPr lvl="1"/>
            <a:r>
              <a:rPr lang="en-US" sz="2400" i="1" dirty="0" smtClean="0"/>
              <a:t>required</a:t>
            </a:r>
            <a:r>
              <a:rPr lang="en-US" sz="2400" dirty="0" smtClean="0"/>
              <a:t> - if caller is in a transaction, then run </a:t>
            </a:r>
            <a:r>
              <a:rPr lang="en-US" sz="2400" dirty="0" err="1" smtClean="0"/>
              <a:t>callee</a:t>
            </a:r>
            <a:r>
              <a:rPr lang="en-US" sz="2400" dirty="0" smtClean="0"/>
              <a:t> in </a:t>
            </a:r>
            <a:br>
              <a:rPr lang="en-US" sz="2400" dirty="0" smtClean="0"/>
            </a:br>
            <a:r>
              <a:rPr lang="en-US" sz="2400" dirty="0" smtClean="0"/>
              <a:t>caller’s transaction, else start a new transaction </a:t>
            </a:r>
          </a:p>
          <a:p>
            <a:pPr lvl="1"/>
            <a:r>
              <a:rPr lang="en-US" sz="2400" i="1" dirty="0" smtClean="0"/>
              <a:t>supported</a:t>
            </a:r>
            <a:r>
              <a:rPr lang="en-US" sz="2400" dirty="0" smtClean="0"/>
              <a:t> - if caller is in a transaction, then run </a:t>
            </a:r>
            <a:r>
              <a:rPr lang="en-US" sz="2400" dirty="0" err="1" smtClean="0"/>
              <a:t>callee</a:t>
            </a:r>
            <a:r>
              <a:rPr lang="en-US" sz="2400" dirty="0" smtClean="0"/>
              <a:t> in caller’s transaction, else run outside of any transaction </a:t>
            </a:r>
          </a:p>
          <a:p>
            <a:pPr lvl="1"/>
            <a:r>
              <a:rPr lang="en-US" sz="2400" i="1" dirty="0" smtClean="0"/>
              <a:t>not supported</a:t>
            </a:r>
            <a:r>
              <a:rPr lang="en-US" sz="2400" dirty="0" smtClean="0"/>
              <a:t> - don’t run in a transaction</a:t>
            </a:r>
          </a:p>
          <a:p>
            <a:r>
              <a:rPr lang="en-US" sz="2800" dirty="0" smtClean="0"/>
              <a:t>Caller can create a transaction context, which supports Commit and Abort (chained model).</a:t>
            </a:r>
          </a:p>
          <a:p>
            <a:pPr lvl="1"/>
            <a:r>
              <a:rPr lang="en-US" sz="2400" dirty="0" err="1" smtClean="0"/>
              <a:t>Callee</a:t>
            </a:r>
            <a:r>
              <a:rPr lang="en-US" sz="2400" dirty="0" smtClean="0"/>
              <a:t> issues </a:t>
            </a:r>
            <a:r>
              <a:rPr lang="en-US" sz="2400" dirty="0" err="1" smtClean="0"/>
              <a:t>SetComplete</a:t>
            </a:r>
            <a:r>
              <a:rPr lang="en-US" sz="2400" dirty="0" smtClean="0"/>
              <a:t> when it’s done and willing to commit, or </a:t>
            </a:r>
            <a:r>
              <a:rPr lang="en-US" sz="2400" dirty="0" err="1" smtClean="0"/>
              <a:t>SetAbort</a:t>
            </a:r>
            <a:r>
              <a:rPr lang="en-US" sz="2400" dirty="0" smtClean="0"/>
              <a:t> to abort.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2/15/12</a:t>
            </a:r>
            <a:endParaRPr lang="en-US" sz="140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0F3080F-6F07-4A57-8BC4-9C38413CC3B3}" type="slidenum">
              <a:rPr lang="en-US" sz="1400"/>
              <a:pPr/>
              <a:t>29</a:t>
            </a:fld>
            <a:endParaRPr lang="en-US" sz="140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715963" y="168275"/>
            <a:ext cx="7772400" cy="849313"/>
          </a:xfrm>
        </p:spPr>
        <p:txBody>
          <a:bodyPr/>
          <a:lstStyle/>
          <a:p>
            <a:r>
              <a:rPr lang="en-US" sz="4000" smtClean="0"/>
              <a:t>Transparent Txn Bracketing (cont’d)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96850" y="1136650"/>
            <a:ext cx="8820150" cy="5449888"/>
          </a:xfrm>
        </p:spPr>
        <p:txBody>
          <a:bodyPr/>
          <a:lstStyle/>
          <a:p>
            <a:r>
              <a:rPr lang="en-US" sz="2800" smtClean="0"/>
              <a:t>Java Enterprise Edition</a:t>
            </a:r>
          </a:p>
          <a:p>
            <a:pPr lvl="1"/>
            <a:r>
              <a:rPr lang="en-US" sz="2400" smtClean="0"/>
              <a:t>Implements COM+ technology in Java: RequiresNew, Required, Supported, NotSupported</a:t>
            </a:r>
          </a:p>
          <a:p>
            <a:pPr lvl="1"/>
            <a:r>
              <a:rPr lang="en-US" sz="2400" smtClean="0"/>
              <a:t>It came later, so there are two additions.</a:t>
            </a:r>
          </a:p>
          <a:p>
            <a:pPr lvl="1"/>
            <a:r>
              <a:rPr lang="en-US" sz="2400" smtClean="0"/>
              <a:t>Mandatory – If caller is in a transaction, then run the callee in that transaction, else raise an exception</a:t>
            </a:r>
          </a:p>
          <a:p>
            <a:pPr lvl="1"/>
            <a:r>
              <a:rPr lang="en-US" sz="2400" smtClean="0"/>
              <a:t>Never – If caller is in a transaction, then raise an exception</a:t>
            </a:r>
          </a:p>
          <a:p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2/15/12</a:t>
            </a:r>
            <a:endParaRPr lang="en-US" sz="1400" dirty="0"/>
          </a:p>
        </p:txBody>
      </p:sp>
      <p:sp>
        <p:nvSpPr>
          <p:cNvPr id="102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E2A2960-DDDF-44F3-A449-7EE93CF75B35}" type="slidenum">
              <a:rPr lang="en-US" sz="1400"/>
              <a:pPr/>
              <a:t>3</a:t>
            </a:fld>
            <a:endParaRPr lang="en-US" sz="140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739775" y="122238"/>
            <a:ext cx="7772400" cy="685800"/>
          </a:xfrm>
        </p:spPr>
        <p:txBody>
          <a:bodyPr/>
          <a:lstStyle/>
          <a:p>
            <a:r>
              <a:rPr lang="en-US" dirty="0"/>
              <a:t>8</a:t>
            </a:r>
            <a:r>
              <a:rPr lang="en-US" dirty="0" smtClean="0"/>
              <a:t>.1 Introduction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57150" y="781050"/>
            <a:ext cx="9144000" cy="1223963"/>
          </a:xfrm>
        </p:spPr>
        <p:txBody>
          <a:bodyPr/>
          <a:lstStyle/>
          <a:p>
            <a:r>
              <a:rPr lang="en-US" sz="2400" dirty="0" smtClean="0"/>
              <a:t>An </a:t>
            </a:r>
            <a:r>
              <a:rPr lang="en-US" sz="2400" u="sng" dirty="0" smtClean="0"/>
              <a:t>application server</a:t>
            </a:r>
            <a:r>
              <a:rPr lang="en-US" sz="2400" dirty="0" smtClean="0"/>
              <a:t> coordinates the flow of </a:t>
            </a:r>
            <a:r>
              <a:rPr lang="en-US" sz="2400" u="sng" dirty="0" smtClean="0"/>
              <a:t>requests</a:t>
            </a:r>
            <a:r>
              <a:rPr lang="en-US" sz="2400" dirty="0" smtClean="0"/>
              <a:t> between message sources (displays, applications, etc.) and application programs that run requests as transactions.</a:t>
            </a:r>
          </a:p>
        </p:txBody>
      </p:sp>
      <p:sp>
        <p:nvSpPr>
          <p:cNvPr id="1031" name="Freeform 4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523875" y="2162175"/>
            <a:ext cx="8324850" cy="3733800"/>
          </a:xfrm>
          <a:custGeom>
            <a:avLst/>
            <a:gdLst>
              <a:gd name="T0" fmla="*/ 0 w 5244"/>
              <a:gd name="T1" fmla="*/ 1374 h 2352"/>
              <a:gd name="T2" fmla="*/ 0 w 5244"/>
              <a:gd name="T3" fmla="*/ 2352 h 2352"/>
              <a:gd name="T4" fmla="*/ 5244 w 5244"/>
              <a:gd name="T5" fmla="*/ 2352 h 2352"/>
              <a:gd name="T6" fmla="*/ 5244 w 5244"/>
              <a:gd name="T7" fmla="*/ 1122 h 2352"/>
              <a:gd name="T8" fmla="*/ 3300 w 5244"/>
              <a:gd name="T9" fmla="*/ 0 h 2352"/>
              <a:gd name="T10" fmla="*/ 1878 w 5244"/>
              <a:gd name="T11" fmla="*/ 0 h 2352"/>
              <a:gd name="T12" fmla="*/ 0 w 5244"/>
              <a:gd name="T13" fmla="*/ 1374 h 235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44"/>
              <a:gd name="T22" fmla="*/ 0 h 2352"/>
              <a:gd name="T23" fmla="*/ 5244 w 5244"/>
              <a:gd name="T24" fmla="*/ 2352 h 235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44" h="2352">
                <a:moveTo>
                  <a:pt x="0" y="1374"/>
                </a:moveTo>
                <a:lnTo>
                  <a:pt x="0" y="2352"/>
                </a:lnTo>
                <a:lnTo>
                  <a:pt x="5244" y="2352"/>
                </a:lnTo>
                <a:lnTo>
                  <a:pt x="5244" y="1122"/>
                </a:lnTo>
                <a:lnTo>
                  <a:pt x="3300" y="0"/>
                </a:lnTo>
                <a:lnTo>
                  <a:pt x="1878" y="0"/>
                </a:lnTo>
                <a:lnTo>
                  <a:pt x="0" y="1374"/>
                </a:lnTo>
                <a:close/>
              </a:path>
            </a:pathLst>
          </a:custGeom>
          <a:solidFill>
            <a:srgbClr val="33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2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invGray">
          <a:xfrm>
            <a:off x="3505200" y="2279650"/>
            <a:ext cx="2178050" cy="544513"/>
          </a:xfrm>
          <a:prstGeom prst="rect">
            <a:avLst/>
          </a:prstGeom>
          <a:solidFill>
            <a:srgbClr val="0033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Line 6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012950" y="2484438"/>
            <a:ext cx="1490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Line 7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524375" y="2819400"/>
            <a:ext cx="0" cy="1344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Rectangle 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62350" y="2290763"/>
            <a:ext cx="20637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latin typeface="Arial" charset="0"/>
              </a:rPr>
              <a:t>Web Server</a:t>
            </a:r>
          </a:p>
        </p:txBody>
      </p:sp>
      <p:sp>
        <p:nvSpPr>
          <p:cNvPr id="1036" name="Rectangle 9"/>
          <p:cNvSpPr>
            <a:spLocks noChangeArrowheads="1"/>
          </p:cNvSpPr>
          <p:nvPr>
            <p:custDataLst>
              <p:tags r:id="rId11"/>
            </p:custDataLst>
          </p:nvPr>
        </p:nvSpPr>
        <p:spPr bwMode="invGray">
          <a:xfrm>
            <a:off x="2584450" y="4164013"/>
            <a:ext cx="3186770" cy="523862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800" dirty="0" smtClean="0">
                <a:latin typeface="Arial" charset="0"/>
              </a:rPr>
              <a:t>Request Controller</a:t>
            </a:r>
            <a:endParaRPr lang="en-US" dirty="0">
              <a:latin typeface="Arial" charset="0"/>
            </a:endParaRPr>
          </a:p>
        </p:txBody>
      </p:sp>
      <p:sp>
        <p:nvSpPr>
          <p:cNvPr id="1037" name="Line 10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3375025" y="2832100"/>
            <a:ext cx="906463" cy="527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Line 11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971800" y="3783013"/>
            <a:ext cx="1108075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9" name="Rectangle 12"/>
          <p:cNvSpPr>
            <a:spLocks noChangeArrowheads="1"/>
          </p:cNvSpPr>
          <p:nvPr>
            <p:custDataLst>
              <p:tags r:id="rId14"/>
            </p:custDataLst>
          </p:nvPr>
        </p:nvSpPr>
        <p:spPr bwMode="invGray">
          <a:xfrm>
            <a:off x="604838" y="5267325"/>
            <a:ext cx="3203575" cy="528638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800" dirty="0">
                <a:latin typeface="Arial" charset="0"/>
              </a:rPr>
              <a:t>Transaction Server</a:t>
            </a:r>
            <a:endParaRPr lang="en-US" dirty="0">
              <a:latin typeface="Arial" charset="0"/>
            </a:endParaRPr>
          </a:p>
        </p:txBody>
      </p:sp>
      <p:sp>
        <p:nvSpPr>
          <p:cNvPr id="1040" name="Rectangle 13"/>
          <p:cNvSpPr>
            <a:spLocks noChangeArrowheads="1"/>
          </p:cNvSpPr>
          <p:nvPr>
            <p:custDataLst>
              <p:tags r:id="rId15"/>
            </p:custDataLst>
          </p:nvPr>
        </p:nvSpPr>
        <p:spPr bwMode="invGray">
          <a:xfrm>
            <a:off x="5481638" y="5267325"/>
            <a:ext cx="3203575" cy="528638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800" dirty="0">
                <a:latin typeface="Arial" charset="0"/>
              </a:rPr>
              <a:t>Transaction Server</a:t>
            </a:r>
            <a:endParaRPr lang="en-US" dirty="0">
              <a:latin typeface="Arial" charset="0"/>
            </a:endParaRPr>
          </a:p>
        </p:txBody>
      </p:sp>
      <p:grpSp>
        <p:nvGrpSpPr>
          <p:cNvPr id="1041" name="Group 14"/>
          <p:cNvGrpSpPr>
            <a:grpSpLocks/>
          </p:cNvGrpSpPr>
          <p:nvPr>
            <p:custDataLst>
              <p:tags r:id="rId16"/>
            </p:custDataLst>
          </p:nvPr>
        </p:nvGrpSpPr>
        <p:grpSpPr bwMode="auto">
          <a:xfrm>
            <a:off x="4302125" y="5426075"/>
            <a:ext cx="368300" cy="63500"/>
            <a:chOff x="2836" y="3316"/>
            <a:chExt cx="232" cy="40"/>
          </a:xfrm>
        </p:grpSpPr>
        <p:sp>
          <p:nvSpPr>
            <p:cNvPr id="1064" name="Rectangle 15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836" y="331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" name="Rectangle 16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932" y="331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" name="Rectangle 17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3028" y="331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4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905375" y="4697413"/>
            <a:ext cx="209550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9" name="Cloud"/>
          <p:cNvSpPr>
            <a:spLocks noChangeAspect="1" noEditPoints="1" noChangeArrowheads="1"/>
          </p:cNvSpPr>
          <p:nvPr>
            <p:custDataLst>
              <p:tags r:id="rId18"/>
            </p:custDataLst>
          </p:nvPr>
        </p:nvSpPr>
        <p:spPr bwMode="invGray">
          <a:xfrm>
            <a:off x="5986463" y="3962400"/>
            <a:ext cx="1198562" cy="86836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0000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4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002338" y="4144963"/>
            <a:ext cx="1201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i="1">
                <a:latin typeface="Arial" charset="0"/>
              </a:rPr>
              <a:t>intranet</a:t>
            </a:r>
            <a:endParaRPr lang="en-US">
              <a:latin typeface="Arial Narrow" pitchFamily="34" charset="0"/>
            </a:endParaRPr>
          </a:p>
        </p:txBody>
      </p:sp>
      <p:sp>
        <p:nvSpPr>
          <p:cNvPr id="1045" name="AutoShape 21"/>
          <p:cNvSpPr>
            <a:spLocks noChangeArrowheads="1"/>
          </p:cNvSpPr>
          <p:nvPr>
            <p:custDataLst>
              <p:tags r:id="rId20"/>
            </p:custDataLst>
          </p:nvPr>
        </p:nvSpPr>
        <p:spPr bwMode="ltGray">
          <a:xfrm>
            <a:off x="2128838" y="3209925"/>
            <a:ext cx="1235075" cy="622300"/>
          </a:xfrm>
          <a:prstGeom prst="flowChartMagneticDisk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6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black">
          <a:xfrm>
            <a:off x="2119313" y="3371850"/>
            <a:ext cx="1252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Queues</a:t>
            </a:r>
            <a:endParaRPr lang="en-US">
              <a:latin typeface="Arial Narrow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 rot="15000">
            <a:off x="2355850" y="2027238"/>
            <a:ext cx="7778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 i="1">
                <a:latin typeface="Arial" charset="0"/>
              </a:rPr>
              <a:t>http</a:t>
            </a:r>
            <a:endParaRPr lang="en-US" sz="1800" i="1">
              <a:latin typeface="Arial Narrow" pitchFamily="34" charset="0"/>
            </a:endParaRPr>
          </a:p>
        </p:txBody>
      </p:sp>
      <p:sp>
        <p:nvSpPr>
          <p:cNvPr id="1048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invGray">
          <a:xfrm>
            <a:off x="7377113" y="3970338"/>
            <a:ext cx="1311275" cy="955675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2800" i="1">
                <a:latin typeface="Arial Narrow" pitchFamily="34" charset="0"/>
              </a:rPr>
              <a:t>other TP</a:t>
            </a:r>
          </a:p>
          <a:p>
            <a:pPr algn="ctr"/>
            <a:r>
              <a:rPr lang="en-US" sz="2800" i="1">
                <a:latin typeface="Arial Narrow" pitchFamily="34" charset="0"/>
              </a:rPr>
              <a:t>systems</a:t>
            </a:r>
          </a:p>
        </p:txBody>
      </p:sp>
      <p:sp>
        <p:nvSpPr>
          <p:cNvPr id="1049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5886450" y="4370388"/>
            <a:ext cx="10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0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7188200" y="4386263"/>
            <a:ext cx="190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1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2095500" y="4718050"/>
            <a:ext cx="2349500" cy="561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6" name="Object 28"/>
          <p:cNvGraphicFramePr>
            <a:graphicFrameLocks/>
          </p:cNvGraphicFramePr>
          <p:nvPr>
            <p:custDataLst>
              <p:tags r:id="rId27"/>
            </p:custDataLst>
          </p:nvPr>
        </p:nvGraphicFramePr>
        <p:xfrm>
          <a:off x="550863" y="2306638"/>
          <a:ext cx="1592262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ClipArt" r:id="rId44" imgW="3936960" imgH="3419280" progId="MS_ClipArt_Gallery.2">
                  <p:embed/>
                </p:oleObj>
              </mc:Choice>
              <mc:Fallback>
                <p:oleObj name="ClipArt" r:id="rId44" imgW="3936960" imgH="3419280" progId="MS_ClipArt_Gallery.2">
                  <p:embed/>
                  <p:pic>
                    <p:nvPicPr>
                      <p:cNvPr id="0" name="Object 28"/>
                      <p:cNvPicPr>
                        <a:picLocks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3" y="2306638"/>
                        <a:ext cx="1592262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2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 rot="15000">
            <a:off x="423863" y="1966913"/>
            <a:ext cx="1784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latin typeface="Arial Narrow" pitchFamily="34" charset="0"/>
              </a:rPr>
              <a:t>Web Browser</a:t>
            </a:r>
            <a:endParaRPr lang="en-US" sz="1600" b="1">
              <a:latin typeface="Arial Narrow" pitchFamily="34" charset="0"/>
            </a:endParaRPr>
          </a:p>
        </p:txBody>
      </p:sp>
      <p:sp>
        <p:nvSpPr>
          <p:cNvPr id="1053" name="AutoShape 30"/>
          <p:cNvSpPr>
            <a:spLocks noChangeArrowheads="1"/>
          </p:cNvSpPr>
          <p:nvPr>
            <p:custDataLst>
              <p:tags r:id="rId29"/>
            </p:custDataLst>
          </p:nvPr>
        </p:nvSpPr>
        <p:spPr bwMode="gray">
          <a:xfrm>
            <a:off x="1571625" y="6162675"/>
            <a:ext cx="1190625" cy="609600"/>
          </a:xfrm>
          <a:prstGeom prst="flowChartMagneticDisk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DBMS</a:t>
            </a:r>
          </a:p>
        </p:txBody>
      </p:sp>
      <p:sp>
        <p:nvSpPr>
          <p:cNvPr id="1054" name="AutoShape 31"/>
          <p:cNvSpPr>
            <a:spLocks noChangeArrowheads="1"/>
          </p:cNvSpPr>
          <p:nvPr>
            <p:custDataLst>
              <p:tags r:id="rId30"/>
            </p:custDataLst>
          </p:nvPr>
        </p:nvSpPr>
        <p:spPr bwMode="gray">
          <a:xfrm>
            <a:off x="6572250" y="6162675"/>
            <a:ext cx="1190625" cy="609600"/>
          </a:xfrm>
          <a:prstGeom prst="flowChartMagneticDisk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DBMS</a:t>
            </a:r>
          </a:p>
        </p:txBody>
      </p:sp>
      <p:sp>
        <p:nvSpPr>
          <p:cNvPr id="1055" name="Freeform 32"/>
          <p:cNvSpPr>
            <a:spLocks/>
          </p:cNvSpPr>
          <p:nvPr>
            <p:custDataLst>
              <p:tags r:id="rId31"/>
            </p:custDataLst>
          </p:nvPr>
        </p:nvSpPr>
        <p:spPr bwMode="auto">
          <a:xfrm>
            <a:off x="2181225" y="6048375"/>
            <a:ext cx="4981575" cy="228600"/>
          </a:xfrm>
          <a:custGeom>
            <a:avLst/>
            <a:gdLst>
              <a:gd name="T0" fmla="*/ 0 w 3138"/>
              <a:gd name="T1" fmla="*/ 144 h 144"/>
              <a:gd name="T2" fmla="*/ 0 w 3138"/>
              <a:gd name="T3" fmla="*/ 0 h 144"/>
              <a:gd name="T4" fmla="*/ 3138 w 3138"/>
              <a:gd name="T5" fmla="*/ 0 h 144"/>
              <a:gd name="T6" fmla="*/ 3138 w 3138"/>
              <a:gd name="T7" fmla="*/ 108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3138"/>
              <a:gd name="T13" fmla="*/ 0 h 144"/>
              <a:gd name="T14" fmla="*/ 3138 w 3138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38" h="144">
                <a:moveTo>
                  <a:pt x="0" y="144"/>
                </a:moveTo>
                <a:lnTo>
                  <a:pt x="0" y="0"/>
                </a:lnTo>
                <a:lnTo>
                  <a:pt x="3138" y="0"/>
                </a:lnTo>
                <a:lnTo>
                  <a:pt x="3138" y="10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6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2752725" y="5800725"/>
            <a:ext cx="0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7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6715125" y="5800725"/>
            <a:ext cx="0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8" name="Rectangle 35"/>
          <p:cNvSpPr>
            <a:spLocks noChangeArrowheads="1"/>
          </p:cNvSpPr>
          <p:nvPr>
            <p:custDataLst>
              <p:tags r:id="rId34"/>
            </p:custDataLst>
          </p:nvPr>
        </p:nvSpPr>
        <p:spPr bwMode="invGray">
          <a:xfrm>
            <a:off x="7318375" y="2103438"/>
            <a:ext cx="1227138" cy="103505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i="1">
                <a:latin typeface="Arial" charset="0"/>
              </a:rPr>
              <a:t>Other</a:t>
            </a:r>
          </a:p>
          <a:p>
            <a:pPr algn="ctr">
              <a:lnSpc>
                <a:spcPct val="85000"/>
              </a:lnSpc>
            </a:pPr>
            <a:r>
              <a:rPr lang="en-US" i="1">
                <a:latin typeface="Arial" charset="0"/>
              </a:rPr>
              <a:t>Internet</a:t>
            </a:r>
          </a:p>
          <a:p>
            <a:pPr algn="ctr">
              <a:lnSpc>
                <a:spcPct val="85000"/>
              </a:lnSpc>
            </a:pPr>
            <a:r>
              <a:rPr lang="en-US" i="1">
                <a:latin typeface="Arial" charset="0"/>
              </a:rPr>
              <a:t>Sites</a:t>
            </a:r>
            <a:endParaRPr lang="en-US" sz="1600" i="1">
              <a:latin typeface="Arial" charset="0"/>
            </a:endParaRPr>
          </a:p>
        </p:txBody>
      </p:sp>
      <p:sp>
        <p:nvSpPr>
          <p:cNvPr id="1059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5694363" y="2700338"/>
            <a:ext cx="1619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0" name="Rectangle 3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 rot="15000">
            <a:off x="6443663" y="2265363"/>
            <a:ext cx="7778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 i="1">
                <a:latin typeface="Arial" charset="0"/>
              </a:rPr>
              <a:t>http</a:t>
            </a:r>
            <a:endParaRPr lang="en-US" sz="1800" i="1">
              <a:latin typeface="Arial Narrow" pitchFamily="34" charset="0"/>
            </a:endParaRPr>
          </a:p>
        </p:txBody>
      </p:sp>
      <p:sp>
        <p:nvSpPr>
          <p:cNvPr id="1061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5692775" y="2867025"/>
            <a:ext cx="1630363" cy="1287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2" name="Rectangle 39"/>
          <p:cNvSpPr>
            <a:spLocks noChangeArrowheads="1"/>
          </p:cNvSpPr>
          <p:nvPr>
            <p:custDataLst>
              <p:tags r:id="rId38"/>
            </p:custDataLst>
          </p:nvPr>
        </p:nvSpPr>
        <p:spPr bwMode="gray">
          <a:xfrm rot="-2394034">
            <a:off x="6081713" y="3032125"/>
            <a:ext cx="777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 i="1">
                <a:latin typeface="Arial" charset="0"/>
              </a:rPr>
              <a:t>http</a:t>
            </a:r>
            <a:endParaRPr lang="en-US" sz="1800" i="1">
              <a:latin typeface="Arial Narrow" pitchFamily="34" charset="0"/>
            </a:endParaRPr>
          </a:p>
        </p:txBody>
      </p:sp>
      <p:sp>
        <p:nvSpPr>
          <p:cNvPr id="1063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1397000" y="3795713"/>
            <a:ext cx="927100" cy="14716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2/15/12</a:t>
            </a:r>
            <a:endParaRPr lang="en-US" sz="1400"/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861818A-E8E3-43AC-ABBB-923331CC4F13}" type="slidenum">
              <a:rPr lang="en-US" sz="1400"/>
              <a:pPr/>
              <a:t>30</a:t>
            </a:fld>
            <a:endParaRPr lang="en-US" sz="140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smtClean="0"/>
              <a:t>Runtime Library Support 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07950" y="1066800"/>
            <a:ext cx="9036050" cy="55133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TP services require runtime library support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May or may not be language-specific</a:t>
            </a:r>
            <a:br>
              <a:rPr lang="en-US" sz="2400" smtClean="0"/>
            </a:b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800" smtClean="0"/>
              <a:t>Language-specific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Java 2 Enterprise Edition (J2EE, formerly Enterprise Java Beans)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Encapsulates runtime library as a </a:t>
            </a:r>
            <a:r>
              <a:rPr lang="en-US" i="1" smtClean="0"/>
              <a:t>container </a:t>
            </a:r>
            <a:r>
              <a:rPr lang="en-US" smtClean="0"/>
              <a:t>object</a:t>
            </a:r>
            <a:r>
              <a:rPr lang="en-US" i="1" smtClean="0"/>
              <a:t>.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BEA Weblogic, IBM Websphere, ….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Older examples are Tandem Pathway (Screen COBOL)</a:t>
            </a:r>
            <a:br>
              <a:rPr lang="en-US" sz="2400" smtClean="0"/>
            </a:br>
            <a:r>
              <a:rPr lang="en-US" sz="2400" smtClean="0"/>
              <a:t> and Digital’s ACMSxp (Structured Txn Defn Lang)</a:t>
            </a:r>
            <a:br>
              <a:rPr lang="en-US" sz="2400" smtClean="0"/>
            </a:b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800" smtClean="0"/>
              <a:t> Language-independent runtime library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MS COM+, IBM’s CICS, Oracle App Server,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1200" dirty="0" smtClean="0"/>
              <a:t>2/15/12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18976482-A3F4-4174-9867-053EBACC0EF2}" type="slidenum">
              <a:rPr lang="en-US"/>
              <a:pPr/>
              <a:t>31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/>
              <a:t>Exception Handling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990600"/>
            <a:ext cx="9144000" cy="5334000"/>
          </a:xfrm>
        </p:spPr>
        <p:txBody>
          <a:bodyPr/>
          <a:lstStyle/>
          <a:p>
            <a:r>
              <a:rPr lang="en-US" sz="2800" dirty="0" smtClean="0"/>
              <a:t>Request control </a:t>
            </a:r>
            <a:r>
              <a:rPr lang="en-US" sz="2800" dirty="0"/>
              <a:t>brackets the transaction, so it must say what to do if the transaction aborts</a:t>
            </a:r>
          </a:p>
          <a:p>
            <a:r>
              <a:rPr lang="en-US" sz="2800" dirty="0"/>
              <a:t>An exception handler must know what state information is available</a:t>
            </a:r>
          </a:p>
          <a:p>
            <a:pPr lvl="1"/>
            <a:r>
              <a:rPr lang="en-US" sz="2400" dirty="0" smtClean="0"/>
              <a:t>Cause </a:t>
            </a:r>
            <a:r>
              <a:rPr lang="en-US" sz="2400" dirty="0"/>
              <a:t>of the abort, e.g., a status variable</a:t>
            </a:r>
          </a:p>
          <a:p>
            <a:pPr lvl="1"/>
            <a:r>
              <a:rPr lang="en-US" sz="2400" dirty="0" smtClean="0"/>
              <a:t>Possibly </a:t>
            </a:r>
            <a:r>
              <a:rPr lang="en-US" sz="2400" dirty="0"/>
              <a:t>program exception separate from abort reason</a:t>
            </a:r>
          </a:p>
          <a:p>
            <a:pPr lvl="1"/>
            <a:r>
              <a:rPr lang="en-US" sz="2400" dirty="0" smtClean="0"/>
              <a:t>For </a:t>
            </a:r>
            <a:r>
              <a:rPr lang="en-US" sz="2400" dirty="0"/>
              <a:t>system failures, application must save state in stable storage; note that none of the aborted </a:t>
            </a:r>
            <a:r>
              <a:rPr lang="en-US" sz="2400" dirty="0" err="1"/>
              <a:t>txn’s</a:t>
            </a:r>
            <a:r>
              <a:rPr lang="en-US" sz="2400" dirty="0"/>
              <a:t> state will be available</a:t>
            </a:r>
          </a:p>
          <a:p>
            <a:r>
              <a:rPr lang="en-US" sz="2800" dirty="0"/>
              <a:t>Chained model - exception handler starts a new </a:t>
            </a:r>
            <a:r>
              <a:rPr lang="en-US" sz="2800" dirty="0" err="1"/>
              <a:t>txn</a:t>
            </a:r>
            <a:endParaRPr lang="en-US" sz="2800" dirty="0"/>
          </a:p>
          <a:p>
            <a:r>
              <a:rPr lang="en-US" sz="2800" dirty="0"/>
              <a:t>COM+ - component returns a failure </a:t>
            </a:r>
            <a:r>
              <a:rPr lang="en-US" sz="2800" dirty="0" err="1"/>
              <a:t>hresult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4323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1200" dirty="0" smtClean="0"/>
              <a:t>2/15/12</a:t>
            </a:r>
            <a:endParaRPr lang="en-US" sz="12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3F4CDAD3-1983-436D-89FA-F251D199870B}" type="slidenum">
              <a:rPr lang="en-US"/>
              <a:pPr/>
              <a:t>32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/>
              <a:t>Integrity of Request after Abort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990600"/>
            <a:ext cx="9144000" cy="50292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sz="2800"/>
              <a:t>To permit request retries, it’s useful if </a:t>
            </a:r>
            <a:r>
              <a:rPr lang="en-US" sz="2800" b="1">
                <a:latin typeface="Courier New" pitchFamily="49" charset="0"/>
              </a:rPr>
              <a:t>get-request</a:t>
            </a:r>
            <a:r>
              <a:rPr lang="en-US" sz="2800"/>
              <a:t> </a:t>
            </a:r>
            <a:br>
              <a:rPr lang="en-US" sz="2800"/>
            </a:br>
            <a:r>
              <a:rPr lang="en-US" sz="2800"/>
              <a:t>runs inside the request’s transaction: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latin typeface="Courier New" pitchFamily="49" charset="0"/>
              </a:rPr>
              <a:t>  </a:t>
            </a:r>
            <a:r>
              <a:rPr lang="en-US" sz="2400" b="1">
                <a:latin typeface="Courier New" pitchFamily="49" charset="0"/>
              </a:rPr>
              <a:t>Start;</a:t>
            </a:r>
            <a:br>
              <a:rPr lang="en-US" sz="2400" b="1">
                <a:latin typeface="Courier New" pitchFamily="49" charset="0"/>
              </a:rPr>
            </a:br>
            <a:r>
              <a:rPr lang="en-US" sz="2400" b="1">
                <a:latin typeface="Courier New" pitchFamily="49" charset="0"/>
              </a:rPr>
              <a:t>  get-request;</a:t>
            </a:r>
            <a:br>
              <a:rPr lang="en-US" sz="2400" b="1">
                <a:latin typeface="Courier New" pitchFamily="49" charset="0"/>
              </a:rPr>
            </a:br>
            <a:r>
              <a:rPr lang="en-US" sz="2400" b="1">
                <a:latin typeface="Courier New" pitchFamily="49" charset="0"/>
              </a:rPr>
              <a:t>    . . . 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Tx/>
              <a:buNone/>
            </a:pPr>
            <a:r>
              <a:rPr lang="en-US" sz="2400" b="1">
                <a:latin typeface="Courier New" pitchFamily="49" charset="0"/>
              </a:rPr>
              <a:t>  Commit;</a:t>
            </a:r>
          </a:p>
          <a:p>
            <a:pPr>
              <a:lnSpc>
                <a:spcPct val="90000"/>
              </a:lnSpc>
            </a:pPr>
            <a:r>
              <a:rPr lang="en-US" sz="2800"/>
              <a:t>If the transaction aborts, then </a:t>
            </a:r>
            <a:r>
              <a:rPr lang="en-US" sz="2800" b="1">
                <a:latin typeface="Courier New" pitchFamily="49" charset="0"/>
              </a:rPr>
              <a:t>get-request</a:t>
            </a:r>
            <a:r>
              <a:rPr lang="en-US" sz="2800"/>
              <a:t> is undone, so the request becomes available for the next </a:t>
            </a:r>
            <a:r>
              <a:rPr lang="en-US" sz="2800" b="1">
                <a:latin typeface="Courier New" pitchFamily="49" charset="0"/>
              </a:rPr>
              <a:t>get-request</a:t>
            </a:r>
            <a:r>
              <a:rPr lang="en-US" sz="2400" b="1">
                <a:latin typeface="Courier New" pitchFamily="49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800"/>
              <a:t>In the RPC or “push model,” make the “catch-the-call” operation explicit, so it can be undone. Possibly hidden in the dispatch mechanism. Often requires a queue manager.</a:t>
            </a:r>
          </a:p>
        </p:txBody>
      </p:sp>
    </p:spTree>
    <p:extLst>
      <p:ext uri="{BB962C8B-B14F-4D97-AF65-F5344CB8AC3E}">
        <p14:creationId xmlns:p14="http://schemas.microsoft.com/office/powerpoint/2010/main" val="247288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2/15/12</a:t>
            </a:r>
            <a:endParaRPr lang="en-US" sz="1400"/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392D82F-5A59-4864-BA68-D0C28E03E433}" type="slidenum">
              <a:rPr lang="en-US" sz="1400"/>
              <a:pPr/>
              <a:t>33</a:t>
            </a:fld>
            <a:endParaRPr lang="en-US" sz="140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 smtClean="0"/>
              <a:t>Savepoints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762000"/>
            <a:ext cx="8937625" cy="2582863"/>
          </a:xfrm>
        </p:spPr>
        <p:txBody>
          <a:bodyPr/>
          <a:lstStyle/>
          <a:p>
            <a:r>
              <a:rPr lang="en-US" sz="2800" smtClean="0"/>
              <a:t>Savepoint - a point in a program where an application saves all its </a:t>
            </a:r>
            <a:r>
              <a:rPr lang="en-US" sz="2800" u="sng" smtClean="0"/>
              <a:t>recoverable</a:t>
            </a:r>
            <a:r>
              <a:rPr lang="en-US" sz="2800" smtClean="0"/>
              <a:t> state</a:t>
            </a:r>
          </a:p>
          <a:p>
            <a:r>
              <a:rPr lang="en-US" sz="2800" smtClean="0"/>
              <a:t>Can </a:t>
            </a:r>
            <a:r>
              <a:rPr lang="en-US" sz="2800" u="sng" smtClean="0"/>
              <a:t>restore</a:t>
            </a:r>
            <a:r>
              <a:rPr lang="en-US" sz="2800" smtClean="0"/>
              <a:t> a savepoint within the transaction that issued the savepoint. (It’s a partial rollback.)</a:t>
            </a:r>
          </a:p>
          <a:p>
            <a:r>
              <a:rPr lang="en-US" sz="2800" smtClean="0"/>
              <a:t>SQL DBMSs use them to support atomic SQL statements.</a:t>
            </a:r>
          </a:p>
        </p:txBody>
      </p:sp>
      <p:sp>
        <p:nvSpPr>
          <p:cNvPr id="29702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46113" y="3270250"/>
            <a:ext cx="6938962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latin typeface="Courier New" pitchFamily="49" charset="0"/>
              </a:rPr>
              <a:t>Start; </a:t>
            </a:r>
          </a:p>
          <a:p>
            <a:r>
              <a:rPr lang="en-US" b="1">
                <a:latin typeface="Courier New" pitchFamily="49" charset="0"/>
              </a:rPr>
              <a:t>get-request;</a:t>
            </a:r>
          </a:p>
          <a:p>
            <a:r>
              <a:rPr lang="en-US" b="1">
                <a:latin typeface="Courier New" pitchFamily="49" charset="0"/>
              </a:rPr>
              <a:t>Savepoint(“B”); . . .;</a:t>
            </a:r>
          </a:p>
          <a:p>
            <a:r>
              <a:rPr lang="en-US" b="1">
                <a:latin typeface="Courier New" pitchFamily="49" charset="0"/>
              </a:rPr>
              <a:t>if (error) {Restore(“B”); …; Commit;}</a:t>
            </a:r>
          </a:p>
          <a:p>
            <a:r>
              <a:rPr lang="en-US" b="1">
                <a:latin typeface="Courier New" pitchFamily="49" charset="0"/>
              </a:rPr>
              <a:t>. . .;</a:t>
            </a:r>
          </a:p>
          <a:p>
            <a:r>
              <a:rPr lang="en-US" b="1">
                <a:latin typeface="Courier New" pitchFamily="49" charset="0"/>
              </a:rPr>
              <a:t>Commit;</a:t>
            </a:r>
          </a:p>
        </p:txBody>
      </p:sp>
      <p:sp>
        <p:nvSpPr>
          <p:cNvPr id="29703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7788" y="5597525"/>
            <a:ext cx="8780462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Savepoints are not recoverable. If the system fails or the transaction aborts, the txn is completely undone.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2/15/12</a:t>
            </a:r>
            <a:endParaRPr lang="en-US" sz="1400"/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CB502AE-23E4-4A69-8A5B-E31EBCD71FA4}" type="slidenum">
              <a:rPr lang="en-US" sz="1400"/>
              <a:pPr/>
              <a:t>34</a:t>
            </a:fld>
            <a:endParaRPr lang="en-US" sz="140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147638"/>
            <a:ext cx="7772400" cy="838200"/>
          </a:xfrm>
        </p:spPr>
        <p:txBody>
          <a:bodyPr/>
          <a:lstStyle/>
          <a:p>
            <a:r>
              <a:rPr lang="en-US" dirty="0"/>
              <a:t>8</a:t>
            </a:r>
            <a:r>
              <a:rPr lang="en-US" dirty="0" smtClean="0"/>
              <a:t>.5 Processes and Threads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68275" y="928688"/>
            <a:ext cx="8789988" cy="5694362"/>
          </a:xfrm>
        </p:spPr>
        <p:txBody>
          <a:bodyPr/>
          <a:lstStyle/>
          <a:p>
            <a:r>
              <a:rPr lang="en-US" sz="2800" dirty="0" smtClean="0"/>
              <a:t>Application Server architecture is greatly affected by</a:t>
            </a:r>
          </a:p>
          <a:p>
            <a:pPr lvl="1"/>
            <a:r>
              <a:rPr lang="en-US" sz="2400" dirty="0" smtClean="0"/>
              <a:t>which components share an address space</a:t>
            </a:r>
          </a:p>
          <a:p>
            <a:pPr lvl="1"/>
            <a:r>
              <a:rPr lang="en-US" sz="2400" dirty="0" smtClean="0"/>
              <a:t>how many control threads per address space</a:t>
            </a:r>
          </a:p>
          <a:p>
            <a:r>
              <a:rPr lang="en-US" sz="2800" dirty="0" smtClean="0"/>
              <a:t>TP grew up in the days of batch processing, and reached maturity in the days of timesharing.</a:t>
            </a:r>
          </a:p>
          <a:p>
            <a:r>
              <a:rPr lang="en-US" sz="2800" dirty="0" smtClean="0"/>
              <a:t>TP users learned early that a process-per-user fails:</a:t>
            </a:r>
          </a:p>
          <a:p>
            <a:pPr lvl="1"/>
            <a:r>
              <a:rPr lang="en-US" sz="2400" dirty="0" smtClean="0"/>
              <a:t>Too much context switching</a:t>
            </a:r>
          </a:p>
          <a:p>
            <a:pPr lvl="1"/>
            <a:r>
              <a:rPr lang="en-US" sz="2400" dirty="0" smtClean="0"/>
              <a:t>Too much fixed memory overhead per process</a:t>
            </a:r>
          </a:p>
          <a:p>
            <a:pPr lvl="1"/>
            <a:r>
              <a:rPr lang="en-US" sz="2400" dirty="0" smtClean="0"/>
              <a:t>Process per user per machine, when distributed</a:t>
            </a:r>
          </a:p>
          <a:p>
            <a:pPr lvl="1"/>
            <a:r>
              <a:rPr lang="en-US" sz="2400" dirty="0" smtClean="0"/>
              <a:t>Some OS functions scan the list of processes</a:t>
            </a:r>
          </a:p>
          <a:p>
            <a:pPr lvl="1"/>
            <a:r>
              <a:rPr lang="en-US" sz="2400" dirty="0" smtClean="0"/>
              <a:t>Load control is hard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2/15/12</a:t>
            </a:r>
            <a:endParaRPr lang="en-US" sz="1400"/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B099E7A-9B7B-44AC-B751-E8685725F465}" type="slidenum">
              <a:rPr lang="en-US" sz="1400"/>
              <a:pPr/>
              <a:t>35</a:t>
            </a:fld>
            <a:endParaRPr lang="en-US" sz="140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703263" y="87313"/>
            <a:ext cx="7772400" cy="685800"/>
          </a:xfrm>
        </p:spPr>
        <p:txBody>
          <a:bodyPr/>
          <a:lstStyle/>
          <a:p>
            <a:r>
              <a:rPr lang="en-US" smtClean="0"/>
              <a:t>Multithreading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11138" y="977900"/>
            <a:ext cx="8807450" cy="5880100"/>
          </a:xfrm>
        </p:spPr>
        <p:txBody>
          <a:bodyPr/>
          <a:lstStyle/>
          <a:p>
            <a:r>
              <a:rPr lang="en-US" sz="2800" smtClean="0"/>
              <a:t>Have multiple threads of control in an address space</a:t>
            </a:r>
          </a:p>
          <a:p>
            <a:r>
              <a:rPr lang="en-US" sz="2800" smtClean="0"/>
              <a:t>Used to be a major Application Server feature</a:t>
            </a:r>
          </a:p>
          <a:p>
            <a:pPr lvl="1"/>
            <a:r>
              <a:rPr lang="en-US" sz="2400" smtClean="0"/>
              <a:t>Application Server switches threads when app calls a Application Server function that blocks</a:t>
            </a:r>
          </a:p>
          <a:p>
            <a:r>
              <a:rPr lang="en-US" sz="2800" smtClean="0"/>
              <a:t>Now, most OS’s support it natively</a:t>
            </a:r>
          </a:p>
          <a:p>
            <a:pPr lvl="1"/>
            <a:r>
              <a:rPr lang="en-US" sz="2400" smtClean="0"/>
              <a:t>Can run a process’s threads on different processors (SMP)</a:t>
            </a:r>
          </a:p>
          <a:p>
            <a:r>
              <a:rPr lang="en-US" sz="2800" smtClean="0"/>
              <a:t>Whether at the user or OS level, </a:t>
            </a:r>
          </a:p>
          <a:p>
            <a:pPr lvl="1"/>
            <a:r>
              <a:rPr lang="en-US" sz="2400" smtClean="0"/>
              <a:t>multithreading has fewer processes and less context switching</a:t>
            </a:r>
          </a:p>
          <a:p>
            <a:pPr lvl="1"/>
            <a:r>
              <a:rPr lang="en-US" sz="2400" smtClean="0"/>
              <a:t>but little protection between threads and a server failure affects many transactions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2/15/12</a:t>
            </a:r>
            <a:endParaRPr lang="en-US" sz="1400"/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78ED51E-A019-4580-B9DA-C9F5365CC222}" type="slidenum">
              <a:rPr lang="en-US" sz="1400"/>
              <a:pPr/>
              <a:t>36</a:t>
            </a:fld>
            <a:endParaRPr lang="en-US" sz="140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715963" y="225425"/>
            <a:ext cx="7772400" cy="685800"/>
          </a:xfrm>
        </p:spPr>
        <p:txBody>
          <a:bodyPr/>
          <a:lstStyle/>
          <a:p>
            <a:r>
              <a:rPr lang="en-US" smtClean="0"/>
              <a:t>Mapping Servers to Processes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55600" y="1301750"/>
            <a:ext cx="8259763" cy="5000625"/>
          </a:xfrm>
        </p:spPr>
        <p:txBody>
          <a:bodyPr/>
          <a:lstStyle/>
          <a:p>
            <a:r>
              <a:rPr lang="en-US" sz="2800" dirty="0" smtClean="0"/>
              <a:t>Presentation/Web servers, request controllers, and transaction servers are multithreaded servers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Costs 1500 -  25,000 instructions per process call, vs. </a:t>
            </a:r>
            <a:br>
              <a:rPr lang="en-US" sz="2800" dirty="0" smtClean="0"/>
            </a:br>
            <a:r>
              <a:rPr lang="en-US" sz="2800" dirty="0" smtClean="0"/>
              <a:t>50 instructions per local procedure call … </a:t>
            </a:r>
          </a:p>
          <a:p>
            <a:pPr lvl="1"/>
            <a:r>
              <a:rPr lang="en-US" sz="2400" dirty="0" smtClean="0"/>
              <a:t>but it scales, with flexible configuration and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2/15/12</a:t>
            </a:r>
            <a:endParaRPr lang="en-US" sz="1400"/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8317695-F545-46B8-A3D2-82D2B06791D4}" type="slidenum">
              <a:rPr lang="en-US" sz="1400"/>
              <a:pPr/>
              <a:t>37</a:t>
            </a:fld>
            <a:endParaRPr lang="en-US" sz="140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68338" y="188913"/>
            <a:ext cx="7772400" cy="762000"/>
          </a:xfrm>
        </p:spPr>
        <p:txBody>
          <a:bodyPr/>
          <a:lstStyle/>
          <a:p>
            <a:r>
              <a:rPr lang="en-US" dirty="0"/>
              <a:t>8</a:t>
            </a:r>
            <a:r>
              <a:rPr lang="en-US" dirty="0" smtClean="0"/>
              <a:t>.6 Remote Procedure Call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1025525"/>
            <a:ext cx="9144000" cy="5657850"/>
          </a:xfrm>
        </p:spPr>
        <p:txBody>
          <a:bodyPr/>
          <a:lstStyle/>
          <a:p>
            <a:r>
              <a:rPr lang="en-US" sz="2800" dirty="0" smtClean="0"/>
              <a:t>Program calls remote procedure the same way it would call a local procedure</a:t>
            </a:r>
          </a:p>
          <a:p>
            <a:r>
              <a:rPr lang="en-US" sz="2800" dirty="0" smtClean="0"/>
              <a:t>Hides certain underlying complexities</a:t>
            </a:r>
          </a:p>
          <a:p>
            <a:pPr lvl="1"/>
            <a:r>
              <a:rPr lang="en-US" sz="2400" dirty="0" smtClean="0"/>
              <a:t>communications and message ordering errors </a:t>
            </a:r>
          </a:p>
          <a:p>
            <a:pPr lvl="1"/>
            <a:r>
              <a:rPr lang="en-US" sz="2400" dirty="0" smtClean="0"/>
              <a:t>data representation differences between programs</a:t>
            </a:r>
          </a:p>
          <a:p>
            <a:r>
              <a:rPr lang="en-US" sz="2800" dirty="0" smtClean="0"/>
              <a:t>Transactional RPC</a:t>
            </a:r>
          </a:p>
          <a:p>
            <a:pPr lvl="1"/>
            <a:r>
              <a:rPr lang="en-US" sz="2400" dirty="0" smtClean="0"/>
              <a:t>Ideally, Start returns a transaction ID that’s hidden from the caller</a:t>
            </a:r>
          </a:p>
          <a:p>
            <a:pPr lvl="1"/>
            <a:r>
              <a:rPr lang="en-US" sz="2400" dirty="0" smtClean="0"/>
              <a:t>Procedures don’t need to explicitly pass transaction id’s.</a:t>
            </a:r>
          </a:p>
          <a:p>
            <a:pPr lvl="1"/>
            <a:r>
              <a:rPr lang="en-US" sz="2400" dirty="0" smtClean="0"/>
              <a:t>Easier and avoids errors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2/15/12</a:t>
            </a:r>
            <a:endParaRPr lang="en-US" sz="1400"/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7075D7E-955F-4121-AC4A-4120921DFDD8}" type="slidenum">
              <a:rPr lang="en-US" sz="1400"/>
              <a:pPr/>
              <a:t>38</a:t>
            </a:fld>
            <a:endParaRPr lang="en-US" sz="140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 smtClean="0"/>
              <a:t>Binding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774700"/>
            <a:ext cx="9144000" cy="5972175"/>
          </a:xfrm>
        </p:spPr>
        <p:txBody>
          <a:bodyPr/>
          <a:lstStyle/>
          <a:p>
            <a:r>
              <a:rPr lang="en-US" sz="2800" smtClean="0"/>
              <a:t>Interface definitions</a:t>
            </a:r>
          </a:p>
          <a:p>
            <a:pPr lvl="1"/>
            <a:r>
              <a:rPr lang="en-US" sz="2400" smtClean="0"/>
              <a:t>From app or written in an interface definition language (IDL)</a:t>
            </a:r>
          </a:p>
          <a:p>
            <a:pPr lvl="1"/>
            <a:r>
              <a:rPr lang="en-US" sz="2400" smtClean="0"/>
              <a:t>compiles into Proxy and Stub programs</a:t>
            </a:r>
          </a:p>
          <a:p>
            <a:pPr lvl="1"/>
            <a:r>
              <a:rPr lang="en-US" sz="2400" smtClean="0"/>
              <a:t>Client calls the Proxy (representing the server)</a:t>
            </a:r>
          </a:p>
          <a:p>
            <a:pPr lvl="1"/>
            <a:r>
              <a:rPr lang="en-US" sz="2400" smtClean="0"/>
              <a:t>Stub calls the Server (represents the client on the server)</a:t>
            </a:r>
          </a:p>
          <a:p>
            <a:r>
              <a:rPr lang="en-US" sz="2800" smtClean="0"/>
              <a:t>Marshaling</a:t>
            </a:r>
          </a:p>
          <a:p>
            <a:pPr lvl="1"/>
            <a:r>
              <a:rPr lang="en-US" sz="2400" smtClean="0"/>
              <a:t>proxy </a:t>
            </a:r>
            <a:r>
              <a:rPr lang="en-US" sz="2400" u="sng" smtClean="0"/>
              <a:t>marshals</a:t>
            </a:r>
            <a:r>
              <a:rPr lang="en-US" sz="2400" smtClean="0"/>
              <a:t> (sequentially lays out) calling parameters in a packet and decodes marshaled return values</a:t>
            </a:r>
          </a:p>
          <a:p>
            <a:pPr lvl="1"/>
            <a:r>
              <a:rPr lang="en-US" sz="2400" smtClean="0"/>
              <a:t>stub decodes marshaled calling params and marshals return params</a:t>
            </a:r>
          </a:p>
          <a:p>
            <a:r>
              <a:rPr lang="en-US" sz="2800" smtClean="0"/>
              <a:t>Communications binding</a:t>
            </a:r>
          </a:p>
          <a:p>
            <a:pPr lvl="1"/>
            <a:r>
              <a:rPr lang="en-US" sz="2400" smtClean="0"/>
              <a:t>Client finds the server location via a directory service, based on server name and possibly a parameter value</a:t>
            </a:r>
          </a:p>
          <a:p>
            <a:pPr lvl="1"/>
            <a:r>
              <a:rPr lang="en-US" sz="2400" smtClean="0"/>
              <a:t>To load balance across identical servers, randomly choose a 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2/15/12</a:t>
            </a:r>
            <a:endParaRPr lang="en-US" sz="1400"/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2BE4868-F879-4113-A4B0-308F476D179D}" type="slidenum">
              <a:rPr lang="en-US" sz="1400"/>
              <a:pPr/>
              <a:t>39</a:t>
            </a:fld>
            <a:endParaRPr lang="en-US" sz="140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smtClean="0"/>
              <a:t>Binding (cont’d)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22263" y="990600"/>
            <a:ext cx="8821737" cy="4953000"/>
          </a:xfrm>
        </p:spPr>
        <p:txBody>
          <a:bodyPr/>
          <a:lstStyle/>
          <a:p>
            <a:r>
              <a:rPr lang="en-US" sz="2800" dirty="0" smtClean="0"/>
              <a:t>The binding process has security guarantees</a:t>
            </a:r>
          </a:p>
          <a:p>
            <a:pPr lvl="1"/>
            <a:r>
              <a:rPr lang="en-US" sz="2400" dirty="0" smtClean="0"/>
              <a:t>The client must have privileges to bind to the server </a:t>
            </a:r>
          </a:p>
          <a:p>
            <a:pPr lvl="1"/>
            <a:r>
              <a:rPr lang="en-US" sz="2400" dirty="0" smtClean="0"/>
              <a:t>The client must know it’s binding to an appropriate server to avoid being spoofed</a:t>
            </a:r>
          </a:p>
          <a:p>
            <a:pPr lvl="1"/>
            <a:r>
              <a:rPr lang="en-US" sz="2400" dirty="0" smtClean="0"/>
              <a:t>E.g. client and server authenticate each other during session creation, and maybe per-access too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2/15/12</a:t>
            </a:r>
            <a:endParaRPr lang="en-US" sz="1400" dirty="0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253B73C-8156-4C61-972E-D12E622351F3}" type="slidenum">
              <a:rPr lang="en-US" sz="1400"/>
              <a:pPr/>
              <a:t>4</a:t>
            </a:fld>
            <a:endParaRPr lang="en-US" sz="1400"/>
          </a:p>
        </p:txBody>
      </p:sp>
      <p:sp>
        <p:nvSpPr>
          <p:cNvPr id="7172" name="Rectangle 1026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704850" y="128588"/>
            <a:ext cx="7772400" cy="1143000"/>
          </a:xfrm>
        </p:spPr>
        <p:txBody>
          <a:bodyPr/>
          <a:lstStyle/>
          <a:p>
            <a:r>
              <a:rPr lang="en-US" smtClean="0"/>
              <a:t>Application Server Components</a:t>
            </a:r>
          </a:p>
        </p:txBody>
      </p:sp>
      <p:sp>
        <p:nvSpPr>
          <p:cNvPr id="7173" name="Rectangle 1027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84175" y="1095375"/>
            <a:ext cx="8535988" cy="56149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Web Browser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400" dirty="0" smtClean="0"/>
              <a:t> A smart device, with forms, menus, input validation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Web server 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400" dirty="0" smtClean="0"/>
              <a:t>Performs front-end work, e.g., security, data caching, ….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400" dirty="0" smtClean="0"/>
              <a:t>“Calls” the web page associated with the URL, which in turn calls a request controller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Request controller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Calls Start, Commit, and Abort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App logic that transforms request (automatic loan payment, money transfer) into calls on basic objects (loan, account). Sometimes called </a:t>
            </a:r>
            <a:r>
              <a:rPr lang="en-US" sz="2400" i="1" dirty="0" smtClean="0"/>
              <a:t>business rules</a:t>
            </a:r>
            <a:r>
              <a:rPr lang="en-US" sz="24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Transaction server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400" dirty="0" smtClean="0"/>
              <a:t>Business objects (customer, account, loan, teller)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DBMS – Database Management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2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2/15/12</a:t>
            </a:r>
            <a:endParaRPr lang="en-US" sz="1400"/>
          </a:p>
        </p:txBody>
      </p:sp>
      <p:sp>
        <p:nvSpPr>
          <p:cNvPr id="36867" name="Slide Number Placeholder 4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2C0979B-6F43-4855-8722-47C6D419CDF0}" type="slidenum">
              <a:rPr lang="en-US" sz="1400"/>
              <a:pPr/>
              <a:t>40</a:t>
            </a:fld>
            <a:endParaRPr lang="en-US" sz="1400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66750" y="134938"/>
            <a:ext cx="7772400" cy="762000"/>
          </a:xfrm>
        </p:spPr>
        <p:txBody>
          <a:bodyPr/>
          <a:lstStyle/>
          <a:p>
            <a:r>
              <a:rPr lang="en-US" smtClean="0"/>
              <a:t>RPC Walkthrough</a:t>
            </a:r>
          </a:p>
        </p:txBody>
      </p:sp>
      <p:grpSp>
        <p:nvGrpSpPr>
          <p:cNvPr id="36869" name="Group 56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5181600" y="1117600"/>
            <a:ext cx="3962400" cy="4591050"/>
            <a:chOff x="3264" y="704"/>
            <a:chExt cx="2496" cy="2892"/>
          </a:xfrm>
        </p:grpSpPr>
        <p:sp>
          <p:nvSpPr>
            <p:cNvPr id="36898" name="Rectangle 2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invGray">
            <a:xfrm>
              <a:off x="3264" y="727"/>
              <a:ext cx="2496" cy="286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9" name="Text Box 8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invGray">
            <a:xfrm>
              <a:off x="3273" y="755"/>
              <a:ext cx="776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/>
                <a:t>RPC</a:t>
              </a:r>
            </a:p>
            <a:p>
              <a:pPr algn="ctr"/>
              <a:r>
                <a:rPr lang="en-US"/>
                <a:t>Runtime</a:t>
              </a:r>
            </a:p>
          </p:txBody>
        </p:sp>
        <p:sp>
          <p:nvSpPr>
            <p:cNvPr id="36900" name="Text Box 9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invGray">
            <a:xfrm>
              <a:off x="4244" y="755"/>
              <a:ext cx="617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/>
                <a:t>Server</a:t>
              </a:r>
            </a:p>
            <a:p>
              <a:pPr algn="ctr"/>
              <a:r>
                <a:rPr lang="en-US"/>
                <a:t>stub</a:t>
              </a:r>
            </a:p>
          </p:txBody>
        </p:sp>
        <p:sp>
          <p:nvSpPr>
            <p:cNvPr id="36901" name="Text Box 10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invGray">
            <a:xfrm>
              <a:off x="4934" y="704"/>
              <a:ext cx="617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/>
                <a:t>Server</a:t>
              </a:r>
            </a:p>
            <a:p>
              <a:pPr algn="ctr"/>
              <a:r>
                <a:rPr lang="en-US"/>
                <a:t>App</a:t>
              </a:r>
            </a:p>
          </p:txBody>
        </p:sp>
        <p:grpSp>
          <p:nvGrpSpPr>
            <p:cNvPr id="36902" name="Group 22"/>
            <p:cNvGrpSpPr>
              <a:grpSpLocks/>
            </p:cNvGrpSpPr>
            <p:nvPr/>
          </p:nvGrpSpPr>
          <p:grpSpPr bwMode="auto">
            <a:xfrm>
              <a:off x="3397" y="1248"/>
              <a:ext cx="669" cy="2256"/>
              <a:chOff x="3311" y="1248"/>
              <a:chExt cx="798" cy="2256"/>
            </a:xfrm>
          </p:grpSpPr>
          <p:sp>
            <p:nvSpPr>
              <p:cNvPr id="36918" name="Text Box 23"/>
              <p:cNvSpPr txBox="1">
                <a:spLocks noChangeArrowheads="1"/>
              </p:cNvSpPr>
              <p:nvPr>
                <p:custDataLst>
                  <p:tags r:id="rId49"/>
                </p:custDataLst>
              </p:nvPr>
            </p:nvSpPr>
            <p:spPr bwMode="invGray">
              <a:xfrm>
                <a:off x="3311" y="1280"/>
                <a:ext cx="79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/>
                  <a:t>receive</a:t>
                </a:r>
              </a:p>
            </p:txBody>
          </p:sp>
          <p:sp>
            <p:nvSpPr>
              <p:cNvPr id="36919" name="Text Box 24"/>
              <p:cNvSpPr txBox="1">
                <a:spLocks noChangeArrowheads="1"/>
              </p:cNvSpPr>
              <p:nvPr>
                <p:custDataLst>
                  <p:tags r:id="rId50"/>
                </p:custDataLst>
              </p:nvPr>
            </p:nvSpPr>
            <p:spPr bwMode="invGray">
              <a:xfrm>
                <a:off x="3431" y="2864"/>
                <a:ext cx="5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/>
                  <a:t>send</a:t>
                </a:r>
              </a:p>
            </p:txBody>
          </p:sp>
          <p:sp>
            <p:nvSpPr>
              <p:cNvPr id="36920" name="Rectangle 25"/>
              <p:cNvSpPr>
                <a:spLocks noChangeArrowheads="1"/>
              </p:cNvSpPr>
              <p:nvPr>
                <p:custDataLst>
                  <p:tags r:id="rId51"/>
                </p:custDataLst>
              </p:nvPr>
            </p:nvSpPr>
            <p:spPr bwMode="invGray">
              <a:xfrm>
                <a:off x="3326" y="1248"/>
                <a:ext cx="768" cy="22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903" name="Group 26"/>
            <p:cNvGrpSpPr>
              <a:grpSpLocks/>
            </p:cNvGrpSpPr>
            <p:nvPr/>
          </p:nvGrpSpPr>
          <p:grpSpPr bwMode="auto">
            <a:xfrm>
              <a:off x="4187" y="1232"/>
              <a:ext cx="670" cy="2272"/>
              <a:chOff x="4206" y="1232"/>
              <a:chExt cx="877" cy="2272"/>
            </a:xfrm>
          </p:grpSpPr>
          <p:sp>
            <p:nvSpPr>
              <p:cNvPr id="36915" name="Text Box 27"/>
              <p:cNvSpPr txBox="1">
                <a:spLocks noChangeArrowheads="1"/>
              </p:cNvSpPr>
              <p:nvPr>
                <p:custDataLst>
                  <p:tags r:id="rId46"/>
                </p:custDataLst>
              </p:nvPr>
            </p:nvSpPr>
            <p:spPr bwMode="invGray">
              <a:xfrm>
                <a:off x="4206" y="1232"/>
                <a:ext cx="877" cy="7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/>
                  <a:t>unpack</a:t>
                </a:r>
              </a:p>
              <a:p>
                <a:pPr algn="ctr"/>
                <a:r>
                  <a:rPr lang="en-US"/>
                  <a:t>argu-</a:t>
                </a:r>
              </a:p>
              <a:p>
                <a:pPr algn="ctr"/>
                <a:r>
                  <a:rPr lang="en-US"/>
                  <a:t>ments</a:t>
                </a:r>
              </a:p>
            </p:txBody>
          </p:sp>
          <p:sp>
            <p:nvSpPr>
              <p:cNvPr id="36916" name="Text Box 28"/>
              <p:cNvSpPr txBox="1">
                <a:spLocks noChangeArrowheads="1"/>
              </p:cNvSpPr>
              <p:nvPr>
                <p:custDataLst>
                  <p:tags r:id="rId47"/>
                </p:custDataLst>
              </p:nvPr>
            </p:nvSpPr>
            <p:spPr bwMode="invGray">
              <a:xfrm>
                <a:off x="4240" y="2864"/>
                <a:ext cx="808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/>
                  <a:t>Pack</a:t>
                </a:r>
              </a:p>
              <a:p>
                <a:pPr algn="ctr"/>
                <a:r>
                  <a:rPr lang="en-US"/>
                  <a:t>results</a:t>
                </a:r>
              </a:p>
            </p:txBody>
          </p:sp>
          <p:sp>
            <p:nvSpPr>
              <p:cNvPr id="36917" name="Rectangle 29"/>
              <p:cNvSpPr>
                <a:spLocks noChangeArrowheads="1"/>
              </p:cNvSpPr>
              <p:nvPr>
                <p:custDataLst>
                  <p:tags r:id="rId48"/>
                </p:custDataLst>
              </p:nvPr>
            </p:nvSpPr>
            <p:spPr bwMode="invGray">
              <a:xfrm>
                <a:off x="4260" y="1248"/>
                <a:ext cx="768" cy="22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6904" name="Line 36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invGray">
            <a:xfrm>
              <a:off x="4806" y="1386"/>
              <a:ext cx="370" cy="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5" name="Line 37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invGray">
            <a:xfrm flipV="1">
              <a:off x="4039" y="1396"/>
              <a:ext cx="200" cy="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6" name="Line 40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invGray">
            <a:xfrm flipH="1">
              <a:off x="3916" y="3006"/>
              <a:ext cx="385" cy="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7" name="Line 41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invGray">
            <a:xfrm flipH="1" flipV="1">
              <a:off x="4711" y="3021"/>
              <a:ext cx="280" cy="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908" name="Group 53"/>
            <p:cNvGrpSpPr>
              <a:grpSpLocks/>
            </p:cNvGrpSpPr>
            <p:nvPr/>
          </p:nvGrpSpPr>
          <p:grpSpPr bwMode="auto">
            <a:xfrm>
              <a:off x="4984" y="1254"/>
              <a:ext cx="574" cy="2256"/>
              <a:chOff x="5091" y="1248"/>
              <a:chExt cx="574" cy="2256"/>
            </a:xfrm>
          </p:grpSpPr>
          <p:sp>
            <p:nvSpPr>
              <p:cNvPr id="36909" name="Text Box 30"/>
              <p:cNvSpPr txBox="1"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invGray">
              <a:xfrm>
                <a:off x="5267" y="1280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/>
                  <a:t>P</a:t>
                </a:r>
              </a:p>
            </p:txBody>
          </p:sp>
          <p:sp>
            <p:nvSpPr>
              <p:cNvPr id="36910" name="Text Box 31"/>
              <p:cNvSpPr txBox="1"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invGray">
              <a:xfrm>
                <a:off x="5123" y="2096"/>
                <a:ext cx="51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/>
                  <a:t>work</a:t>
                </a:r>
              </a:p>
            </p:txBody>
          </p:sp>
          <p:sp>
            <p:nvSpPr>
              <p:cNvPr id="36911" name="Text Box 32"/>
              <p:cNvSpPr txBox="1">
                <a:spLocks noChangeArrowheads="1"/>
              </p:cNvSpPr>
              <p:nvPr>
                <p:custDataLst>
                  <p:tags r:id="rId42"/>
                </p:custDataLst>
              </p:nvPr>
            </p:nvSpPr>
            <p:spPr bwMode="invGray">
              <a:xfrm>
                <a:off x="5091" y="2857"/>
                <a:ext cx="57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/>
                  <a:t>return</a:t>
                </a:r>
              </a:p>
            </p:txBody>
          </p:sp>
          <p:sp>
            <p:nvSpPr>
              <p:cNvPr id="36912" name="Rectangle 33"/>
              <p:cNvSpPr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invGray">
              <a:xfrm>
                <a:off x="5102" y="1248"/>
                <a:ext cx="520" cy="22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13" name="Line 42"/>
              <p:cNvSpPr>
                <a:spLocks noChangeShapeType="1"/>
              </p:cNvSpPr>
              <p:nvPr>
                <p:custDataLst>
                  <p:tags r:id="rId44"/>
                </p:custDataLst>
              </p:nvPr>
            </p:nvSpPr>
            <p:spPr bwMode="invGray">
              <a:xfrm>
                <a:off x="5334" y="1536"/>
                <a:ext cx="4" cy="57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14" name="Line 43"/>
              <p:cNvSpPr>
                <a:spLocks noChangeShapeType="1"/>
              </p:cNvSpPr>
              <p:nvPr>
                <p:custDataLst>
                  <p:tags r:id="rId45"/>
                </p:custDataLst>
              </p:nvPr>
            </p:nvSpPr>
            <p:spPr bwMode="invGray">
              <a:xfrm>
                <a:off x="5328" y="2352"/>
                <a:ext cx="4" cy="57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6870" name="Group 55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268288" y="1116013"/>
            <a:ext cx="4021137" cy="4589462"/>
            <a:chOff x="169" y="703"/>
            <a:chExt cx="2533" cy="2891"/>
          </a:xfrm>
        </p:grpSpPr>
        <p:sp>
          <p:nvSpPr>
            <p:cNvPr id="36877" name="Rectangle 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invGray">
            <a:xfrm>
              <a:off x="169" y="703"/>
              <a:ext cx="2519" cy="28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8" name="Text Box 5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invGray">
            <a:xfrm>
              <a:off x="365" y="722"/>
              <a:ext cx="584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/>
                <a:t>Client</a:t>
              </a:r>
            </a:p>
            <a:p>
              <a:pPr algn="ctr"/>
              <a:r>
                <a:rPr lang="en-US"/>
                <a:t>App</a:t>
              </a:r>
            </a:p>
          </p:txBody>
        </p:sp>
        <p:sp>
          <p:nvSpPr>
            <p:cNvPr id="36879" name="Text Box 6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invGray">
            <a:xfrm>
              <a:off x="1189" y="716"/>
              <a:ext cx="584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/>
                <a:t>Client</a:t>
              </a:r>
            </a:p>
            <a:p>
              <a:pPr algn="ctr"/>
              <a:r>
                <a:rPr lang="en-US"/>
                <a:t>Proxy</a:t>
              </a:r>
            </a:p>
          </p:txBody>
        </p:sp>
        <p:sp>
          <p:nvSpPr>
            <p:cNvPr id="36880" name="Text Box 7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invGray">
            <a:xfrm>
              <a:off x="1926" y="730"/>
              <a:ext cx="776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/>
                <a:t>RPC</a:t>
              </a:r>
            </a:p>
            <a:p>
              <a:pPr algn="ctr"/>
              <a:r>
                <a:rPr lang="en-US"/>
                <a:t>Runtime</a:t>
              </a:r>
            </a:p>
          </p:txBody>
        </p:sp>
        <p:grpSp>
          <p:nvGrpSpPr>
            <p:cNvPr id="36881" name="Group 11"/>
            <p:cNvGrpSpPr>
              <a:grpSpLocks/>
            </p:cNvGrpSpPr>
            <p:nvPr/>
          </p:nvGrpSpPr>
          <p:grpSpPr bwMode="auto">
            <a:xfrm>
              <a:off x="272" y="1247"/>
              <a:ext cx="738" cy="2256"/>
              <a:chOff x="393" y="1200"/>
              <a:chExt cx="837" cy="2256"/>
            </a:xfrm>
          </p:grpSpPr>
          <p:sp>
            <p:nvSpPr>
              <p:cNvPr id="36895" name="Text Box 12"/>
              <p:cNvSpPr txBox="1">
                <a:spLocks noChangeArrowheads="1"/>
              </p:cNvSpPr>
              <p:nvPr>
                <p:custDataLst>
                  <p:tags r:id="rId29"/>
                </p:custDataLst>
              </p:nvPr>
            </p:nvSpPr>
            <p:spPr bwMode="invGray">
              <a:xfrm>
                <a:off x="479" y="1232"/>
                <a:ext cx="66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/>
                  <a:t>Call P</a:t>
                </a:r>
              </a:p>
            </p:txBody>
          </p:sp>
          <p:sp>
            <p:nvSpPr>
              <p:cNvPr id="36896" name="Text Box 13"/>
              <p:cNvSpPr txBox="1"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invGray">
              <a:xfrm>
                <a:off x="393" y="2816"/>
                <a:ext cx="837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/>
                  <a:t>Return</a:t>
                </a:r>
              </a:p>
              <a:p>
                <a:r>
                  <a:rPr lang="en-US"/>
                  <a:t>to caller</a:t>
                </a:r>
              </a:p>
            </p:txBody>
          </p:sp>
          <p:sp>
            <p:nvSpPr>
              <p:cNvPr id="36897" name="Rectangle 14"/>
              <p:cNvSpPr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invGray">
              <a:xfrm>
                <a:off x="430" y="1200"/>
                <a:ext cx="768" cy="22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6882" name="Text Box 16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invGray">
            <a:xfrm>
              <a:off x="1253" y="1320"/>
              <a:ext cx="574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/>
                <a:t>pack</a:t>
              </a:r>
            </a:p>
            <a:p>
              <a:pPr algn="ctr"/>
              <a:r>
                <a:rPr lang="en-US"/>
                <a:t>argu-</a:t>
              </a:r>
            </a:p>
            <a:p>
              <a:pPr algn="ctr"/>
              <a:r>
                <a:rPr lang="en-US"/>
                <a:t>ments</a:t>
              </a:r>
            </a:p>
          </p:txBody>
        </p:sp>
        <p:sp>
          <p:nvSpPr>
            <p:cNvPr id="36883" name="Text Box 17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invGray">
            <a:xfrm>
              <a:off x="1199" y="2884"/>
              <a:ext cx="670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/>
                <a:t>unpack</a:t>
              </a:r>
            </a:p>
            <a:p>
              <a:pPr algn="ctr"/>
              <a:r>
                <a:rPr lang="en-US"/>
                <a:t>results</a:t>
              </a:r>
            </a:p>
          </p:txBody>
        </p:sp>
        <p:sp>
          <p:nvSpPr>
            <p:cNvPr id="36884" name="Rectangle 18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invGray">
            <a:xfrm>
              <a:off x="1230" y="1240"/>
              <a:ext cx="621" cy="2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5" name="Text Box 19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invGray">
            <a:xfrm>
              <a:off x="2039" y="1359"/>
              <a:ext cx="4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/>
                <a:t>send</a:t>
              </a:r>
            </a:p>
          </p:txBody>
        </p:sp>
        <p:sp>
          <p:nvSpPr>
            <p:cNvPr id="36886" name="Text Box 20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invGray">
            <a:xfrm>
              <a:off x="1983" y="2912"/>
              <a:ext cx="6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/>
                <a:t>receive</a:t>
              </a:r>
            </a:p>
          </p:txBody>
        </p:sp>
        <p:sp>
          <p:nvSpPr>
            <p:cNvPr id="36887" name="Rectangle 21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invGray">
            <a:xfrm>
              <a:off x="2002" y="1248"/>
              <a:ext cx="655" cy="2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8" name="Line 3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invGray">
            <a:xfrm>
              <a:off x="915" y="1440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9" name="Line 3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invGray">
            <a:xfrm flipV="1">
              <a:off x="1754" y="1500"/>
              <a:ext cx="273" cy="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0" name="Line 38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invGray">
            <a:xfrm flipH="1">
              <a:off x="923" y="3024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1" name="Line 39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invGray">
            <a:xfrm flipH="1">
              <a:off x="1792" y="3054"/>
              <a:ext cx="218" cy="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2" name="Text Box 44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invGray">
            <a:xfrm>
              <a:off x="2061" y="2116"/>
              <a:ext cx="44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/>
                <a:t>wait</a:t>
              </a:r>
            </a:p>
          </p:txBody>
        </p:sp>
        <p:sp>
          <p:nvSpPr>
            <p:cNvPr id="36893" name="Line 45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invGray">
            <a:xfrm>
              <a:off x="2273" y="1584"/>
              <a:ext cx="4" cy="5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4" name="Line 46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invGray">
            <a:xfrm>
              <a:off x="2283" y="2397"/>
              <a:ext cx="4" cy="5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871" name="Text Box 4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22325" y="5781675"/>
            <a:ext cx="24431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Client’s System</a:t>
            </a:r>
          </a:p>
        </p:txBody>
      </p:sp>
      <p:sp>
        <p:nvSpPr>
          <p:cNvPr id="36872" name="Text Box 4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096000" y="5791200"/>
            <a:ext cx="2505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Server’s System</a:t>
            </a:r>
          </a:p>
        </p:txBody>
      </p:sp>
      <p:sp>
        <p:nvSpPr>
          <p:cNvPr id="36873" name="Text Box 4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249738" y="1431925"/>
            <a:ext cx="9239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Arial Narrow" pitchFamily="34" charset="0"/>
              </a:rPr>
              <a:t>Call</a:t>
            </a:r>
          </a:p>
          <a:p>
            <a:pPr algn="ctr"/>
            <a:r>
              <a:rPr lang="en-US">
                <a:latin typeface="Arial Narrow" pitchFamily="34" charset="0"/>
              </a:rPr>
              <a:t>packet</a:t>
            </a:r>
          </a:p>
        </p:txBody>
      </p:sp>
      <p:sp>
        <p:nvSpPr>
          <p:cNvPr id="36874" name="Line 5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3927475" y="2324100"/>
            <a:ext cx="1503363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Text Box 5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246563" y="4910138"/>
            <a:ext cx="9366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Arial Narrow" pitchFamily="34" charset="0"/>
              </a:rPr>
              <a:t>Return</a:t>
            </a:r>
          </a:p>
          <a:p>
            <a:pPr algn="ctr"/>
            <a:r>
              <a:rPr lang="en-US">
                <a:latin typeface="Arial Narrow" pitchFamily="34" charset="0"/>
              </a:rPr>
              <a:t>packet</a:t>
            </a:r>
          </a:p>
        </p:txBody>
      </p:sp>
      <p:sp>
        <p:nvSpPr>
          <p:cNvPr id="36876" name="Line 5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4143375" y="4818063"/>
            <a:ext cx="1420813" cy="44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2/15/12</a:t>
            </a:r>
            <a:endParaRPr lang="en-US" sz="1400"/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EA9253C-9F66-4F51-9EF8-324465BF0E04}" type="slidenum">
              <a:rPr lang="en-US" sz="1400"/>
              <a:pPr/>
              <a:t>41</a:t>
            </a:fld>
            <a:endParaRPr lang="en-US" sz="140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smtClean="0"/>
              <a:t>Performance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87338" y="1066800"/>
            <a:ext cx="8856662" cy="5562600"/>
          </a:xfrm>
        </p:spPr>
        <p:txBody>
          <a:bodyPr/>
          <a:lstStyle/>
          <a:p>
            <a:r>
              <a:rPr lang="en-US" sz="2800" smtClean="0"/>
              <a:t>There are basically 3 costs</a:t>
            </a:r>
          </a:p>
          <a:p>
            <a:pPr lvl="1"/>
            <a:r>
              <a:rPr lang="en-US" sz="2400" smtClean="0"/>
              <a:t>marshaling and unmarshaling</a:t>
            </a:r>
          </a:p>
          <a:p>
            <a:pPr lvl="1"/>
            <a:r>
              <a:rPr lang="en-US" sz="2400" smtClean="0"/>
              <a:t>RPC runtime and network protocol</a:t>
            </a:r>
          </a:p>
          <a:p>
            <a:pPr lvl="1"/>
            <a:r>
              <a:rPr lang="en-US" sz="2400" smtClean="0"/>
              <a:t>physical wire transfer</a:t>
            </a:r>
          </a:p>
          <a:p>
            <a:r>
              <a:rPr lang="en-US" sz="2800" smtClean="0"/>
              <a:t>In a LAN, these are typically about equal </a:t>
            </a:r>
          </a:p>
          <a:p>
            <a:r>
              <a:rPr lang="en-US" sz="2800" smtClean="0"/>
              <a:t>Typical commercial numbers are 10-25K machine instructions</a:t>
            </a:r>
          </a:p>
          <a:p>
            <a:r>
              <a:rPr lang="en-US" sz="2800" smtClean="0"/>
              <a:t>Can do much better in the local case by avoiding a full context switch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2/15/12</a:t>
            </a:r>
            <a:endParaRPr lang="en-US" sz="1400"/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E8D86AC-C9CF-4B00-9E3F-8DF1782D2049}" type="slidenum">
              <a:rPr lang="en-US" sz="1400"/>
              <a:pPr/>
              <a:t>42</a:t>
            </a:fld>
            <a:endParaRPr lang="en-US" sz="140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mtClean="0"/>
              <a:t>Stateful Applications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r>
              <a:rPr lang="en-US" sz="2800" dirty="0" smtClean="0"/>
              <a:t>Sometimes an application maintains state on client’s behalf, possibly across transactions. E.g., </a:t>
            </a:r>
            <a:endParaRPr lang="en-US" dirty="0" smtClean="0"/>
          </a:p>
          <a:p>
            <a:pPr lvl="1"/>
            <a:r>
              <a:rPr lang="en-US" sz="2400" dirty="0" smtClean="0"/>
              <a:t>Server scans a file. Each time it hits a relevant record it returns it. Next call picks up the scan where it left off.</a:t>
            </a:r>
          </a:p>
          <a:p>
            <a:pPr lvl="1"/>
            <a:r>
              <a:rPr lang="en-US" sz="2400" dirty="0" smtClean="0"/>
              <a:t>Web server maintains a shopping basket or itinerary, etc.</a:t>
            </a:r>
          </a:p>
          <a:p>
            <a:pPr lvl="1"/>
            <a:r>
              <a:rPr lang="en-US" sz="2400" dirty="0" smtClean="0"/>
              <a:t>Server caches client’s authenticated identity or authorizations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Server caches user’s profile for personalization</a:t>
            </a:r>
          </a:p>
          <a:p>
            <a:pPr>
              <a:buFontTx/>
              <a:buNone/>
            </a:pPr>
            <a:r>
              <a:rPr lang="en-US" sz="2800" dirty="0" smtClean="0"/>
              <a:t>Approach 1: client passes state to server on each call, and server returns it on each reply. Server retains no state.</a:t>
            </a:r>
          </a:p>
          <a:p>
            <a:pPr lvl="1"/>
            <a:r>
              <a:rPr lang="en-US" sz="2400" dirty="0" smtClean="0"/>
              <a:t>Doesn’t work well for TP, because there’s too much state</a:t>
            </a:r>
          </a:p>
          <a:p>
            <a:pPr lvl="1"/>
            <a:r>
              <a:rPr lang="en-US" sz="2400" dirty="0" smtClean="0"/>
              <a:t>Note that transaction id context is handled this way.</a:t>
            </a:r>
            <a:endParaRPr lang="en-US" sz="20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2/15/12</a:t>
            </a:r>
            <a:endParaRPr lang="en-US" sz="1400"/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CB7EF51-FB1B-4338-AE77-656B6F5DC8FA}" type="slidenum">
              <a:rPr lang="en-US" sz="1400"/>
              <a:pPr/>
              <a:t>43</a:t>
            </a:fld>
            <a:endParaRPr lang="en-US" sz="140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dirty="0" err="1" smtClean="0"/>
              <a:t>Stateful</a:t>
            </a:r>
            <a:r>
              <a:rPr lang="en-US" dirty="0" smtClean="0"/>
              <a:t> Servers Using Sessions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 smtClean="0"/>
              <a:t>Approach 2: Shared client &amp; server state via a session</a:t>
            </a:r>
          </a:p>
          <a:p>
            <a:pPr lvl="1"/>
            <a:r>
              <a:rPr lang="en-US" sz="2400" dirty="0" smtClean="0"/>
              <a:t>Server </a:t>
            </a:r>
            <a:r>
              <a:rPr lang="en-US" sz="2400" dirty="0"/>
              <a:t>maintains state, indexed by client id (</a:t>
            </a:r>
            <a:r>
              <a:rPr lang="en-US" sz="2400" dirty="0" err="1"/>
              <a:t>txn</a:t>
            </a:r>
            <a:r>
              <a:rPr lang="en-US" sz="2400" dirty="0"/>
              <a:t> id or cookie). Client’s later RPCs must go to same server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If the client fails, server must be notified to release client’s state or </a:t>
            </a:r>
            <a:r>
              <a:rPr lang="en-US" sz="2400" dirty="0" err="1" smtClean="0"/>
              <a:t>deallocate</a:t>
            </a:r>
            <a:r>
              <a:rPr lang="en-US" sz="2400" dirty="0" smtClean="0"/>
              <a:t> based on timeout</a:t>
            </a:r>
          </a:p>
          <a:p>
            <a:pPr lvl="1"/>
            <a:r>
              <a:rPr lang="en-US" sz="2400" dirty="0" smtClean="0"/>
              <a:t>For transaction RPC, encapsulate context as a (volatile) resource. Delete the state at commit/abort. Or possibly, maintain state across transaction boundaries, but reconstruct it after system failure.</a:t>
            </a:r>
          </a:p>
          <a:p>
            <a:r>
              <a:rPr lang="en-US" sz="2800" dirty="0" smtClean="0"/>
              <a:t>E.g., COM+: Client can call a server object many times</a:t>
            </a:r>
          </a:p>
          <a:p>
            <a:pPr lvl="1"/>
            <a:r>
              <a:rPr lang="en-US" sz="2400" dirty="0" smtClean="0"/>
              <a:t>Client creates server object, which retains state across RPCs</a:t>
            </a:r>
          </a:p>
          <a:p>
            <a:pPr lvl="1"/>
            <a:r>
              <a:rPr lang="en-US" sz="2400" dirty="0" err="1" smtClean="0"/>
              <a:t>SetComplete</a:t>
            </a:r>
            <a:r>
              <a:rPr lang="en-US" sz="2400" dirty="0" smtClean="0"/>
              <a:t> (or </a:t>
            </a:r>
            <a:r>
              <a:rPr lang="en-US" sz="2400" dirty="0" err="1" smtClean="0"/>
              <a:t>SetAbort</a:t>
            </a:r>
            <a:r>
              <a:rPr lang="en-US" sz="2400" dirty="0" smtClean="0"/>
              <a:t>) by server app says that transaction can be committed (or aborted) </a:t>
            </a:r>
            <a:r>
              <a:rPr lang="en-US" sz="2400" i="1" dirty="0" smtClean="0"/>
              <a:t>and</a:t>
            </a:r>
            <a:r>
              <a:rPr lang="en-US" sz="2400" dirty="0" smtClean="0"/>
              <a:t> state can be deleted</a:t>
            </a:r>
          </a:p>
          <a:p>
            <a:pPr lvl="1"/>
            <a:r>
              <a:rPr lang="en-US" sz="2400" u="sng" dirty="0" err="1" smtClean="0"/>
              <a:t>EnableCommit</a:t>
            </a:r>
            <a:r>
              <a:rPr lang="en-US" sz="2400" dirty="0" smtClean="0"/>
              <a:t> (or </a:t>
            </a:r>
            <a:r>
              <a:rPr lang="en-US" sz="2400" u="sng" dirty="0" err="1" smtClean="0"/>
              <a:t>DisableCommit</a:t>
            </a:r>
            <a:r>
              <a:rPr lang="en-US" sz="2400" dirty="0" smtClean="0"/>
              <a:t>) by server app says transaction can (or cannot) be committed by client and </a:t>
            </a:r>
            <a:r>
              <a:rPr lang="en-US" sz="2400" i="1" dirty="0" smtClean="0"/>
              <a:t>don’t</a:t>
            </a:r>
            <a:r>
              <a:rPr lang="en-US" sz="2400" dirty="0" smtClean="0"/>
              <a:t> delete server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37600" y="314400"/>
            <a:ext cx="8553600" cy="1143000"/>
          </a:xfrm>
        </p:spPr>
        <p:txBody>
          <a:bodyPr/>
          <a:lstStyle/>
          <a:p>
            <a:r>
              <a:rPr lang="en-US" sz="4000" dirty="0" err="1"/>
              <a:t>Stateful</a:t>
            </a:r>
            <a:r>
              <a:rPr lang="en-US" sz="4000" dirty="0"/>
              <a:t> Servers Using </a:t>
            </a:r>
            <a:r>
              <a:rPr lang="en-US" sz="4000" dirty="0" smtClean="0"/>
              <a:t>Sessions (cont’d)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39400" y="1621200"/>
            <a:ext cx="8760600" cy="4873200"/>
          </a:xfrm>
        </p:spPr>
        <p:txBody>
          <a:bodyPr/>
          <a:lstStyle/>
          <a:p>
            <a:r>
              <a:rPr lang="en-US" dirty="0" smtClean="0"/>
              <a:t>Session state can be stored persistently</a:t>
            </a:r>
          </a:p>
          <a:p>
            <a:pPr lvl="1"/>
            <a:r>
              <a:rPr lang="en-US" dirty="0" smtClean="0"/>
              <a:t>In a database system</a:t>
            </a:r>
          </a:p>
          <a:p>
            <a:pPr lvl="2"/>
            <a:r>
              <a:rPr lang="en-US" dirty="0" smtClean="0"/>
              <a:t>Possibly saved within a transaction</a:t>
            </a:r>
          </a:p>
          <a:p>
            <a:pPr lvl="1"/>
            <a:r>
              <a:rPr lang="en-US" dirty="0" smtClean="0"/>
              <a:t>Requires explicit deletion when the session fails</a:t>
            </a:r>
          </a:p>
          <a:p>
            <a:pPr lvl="2"/>
            <a:r>
              <a:rPr lang="en-US" dirty="0" smtClean="0"/>
              <a:t>E.g., via a lease that times out</a:t>
            </a:r>
          </a:p>
          <a:p>
            <a:pPr lvl="1"/>
            <a:r>
              <a:rPr lang="en-US" dirty="0" smtClean="0"/>
              <a:t>Could be tied to a long-lived business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EDE6473B-8294-4128-810B-3DFB255D2D0B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z="1400" smtClean="0"/>
              <a:t>2/15/12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5824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2/15/12</a:t>
            </a:r>
            <a:endParaRPr lang="en-US" sz="1400"/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9A2902D-8D44-4BD5-B3FA-71BA1980B113}" type="slidenum">
              <a:rPr lang="en-US" sz="1400"/>
              <a:pPr/>
              <a:t>45</a:t>
            </a:fld>
            <a:endParaRPr lang="en-US" sz="140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smtClean="0"/>
              <a:t>Fault Tolerance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990600"/>
            <a:ext cx="9144000" cy="5562600"/>
          </a:xfrm>
        </p:spPr>
        <p:txBody>
          <a:bodyPr/>
          <a:lstStyle/>
          <a:p>
            <a:r>
              <a:rPr lang="en-US" sz="2800" smtClean="0"/>
              <a:t>If a client doesn’t receive a reply within its timeout period</a:t>
            </a:r>
            <a:endParaRPr lang="en-US" smtClean="0"/>
          </a:p>
          <a:p>
            <a:pPr lvl="1"/>
            <a:r>
              <a:rPr lang="en-US" sz="2400" smtClean="0"/>
              <a:t>RPC runtime can send a “ping” for non-idempotent calls</a:t>
            </a:r>
          </a:p>
          <a:p>
            <a:pPr lvl="1"/>
            <a:r>
              <a:rPr lang="en-US" sz="2400" smtClean="0"/>
              <a:t>After multiple pings, it return an error.</a:t>
            </a:r>
          </a:p>
          <a:p>
            <a:pPr lvl="1"/>
            <a:r>
              <a:rPr lang="en-US" sz="2400" smtClean="0"/>
              <a:t>For idempotent calls, RPC runtime can retry the call </a:t>
            </a:r>
            <a:br>
              <a:rPr lang="en-US" sz="2400" smtClean="0"/>
            </a:br>
            <a:r>
              <a:rPr lang="en-US" sz="2400" smtClean="0"/>
              <a:t>(server interface definition can say whether it’s idempotent)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2/15/12</a:t>
            </a:r>
            <a:endParaRPr lang="en-US" sz="1400"/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E8F6319-7687-4E40-B32E-E57B004805DD}" type="slidenum">
              <a:rPr lang="en-US" sz="1400"/>
              <a:pPr/>
              <a:t>46</a:t>
            </a:fld>
            <a:endParaRPr lang="en-US" sz="1400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511175" y="207963"/>
            <a:ext cx="7772400" cy="914400"/>
          </a:xfrm>
        </p:spPr>
        <p:txBody>
          <a:bodyPr/>
          <a:lstStyle/>
          <a:p>
            <a:r>
              <a:rPr lang="en-US" smtClean="0"/>
              <a:t>Web Services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31763" y="1100138"/>
            <a:ext cx="9012237" cy="5594350"/>
          </a:xfrm>
        </p:spPr>
        <p:txBody>
          <a:bodyPr/>
          <a:lstStyle/>
          <a:p>
            <a:r>
              <a:rPr lang="en-US" dirty="0" smtClean="0"/>
              <a:t>Distributed computing standards to enable interoperation on the Internet</a:t>
            </a:r>
          </a:p>
          <a:p>
            <a:r>
              <a:rPr lang="en-US" dirty="0" smtClean="0"/>
              <a:t>SOAP - RPC with XML as </a:t>
            </a:r>
            <a:r>
              <a:rPr lang="en-US" dirty="0" err="1" smtClean="0"/>
              <a:t>marshalling</a:t>
            </a:r>
            <a:r>
              <a:rPr lang="en-US" dirty="0" smtClean="0"/>
              <a:t> format and WSDL as interface definition</a:t>
            </a:r>
          </a:p>
          <a:p>
            <a:r>
              <a:rPr lang="en-US" dirty="0" smtClean="0"/>
              <a:t>UDDI - directory for finding Web Service descriptions</a:t>
            </a:r>
          </a:p>
          <a:p>
            <a:r>
              <a:rPr lang="en-US" dirty="0" smtClean="0"/>
              <a:t>WS-Transaction - 2PC</a:t>
            </a:r>
          </a:p>
          <a:p>
            <a:r>
              <a:rPr lang="en-US" dirty="0" smtClean="0"/>
              <a:t>WS-Security, WS-Coordination, WS-Routing, …</a:t>
            </a:r>
          </a:p>
          <a:p>
            <a:r>
              <a:rPr lang="en-US" dirty="0" smtClean="0"/>
              <a:t>www.ws-i.org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2/15/12</a:t>
            </a:r>
            <a:endParaRPr lang="en-US" sz="1400"/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DD0B47C-8A0D-458E-ADC8-39BE0D5A5592}" type="slidenum">
              <a:rPr lang="en-US" sz="1400"/>
              <a:pPr/>
              <a:t>47</a:t>
            </a:fld>
            <a:endParaRPr lang="en-US" sz="1400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538163" y="157163"/>
            <a:ext cx="7772400" cy="1143000"/>
          </a:xfrm>
        </p:spPr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73050" y="1298575"/>
            <a:ext cx="8686800" cy="5033963"/>
          </a:xfrm>
        </p:spPr>
        <p:txBody>
          <a:bodyPr/>
          <a:lstStyle/>
          <a:p>
            <a:pPr>
              <a:spcAft>
                <a:spcPct val="30000"/>
              </a:spcAft>
            </a:pPr>
            <a:r>
              <a:rPr lang="en-US" sz="2800" dirty="0" smtClean="0"/>
              <a:t>Scalability – 2 vs. 3 tier, sessions, stored procedures</a:t>
            </a:r>
          </a:p>
          <a:p>
            <a:pPr>
              <a:spcAft>
                <a:spcPct val="30000"/>
              </a:spcAft>
            </a:pPr>
            <a:r>
              <a:rPr lang="en-US" sz="2800" dirty="0" smtClean="0"/>
              <a:t>Web Server – gathering input, validating input, caching, authentication, constructing requests, invoking applications, load balancing</a:t>
            </a:r>
          </a:p>
          <a:p>
            <a:pPr>
              <a:spcAft>
                <a:spcPct val="30000"/>
              </a:spcAft>
            </a:pPr>
            <a:r>
              <a:rPr lang="en-US" sz="2800" dirty="0" smtClean="0"/>
              <a:t>Transaction bracketing – transparency, nesting, exceptions, request integrity, </a:t>
            </a:r>
            <a:r>
              <a:rPr lang="en-US" sz="2800" dirty="0" err="1" smtClean="0"/>
              <a:t>savepoints</a:t>
            </a:r>
            <a:endParaRPr lang="en-US" sz="2800" dirty="0" smtClean="0"/>
          </a:p>
          <a:p>
            <a:pPr>
              <a:spcAft>
                <a:spcPct val="30000"/>
              </a:spcAft>
            </a:pPr>
            <a:r>
              <a:rPr lang="en-US" sz="2800" dirty="0" smtClean="0"/>
              <a:t>Server processes – threads</a:t>
            </a:r>
          </a:p>
          <a:p>
            <a:pPr>
              <a:spcAft>
                <a:spcPct val="30000"/>
              </a:spcAft>
            </a:pPr>
            <a:r>
              <a:rPr lang="en-US" sz="2800" dirty="0" smtClean="0"/>
              <a:t>RPC – binding, </a:t>
            </a:r>
            <a:r>
              <a:rPr lang="en-US" sz="2800" dirty="0" err="1" smtClean="0"/>
              <a:t>stateful</a:t>
            </a:r>
            <a:r>
              <a:rPr lang="en-US" sz="2800" dirty="0" smtClean="0"/>
              <a:t> servers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2/15/12</a:t>
            </a:r>
            <a:endParaRPr lang="en-US" sz="1400" dirty="0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15BEE7A-0458-42E4-B5D6-BF09A66990DA}" type="slidenum">
              <a:rPr lang="en-US" sz="1400"/>
              <a:pPr/>
              <a:t>5</a:t>
            </a:fld>
            <a:endParaRPr 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714375" y="336550"/>
            <a:ext cx="7772400" cy="685800"/>
          </a:xfrm>
        </p:spPr>
        <p:txBody>
          <a:bodyPr/>
          <a:lstStyle/>
          <a:p>
            <a:r>
              <a:rPr lang="en-US" smtClean="0"/>
              <a:t>Application Server Functions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30175" y="1255713"/>
            <a:ext cx="8901113" cy="54610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800" dirty="0" smtClean="0"/>
              <a:t>Glue and veneer for TP applications.</a:t>
            </a:r>
          </a:p>
          <a:p>
            <a:pPr lvl="1">
              <a:lnSpc>
                <a:spcPct val="85000"/>
              </a:lnSpc>
            </a:pPr>
            <a:r>
              <a:rPr lang="en-US" sz="2400" dirty="0" smtClean="0"/>
              <a:t>Glue fills in gaps in system functionality.</a:t>
            </a:r>
          </a:p>
          <a:p>
            <a:pPr lvl="1">
              <a:lnSpc>
                <a:spcPct val="85000"/>
              </a:lnSpc>
            </a:pPr>
            <a:r>
              <a:rPr lang="en-US" sz="2400" dirty="0" smtClean="0"/>
              <a:t>Covers the interface with a seamless veneer.</a:t>
            </a:r>
          </a:p>
          <a:p>
            <a:r>
              <a:rPr lang="en-US" sz="2800" dirty="0" smtClean="0"/>
              <a:t>Mostly, it provides run-time functions for applications </a:t>
            </a:r>
            <a:br>
              <a:rPr lang="en-US" sz="2800" dirty="0" smtClean="0"/>
            </a:br>
            <a:r>
              <a:rPr lang="en-US" sz="2800" dirty="0" smtClean="0"/>
              <a:t>(request control and transaction servers). </a:t>
            </a:r>
          </a:p>
          <a:p>
            <a:pPr lvl="1"/>
            <a:r>
              <a:rPr lang="en-US" sz="2400" dirty="0" smtClean="0"/>
              <a:t>OS functions: threading and inter-process communication, </a:t>
            </a:r>
            <a:br>
              <a:rPr lang="en-US" sz="2400" dirty="0" smtClean="0"/>
            </a:br>
            <a:r>
              <a:rPr lang="en-US" sz="2400" dirty="0" smtClean="0"/>
              <a:t>often passed through from the underlying OS.</a:t>
            </a:r>
          </a:p>
          <a:p>
            <a:pPr lvl="1"/>
            <a:r>
              <a:rPr lang="en-US" sz="2400" dirty="0" err="1" smtClean="0"/>
              <a:t>Dist’d</a:t>
            </a:r>
            <a:r>
              <a:rPr lang="en-US" sz="2400" dirty="0" smtClean="0"/>
              <a:t> system functions: transactions, security, queuing, name service, object pools, load balancing, …</a:t>
            </a:r>
          </a:p>
          <a:p>
            <a:pPr lvl="1"/>
            <a:r>
              <a:rPr lang="en-US" sz="2400" dirty="0" smtClean="0"/>
              <a:t>Portal functions: shopping cart, catalog </a:t>
            </a:r>
            <a:r>
              <a:rPr lang="en-US" sz="2400" dirty="0" err="1" smtClean="0"/>
              <a:t>mgmt</a:t>
            </a:r>
            <a:r>
              <a:rPr lang="en-US" sz="2400" dirty="0" smtClean="0"/>
              <a:t>, personalization ...</a:t>
            </a:r>
          </a:p>
          <a:p>
            <a:r>
              <a:rPr lang="en-US" sz="2800" dirty="0" smtClean="0"/>
              <a:t>Provides some application development tools.</a:t>
            </a:r>
          </a:p>
          <a:p>
            <a:r>
              <a:rPr lang="en-US" sz="2800" dirty="0" smtClean="0"/>
              <a:t>Provides system </a:t>
            </a:r>
            <a:r>
              <a:rPr lang="en-US" sz="2800" dirty="0" err="1" smtClean="0"/>
              <a:t>mgmt</a:t>
            </a:r>
            <a:r>
              <a:rPr lang="en-US" sz="2800" dirty="0" smtClean="0"/>
              <a:t> for the running application.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2/15/12</a:t>
            </a:r>
            <a:endParaRPr lang="en-US" sz="1400"/>
          </a:p>
        </p:txBody>
      </p:sp>
      <p:sp>
        <p:nvSpPr>
          <p:cNvPr id="9219" name="Slide Number Placeholder 6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E4156E1-2A2E-4061-8785-519C5B143C3E}" type="slidenum">
              <a:rPr lang="en-US" sz="1400"/>
              <a:pPr/>
              <a:t>6</a:t>
            </a:fld>
            <a:endParaRPr lang="en-US" sz="140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265113"/>
            <a:ext cx="7772400" cy="1143000"/>
          </a:xfrm>
        </p:spPr>
        <p:txBody>
          <a:bodyPr/>
          <a:lstStyle/>
          <a:p>
            <a:r>
              <a:rPr lang="en-US" dirty="0" smtClean="0"/>
              <a:t>Application Server Products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sz="half" idx="1"/>
            <p:custDataLst>
              <p:tags r:id="rId4"/>
            </p:custDataLst>
          </p:nvPr>
        </p:nvSpPr>
        <p:spPr>
          <a:xfrm>
            <a:off x="327763" y="1505575"/>
            <a:ext cx="4403725" cy="4881563"/>
          </a:xfrm>
        </p:spPr>
        <p:txBody>
          <a:bodyPr/>
          <a:lstStyle/>
          <a:p>
            <a:r>
              <a:rPr lang="en-US" sz="2400" dirty="0"/>
              <a:t>Adobe (Macromedia) ColdFusion</a:t>
            </a:r>
          </a:p>
          <a:p>
            <a:r>
              <a:rPr lang="en-US" sz="2400" dirty="0" smtClean="0"/>
              <a:t>Apple WebObjects</a:t>
            </a:r>
          </a:p>
          <a:p>
            <a:r>
              <a:rPr lang="en-US" sz="2400" dirty="0" smtClean="0"/>
              <a:t>HP (Tandem) Pathway</a:t>
            </a:r>
          </a:p>
          <a:p>
            <a:r>
              <a:rPr lang="en-US" sz="2400" dirty="0" smtClean="0"/>
              <a:t>HP (DEC) ACMS</a:t>
            </a:r>
          </a:p>
          <a:p>
            <a:r>
              <a:rPr lang="en-US" sz="2400" dirty="0" smtClean="0"/>
              <a:t>IBM CICS</a:t>
            </a:r>
          </a:p>
          <a:p>
            <a:r>
              <a:rPr lang="en-US" sz="2400" dirty="0" smtClean="0"/>
              <a:t>IBM IMS/DC</a:t>
            </a:r>
          </a:p>
          <a:p>
            <a:r>
              <a:rPr lang="en-US" sz="2400" dirty="0" smtClean="0"/>
              <a:t>IBM </a:t>
            </a:r>
            <a:r>
              <a:rPr lang="en-US" sz="2400" dirty="0" err="1" smtClean="0"/>
              <a:t>Websphere</a:t>
            </a:r>
            <a:endParaRPr lang="en-US" sz="2400" dirty="0" smtClean="0"/>
          </a:p>
          <a:p>
            <a:r>
              <a:rPr lang="en-US" sz="2400" dirty="0" smtClean="0"/>
              <a:t>Iona </a:t>
            </a:r>
            <a:r>
              <a:rPr lang="en-US" sz="2400" dirty="0" err="1"/>
              <a:t>iPortal</a:t>
            </a:r>
            <a:r>
              <a:rPr lang="en-US" sz="2400" dirty="0"/>
              <a:t> App Server</a:t>
            </a:r>
          </a:p>
          <a:p>
            <a:endParaRPr lang="en-US" sz="2400" dirty="0" smtClean="0"/>
          </a:p>
        </p:txBody>
      </p:sp>
      <p:sp>
        <p:nvSpPr>
          <p:cNvPr id="9222" name="Rectangle 4"/>
          <p:cNvSpPr>
            <a:spLocks noGrp="1" noChangeArrowheads="1"/>
          </p:cNvSpPr>
          <p:nvPr>
            <p:ph type="body" sz="half" idx="2"/>
            <p:custDataLst>
              <p:tags r:id="rId5"/>
            </p:custDataLst>
          </p:nvPr>
        </p:nvSpPr>
        <p:spPr>
          <a:xfrm>
            <a:off x="3808800" y="1538288"/>
            <a:ext cx="5335200" cy="4586287"/>
          </a:xfrm>
        </p:spPr>
        <p:txBody>
          <a:bodyPr/>
          <a:lstStyle/>
          <a:p>
            <a:r>
              <a:rPr lang="en-US" sz="2400" dirty="0"/>
              <a:t>Microsoft .NET Enterprise Services (formerly COM+, </a:t>
            </a:r>
            <a:br>
              <a:rPr lang="en-US" sz="2400" dirty="0"/>
            </a:br>
            <a:r>
              <a:rPr lang="en-US" sz="2400" dirty="0"/>
              <a:t>MS Transaction Server (MTS))</a:t>
            </a:r>
          </a:p>
          <a:p>
            <a:r>
              <a:rPr lang="en-US" sz="2400" dirty="0" smtClean="0"/>
              <a:t>Oracle </a:t>
            </a:r>
            <a:r>
              <a:rPr lang="en-US" sz="2400" dirty="0"/>
              <a:t>(BEA) Tuxedo</a:t>
            </a:r>
          </a:p>
          <a:p>
            <a:r>
              <a:rPr lang="en-US" sz="2400" dirty="0"/>
              <a:t>Oracle (BEA) </a:t>
            </a:r>
            <a:r>
              <a:rPr lang="en-US" sz="2400" dirty="0" err="1"/>
              <a:t>WebLogic</a:t>
            </a:r>
            <a:r>
              <a:rPr lang="en-US" sz="2400" dirty="0"/>
              <a:t> </a:t>
            </a:r>
          </a:p>
          <a:p>
            <a:r>
              <a:rPr lang="en-US" sz="2400" dirty="0" smtClean="0"/>
              <a:t>Oracle Application Server</a:t>
            </a:r>
          </a:p>
          <a:p>
            <a:r>
              <a:rPr lang="en-US" sz="2400" dirty="0" err="1" smtClean="0"/>
              <a:t>RedHat</a:t>
            </a:r>
            <a:r>
              <a:rPr lang="en-US" sz="2400" dirty="0" smtClean="0"/>
              <a:t> </a:t>
            </a:r>
            <a:r>
              <a:rPr lang="en-US" sz="2400" dirty="0" err="1" smtClean="0"/>
              <a:t>JBoss</a:t>
            </a:r>
            <a:endParaRPr lang="en-US" sz="2400" dirty="0" smtClean="0"/>
          </a:p>
          <a:p>
            <a:r>
              <a:rPr lang="en-US" sz="2400" dirty="0" smtClean="0"/>
              <a:t>Sybase </a:t>
            </a:r>
            <a:r>
              <a:rPr lang="en-US" sz="2400" dirty="0" err="1" smtClean="0"/>
              <a:t>EAServer</a:t>
            </a:r>
            <a:endParaRPr lang="en-US" sz="2400" dirty="0" smtClean="0"/>
          </a:p>
          <a:p>
            <a:r>
              <a:rPr lang="en-US" sz="2400" dirty="0" smtClean="0"/>
              <a:t>Also see serverwatch.com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2/15/12</a:t>
            </a:r>
            <a:endParaRPr lang="en-US" sz="140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E9C1382-B663-4685-8CF5-3B41F7F78016}" type="slidenum">
              <a:rPr lang="en-US" sz="1400"/>
              <a:pPr/>
              <a:t>7</a:t>
            </a:fld>
            <a:endParaRPr lang="en-US" sz="140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8</a:t>
            </a:r>
            <a:r>
              <a:rPr lang="en-US" dirty="0" smtClean="0"/>
              <a:t>.2   Two-Tier vs. Three-Tier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54149" y="1944688"/>
            <a:ext cx="6353851" cy="3055937"/>
          </a:xfrm>
        </p:spPr>
        <p:txBody>
          <a:bodyPr/>
          <a:lstStyle/>
          <a:p>
            <a:r>
              <a:rPr lang="en-US" sz="2800" dirty="0" smtClean="0"/>
              <a:t>Before the web, most small-to-medium scale apps were implemented in 2 tiers on a LAN </a:t>
            </a:r>
          </a:p>
          <a:p>
            <a:pPr lvl="1"/>
            <a:r>
              <a:rPr lang="en-US" sz="2400" dirty="0" smtClean="0"/>
              <a:t>PC runs a 4GL, such as Sybase PowerBuilder, Microsoft Visual Basic, or </a:t>
            </a:r>
            <a:br>
              <a:rPr lang="en-US" sz="2400" dirty="0" smtClean="0"/>
            </a:br>
            <a:r>
              <a:rPr lang="en-US" sz="2400" dirty="0" smtClean="0"/>
              <a:t>Embarcadero Delphi</a:t>
            </a:r>
          </a:p>
          <a:p>
            <a:pPr lvl="1"/>
            <a:r>
              <a:rPr lang="en-US" sz="2400" dirty="0" smtClean="0"/>
              <a:t>Server system includes transaction server application and DBMS</a:t>
            </a:r>
          </a:p>
        </p:txBody>
      </p:sp>
      <p:grpSp>
        <p:nvGrpSpPr>
          <p:cNvPr id="2055" name="Group 21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6637338" y="1223963"/>
            <a:ext cx="2205037" cy="5294312"/>
            <a:chOff x="4181" y="771"/>
            <a:chExt cx="1389" cy="3335"/>
          </a:xfrm>
        </p:grpSpPr>
        <p:sp>
          <p:nvSpPr>
            <p:cNvPr id="2056" name="Freeform 19"/>
            <p:cNvSpPr>
              <a:spLocks/>
            </p:cNvSpPr>
            <p:nvPr>
              <p:custDataLst>
                <p:tags r:id="rId7"/>
              </p:custDataLst>
            </p:nvPr>
          </p:nvSpPr>
          <p:spPr bwMode="auto">
            <a:xfrm>
              <a:off x="4181" y="771"/>
              <a:ext cx="1389" cy="1640"/>
            </a:xfrm>
            <a:custGeom>
              <a:avLst/>
              <a:gdLst>
                <a:gd name="T0" fmla="*/ 0 w 1568"/>
                <a:gd name="T1" fmla="*/ 1764 h 1764"/>
                <a:gd name="T2" fmla="*/ 1568 w 1568"/>
                <a:gd name="T3" fmla="*/ 1760 h 1764"/>
                <a:gd name="T4" fmla="*/ 1568 w 1568"/>
                <a:gd name="T5" fmla="*/ 0 h 1764"/>
                <a:gd name="T6" fmla="*/ 880 w 1568"/>
                <a:gd name="T7" fmla="*/ 0 h 1764"/>
                <a:gd name="T8" fmla="*/ 648 w 1568"/>
                <a:gd name="T9" fmla="*/ 388 h 1764"/>
                <a:gd name="T10" fmla="*/ 648 w 1568"/>
                <a:gd name="T11" fmla="*/ 976 h 1764"/>
                <a:gd name="T12" fmla="*/ 0 w 1568"/>
                <a:gd name="T13" fmla="*/ 976 h 1764"/>
                <a:gd name="T14" fmla="*/ 0 w 1568"/>
                <a:gd name="T15" fmla="*/ 1764 h 1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68"/>
                <a:gd name="T25" fmla="*/ 0 h 1764"/>
                <a:gd name="T26" fmla="*/ 1568 w 1568"/>
                <a:gd name="T27" fmla="*/ 1764 h 176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68" h="1764">
                  <a:moveTo>
                    <a:pt x="0" y="1764"/>
                  </a:moveTo>
                  <a:lnTo>
                    <a:pt x="1568" y="1760"/>
                  </a:lnTo>
                  <a:lnTo>
                    <a:pt x="1568" y="0"/>
                  </a:lnTo>
                  <a:lnTo>
                    <a:pt x="880" y="0"/>
                  </a:lnTo>
                  <a:lnTo>
                    <a:pt x="648" y="388"/>
                  </a:lnTo>
                  <a:lnTo>
                    <a:pt x="648" y="976"/>
                  </a:lnTo>
                  <a:lnTo>
                    <a:pt x="0" y="976"/>
                  </a:lnTo>
                  <a:lnTo>
                    <a:pt x="0" y="1764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Rectangle 13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234" y="2769"/>
              <a:ext cx="1306" cy="133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50" name="Object 4"/>
            <p:cNvGraphicFramePr>
              <a:graphicFrameLocks/>
            </p:cNvGraphicFramePr>
            <p:nvPr>
              <p:custDataLst>
                <p:tags r:id="rId9"/>
              </p:custDataLst>
            </p:nvPr>
          </p:nvGraphicFramePr>
          <p:xfrm>
            <a:off x="4448" y="771"/>
            <a:ext cx="891" cy="6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8" name="ClipArt" r:id="rId17" imgW="3936960" imgH="3419280" progId="MS_ClipArt_Gallery.2">
                    <p:embed/>
                  </p:oleObj>
                </mc:Choice>
                <mc:Fallback>
                  <p:oleObj name="ClipArt" r:id="rId17" imgW="3936960" imgH="3419280" progId="MS_ClipArt_Gallery.2">
                    <p:embed/>
                    <p:pic>
                      <p:nvPicPr>
                        <p:cNvPr id="0" name="Object 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48" y="771"/>
                          <a:ext cx="891" cy="6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8" name="Rectangle 6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invGray">
            <a:xfrm>
              <a:off x="4235" y="1752"/>
              <a:ext cx="1277" cy="60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/>
              <a:r>
                <a:rPr lang="en-US" sz="2800">
                  <a:latin typeface="Arial Narrow" pitchFamily="34" charset="0"/>
                </a:rPr>
                <a:t>Front End Program</a:t>
              </a:r>
            </a:p>
          </p:txBody>
        </p:sp>
        <p:sp>
          <p:nvSpPr>
            <p:cNvPr id="2059" name="Rectangle 8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invGray">
            <a:xfrm>
              <a:off x="4314" y="2836"/>
              <a:ext cx="1132" cy="602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2800" dirty="0">
                  <a:latin typeface="Arial Narrow" pitchFamily="34" charset="0"/>
                </a:rPr>
                <a:t>Transaction </a:t>
              </a:r>
            </a:p>
            <a:p>
              <a:pPr algn="ctr"/>
              <a:r>
                <a:rPr lang="en-US" sz="2800" dirty="0">
                  <a:latin typeface="Arial Narrow" pitchFamily="34" charset="0"/>
                </a:rPr>
                <a:t>Server</a:t>
              </a:r>
            </a:p>
          </p:txBody>
        </p:sp>
        <p:sp>
          <p:nvSpPr>
            <p:cNvPr id="2060" name="Line 9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5267" y="1247"/>
              <a:ext cx="2" cy="5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AutoShape 11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invGray">
            <a:xfrm>
              <a:off x="4332" y="3660"/>
              <a:ext cx="1096" cy="384"/>
            </a:xfrm>
            <a:prstGeom prst="flowChartMagneticDisk">
              <a:avLst/>
            </a:prstGeom>
            <a:solidFill>
              <a:srgbClr val="00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DBMS</a:t>
              </a:r>
            </a:p>
          </p:txBody>
        </p:sp>
        <p:sp>
          <p:nvSpPr>
            <p:cNvPr id="2062" name="Line 12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4881" y="3438"/>
              <a:ext cx="0" cy="2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Line 20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4928" y="236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2/15/12</a:t>
            </a:r>
            <a:endParaRPr lang="en-US" sz="140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7B2188D-8654-4ED1-9147-86D2F7DB37AD}" type="slidenum">
              <a:rPr lang="en-US" sz="1400"/>
              <a:pPr/>
              <a:t>8</a:t>
            </a:fld>
            <a:endParaRPr lang="en-US" sz="14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488950" y="187325"/>
            <a:ext cx="7772400" cy="1143000"/>
          </a:xfrm>
        </p:spPr>
        <p:txBody>
          <a:bodyPr/>
          <a:lstStyle/>
          <a:p>
            <a:r>
              <a:rPr lang="en-US" smtClean="0"/>
              <a:t>Two-Tier for the Web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34938" y="1882775"/>
            <a:ext cx="61404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cs typeface="Times New Roman" pitchFamily="18" charset="0"/>
                <a:sym typeface="Symbol" pitchFamily="18" charset="2"/>
              </a:rPr>
              <a:t>Front end program  W</a:t>
            </a:r>
            <a:r>
              <a:rPr lang="en-US" sz="2800" dirty="0" smtClean="0"/>
              <a:t>eb server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 essence, the web browser is a device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Web server invokes a web page that has embedded script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Active Server Page (ASP .NET) or</a:t>
            </a:r>
            <a:br>
              <a:rPr lang="en-US" sz="2400" dirty="0" smtClean="0"/>
            </a:br>
            <a:r>
              <a:rPr lang="en-US" sz="2400" dirty="0" smtClean="0"/>
              <a:t>Java Server Page (JSP)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Page (file) extension tells the web server to run the ASP/JSP interpreter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Script can include DBMS calls and </a:t>
            </a:r>
            <a:br>
              <a:rPr lang="en-US" sz="2400" dirty="0" smtClean="0"/>
            </a:br>
            <a:r>
              <a:rPr lang="en-US" sz="2400" dirty="0" smtClean="0"/>
              <a:t>can run as a transaction</a:t>
            </a:r>
          </a:p>
        </p:txBody>
      </p:sp>
      <p:grpSp>
        <p:nvGrpSpPr>
          <p:cNvPr id="3079" name="Group 17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6264275" y="1797050"/>
            <a:ext cx="2516188" cy="4151313"/>
            <a:chOff x="3946" y="1132"/>
            <a:chExt cx="1585" cy="2615"/>
          </a:xfrm>
        </p:grpSpPr>
        <p:sp>
          <p:nvSpPr>
            <p:cNvPr id="3080" name="Rectangle 5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946" y="2410"/>
              <a:ext cx="1585" cy="133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074" name="Object 0"/>
            <p:cNvGraphicFramePr>
              <a:graphicFrameLocks/>
            </p:cNvGraphicFramePr>
            <p:nvPr>
              <p:custDataLst>
                <p:tags r:id="rId8"/>
              </p:custDataLst>
            </p:nvPr>
          </p:nvGraphicFramePr>
          <p:xfrm>
            <a:off x="4024" y="1132"/>
            <a:ext cx="873" cy="6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1" name="ClipArt" r:id="rId16" imgW="3936960" imgH="3419280" progId="MS_ClipArt_Gallery.2">
                    <p:embed/>
                  </p:oleObj>
                </mc:Choice>
                <mc:Fallback>
                  <p:oleObj name="ClipArt" r:id="rId16" imgW="3936960" imgH="3419280" progId="MS_ClipArt_Gallery.2">
                    <p:embed/>
                    <p:pic>
                      <p:nvPicPr>
                        <p:cNvPr id="0" name="Object 0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24" y="1132"/>
                          <a:ext cx="873" cy="6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81" name="AutoShap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invGray">
            <a:xfrm>
              <a:off x="4242" y="3301"/>
              <a:ext cx="1096" cy="384"/>
            </a:xfrm>
            <a:prstGeom prst="flowChartMagneticDisk">
              <a:avLst/>
            </a:prstGeom>
            <a:solidFill>
              <a:srgbClr val="00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DBMS</a:t>
              </a:r>
            </a:p>
          </p:txBody>
        </p:sp>
        <p:sp>
          <p:nvSpPr>
            <p:cNvPr id="3082" name="Line 11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4790" y="3079"/>
              <a:ext cx="1" cy="2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Line 12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4838" y="1648"/>
              <a:ext cx="0" cy="8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Rectangle 1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ltGray">
            <a:xfrm>
              <a:off x="3989" y="2485"/>
              <a:ext cx="1499" cy="589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Rectangle 13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104" y="2475"/>
              <a:ext cx="130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latin typeface="Arial" charset="0"/>
                </a:rPr>
                <a:t>Web Server</a:t>
              </a:r>
            </a:p>
          </p:txBody>
        </p:sp>
        <p:sp>
          <p:nvSpPr>
            <p:cNvPr id="3086" name="Text Box 15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390" y="2750"/>
              <a:ext cx="770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latin typeface="Arial Narrow" pitchFamily="34" charset="0"/>
                </a:rPr>
                <a:t>ASP/JSP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2/15/12</a:t>
            </a:r>
            <a:endParaRPr lang="en-US" sz="1400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52B5132-A525-4C25-8AAD-FBC426B52783}" type="slidenum">
              <a:rPr lang="en-US" sz="1400"/>
              <a:pPr/>
              <a:t>9</a:t>
            </a:fld>
            <a:endParaRPr lang="en-US" sz="140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704850" y="247650"/>
            <a:ext cx="7772400" cy="1143000"/>
          </a:xfrm>
        </p:spPr>
        <p:txBody>
          <a:bodyPr/>
          <a:lstStyle/>
          <a:p>
            <a:r>
              <a:rPr lang="en-US" smtClean="0"/>
              <a:t>Two-Tier is Enabled by </a:t>
            </a:r>
            <a:br>
              <a:rPr lang="en-US" smtClean="0"/>
            </a:br>
            <a:r>
              <a:rPr lang="en-US" smtClean="0"/>
              <a:t>DBMS Stored Procedures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31775" y="1638300"/>
            <a:ext cx="5834063" cy="48180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Stored procedure – An application procedure that runs inside the DBMS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Often in a proprietary language, such as PL/SQL (Oracle), T-SQL (MS, Sybase)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Moving toward standard languages, such as Java and C#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Implement transaction servers as stored procedures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Use DBMS client-server protocol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No application server needed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Hence, sometimes called “TP lite”</a:t>
            </a:r>
          </a:p>
        </p:txBody>
      </p:sp>
      <p:sp>
        <p:nvSpPr>
          <p:cNvPr id="10246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invGray">
          <a:xfrm>
            <a:off x="6391275" y="1809750"/>
            <a:ext cx="2152650" cy="955675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2800">
                <a:latin typeface="Arial Narrow" pitchFamily="34" charset="0"/>
              </a:rPr>
              <a:t>Presentation </a:t>
            </a:r>
          </a:p>
          <a:p>
            <a:pPr algn="ctr"/>
            <a:r>
              <a:rPr lang="en-US" sz="2800">
                <a:latin typeface="Arial Narrow" pitchFamily="34" charset="0"/>
              </a:rPr>
              <a:t> or Web Server</a:t>
            </a:r>
          </a:p>
        </p:txBody>
      </p:sp>
      <p:sp>
        <p:nvSpPr>
          <p:cNvPr id="10247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7469188" y="2762250"/>
            <a:ext cx="0" cy="776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Rectangle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292850" y="3546475"/>
            <a:ext cx="2349500" cy="2624138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Rectangle 6"/>
          <p:cNvSpPr>
            <a:spLocks noChangeArrowheads="1"/>
          </p:cNvSpPr>
          <p:nvPr>
            <p:custDataLst>
              <p:tags r:id="rId8"/>
            </p:custDataLst>
          </p:nvPr>
        </p:nvSpPr>
        <p:spPr bwMode="invGray">
          <a:xfrm>
            <a:off x="6464300" y="4144963"/>
            <a:ext cx="2016125" cy="95567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Stored</a:t>
            </a:r>
          </a:p>
          <a:p>
            <a:pPr algn="ctr"/>
            <a:r>
              <a:rPr lang="en-US" sz="2800">
                <a:latin typeface="Arial" charset="0"/>
              </a:rPr>
              <a:t>Procedures</a:t>
            </a:r>
          </a:p>
        </p:txBody>
      </p:sp>
      <p:sp>
        <p:nvSpPr>
          <p:cNvPr id="10250" name="AutoShape 8"/>
          <p:cNvSpPr>
            <a:spLocks noChangeArrowheads="1"/>
          </p:cNvSpPr>
          <p:nvPr>
            <p:custDataLst>
              <p:tags r:id="rId9"/>
            </p:custDataLst>
          </p:nvPr>
        </p:nvSpPr>
        <p:spPr bwMode="invGray">
          <a:xfrm>
            <a:off x="6535738" y="5291138"/>
            <a:ext cx="1917700" cy="796925"/>
          </a:xfrm>
          <a:prstGeom prst="flowChartMagneticDisk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Arial Narrow" pitchFamily="34" charset="0"/>
              </a:rPr>
              <a:t>SQL Engine</a:t>
            </a:r>
          </a:p>
        </p:txBody>
      </p:sp>
      <p:sp>
        <p:nvSpPr>
          <p:cNvPr id="10251" name="Text Box 9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6357938" y="3567113"/>
            <a:ext cx="20208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>
                <a:latin typeface="Arial" charset="0"/>
              </a:rPr>
              <a:t>SQL DBMS</a:t>
            </a:r>
          </a:p>
        </p:txBody>
      </p:sp>
      <p:sp>
        <p:nvSpPr>
          <p:cNvPr id="10252" name="Line 1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7442200" y="5099050"/>
            <a:ext cx="1588" cy="309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EBEXPORTGUID" val="f312dfba-3466-49bc-a5e2-e055d92c88ac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3333CC"/>
      </a:dk2>
      <a:lt2>
        <a:srgbClr val="FFFF00"/>
      </a:lt2>
      <a:accent1>
        <a:srgbClr val="FF9900"/>
      </a:accent1>
      <a:accent2>
        <a:srgbClr val="00FFFF"/>
      </a:accent2>
      <a:accent3>
        <a:srgbClr val="ADAD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2876</TotalTime>
  <Words>2942</Words>
  <Application>Microsoft Office PowerPoint</Application>
  <PresentationFormat>On-screen Show (4:3)</PresentationFormat>
  <Paragraphs>556</Paragraphs>
  <Slides>47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9" baseType="lpstr">
      <vt:lpstr>Blank Presentation</vt:lpstr>
      <vt:lpstr>ClipArt</vt:lpstr>
      <vt:lpstr>8. Application Servers</vt:lpstr>
      <vt:lpstr>Outline</vt:lpstr>
      <vt:lpstr>8.1 Introduction</vt:lpstr>
      <vt:lpstr>Application Server Components</vt:lpstr>
      <vt:lpstr>Application Server Functions</vt:lpstr>
      <vt:lpstr>Application Server Products</vt:lpstr>
      <vt:lpstr> 8.2   Two-Tier vs. Three-Tier</vt:lpstr>
      <vt:lpstr>Two-Tier for the Web</vt:lpstr>
      <vt:lpstr>Two-Tier is Enabled by  DBMS Stored Procedures</vt:lpstr>
      <vt:lpstr>An Aside: DBMS Interfaces</vt:lpstr>
      <vt:lpstr>Scalability Problem of Two-Tier</vt:lpstr>
      <vt:lpstr>3-Tier Reduces the Number of Sessions</vt:lpstr>
      <vt:lpstr>Partitioning Txn Servers</vt:lpstr>
      <vt:lpstr>2-Tier vs. 3 Tier — Other Issues</vt:lpstr>
      <vt:lpstr>How the Web Changed Things</vt:lpstr>
      <vt:lpstr>8.3 Web Servers</vt:lpstr>
      <vt:lpstr>Gathering Input</vt:lpstr>
      <vt:lpstr>Caching</vt:lpstr>
      <vt:lpstr>Input Validation</vt:lpstr>
      <vt:lpstr>Authentication</vt:lpstr>
      <vt:lpstr>Authentication (cont’d)</vt:lpstr>
      <vt:lpstr>Constructing Requests</vt:lpstr>
      <vt:lpstr>Application Invocation</vt:lpstr>
      <vt:lpstr>Load Balancing</vt:lpstr>
      <vt:lpstr>8.4 Transaction Bracketing</vt:lpstr>
      <vt:lpstr>Nested Transaction Calls</vt:lpstr>
      <vt:lpstr>Transaction Bracketing</vt:lpstr>
      <vt:lpstr>Transparent Transaction Bracketing</vt:lpstr>
      <vt:lpstr>Transparent Txn Bracketing (cont’d)</vt:lpstr>
      <vt:lpstr>Runtime Library Support </vt:lpstr>
      <vt:lpstr>Exception Handling</vt:lpstr>
      <vt:lpstr>Integrity of Request after Abort</vt:lpstr>
      <vt:lpstr>Savepoints</vt:lpstr>
      <vt:lpstr>8.5 Processes and Threads</vt:lpstr>
      <vt:lpstr>Multithreading</vt:lpstr>
      <vt:lpstr>Mapping Servers to Processes</vt:lpstr>
      <vt:lpstr>8.6 Remote Procedure Call</vt:lpstr>
      <vt:lpstr>Binding</vt:lpstr>
      <vt:lpstr>Binding (cont’d)</vt:lpstr>
      <vt:lpstr>RPC Walkthrough</vt:lpstr>
      <vt:lpstr>Performance</vt:lpstr>
      <vt:lpstr>Stateful Applications</vt:lpstr>
      <vt:lpstr>Stateful Servers Using Sessions</vt:lpstr>
      <vt:lpstr>Stateful Servers Using Sessions (cont’d)</vt:lpstr>
      <vt:lpstr>Fault Tolerance</vt:lpstr>
      <vt:lpstr>Web Services</vt:lpstr>
      <vt:lpstr>Summary</vt:lpstr>
    </vt:vector>
  </TitlesOfParts>
  <Company>MSFT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 Monitors</dc:title>
  <dc:creator>Phil Bernstein</dc:creator>
  <cp:lastModifiedBy>Fred Videon</cp:lastModifiedBy>
  <cp:revision>171</cp:revision>
  <dcterms:created xsi:type="dcterms:W3CDTF">1997-02-15T19:56:28Z</dcterms:created>
  <dcterms:modified xsi:type="dcterms:W3CDTF">2012-02-16T02:14:06Z</dcterms:modified>
</cp:coreProperties>
</file>