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60" r:id="rId3"/>
    <p:sldId id="257" r:id="rId4"/>
    <p:sldId id="258" r:id="rId5"/>
    <p:sldId id="259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123" d="100"/>
          <a:sy n="123" d="100"/>
        </p:scale>
        <p:origin x="-4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DF912FE-6528-4175-AF5C-FEE20668C6BE}" type="datetimeFigureOut">
              <a:rPr lang="en-US"/>
              <a:pPr>
                <a:defRPr/>
              </a:pPr>
              <a:t>1/10/2012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B700202-490E-42AB-96E3-87E7122DD0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230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CSEP 545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8642E-8FC3-4674-BC7E-24FB1D11E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37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CSEP 545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628B9-F74A-4580-B0C7-1061E15E3B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39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CSEP 545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AF1D7-8E09-4F08-9EFF-D77D6F30A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06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CSEP 545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40E87-2ABA-469D-9AAF-BACD2CD61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0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CSEP 545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FAFD6-B2CD-4EF2-9993-58E0707A1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9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1/11/2012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CSEP 545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604C5-4C14-409A-B608-29580DC37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66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1/11/2012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CSEP 545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381CB-A12B-465D-9CD1-E723C3240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961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1/11/2012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CSEP 545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A8B00-4010-4FD9-A08A-6952EE8D9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98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1/11/2012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CSEP 545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E4A17-0B7C-45E6-9832-5C571F932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952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1/11/2012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CSEP 545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D1D24-DE1A-4A58-BD9A-79A0CEC48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12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1/11/2012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CSEP 545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83BC7-A796-4C04-B199-722B56F82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0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1/11/2012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CSEP 545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B523D1-BB72-4956-9786-0C10999AB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66750" y="2646660"/>
            <a:ext cx="7923213" cy="3385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lastTrans</a:t>
            </a:r>
            <a:r>
              <a:rPr lang="en-US" sz="20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1;</a:t>
            </a:r>
            <a:endParaRPr lang="en-US" sz="1400" dirty="0">
              <a:ea typeface="Times New Roman" pitchFamily="18" charset="0"/>
              <a:cs typeface="Courier New" pitchFamily="49" charset="0"/>
            </a:endParaRPr>
          </a:p>
          <a:p>
            <a:pPr eaLnBrk="0" hangingPunct="0">
              <a:tabLst>
                <a:tab pos="457200" algn="r"/>
                <a:tab pos="2743200" algn="ctr"/>
                <a:tab pos="5486400" algn="r"/>
              </a:tabLst>
            </a:pPr>
            <a:endParaRPr lang="en-US" sz="1400" dirty="0">
              <a:ea typeface="Times New Roman" pitchFamily="18" charset="0"/>
              <a:cs typeface="Courier New" pitchFamily="49" charset="0"/>
            </a:endParaRPr>
          </a:p>
          <a:p>
            <a:pPr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start()</a:t>
            </a:r>
            <a:endParaRPr lang="en-US" sz="1400" dirty="0"/>
          </a:p>
          <a:p>
            <a:pPr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{</a:t>
            </a:r>
            <a:endParaRPr lang="en-US" sz="1400" dirty="0"/>
          </a:p>
          <a:p>
            <a:pPr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	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Courier New" pitchFamily="49" charset="0"/>
                <a:cs typeface="Times New Roman" pitchFamily="18" charset="0"/>
              </a:rPr>
              <a:t>lastTrans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 &lt; 0) </a:t>
            </a: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 { 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-</a:t>
            </a: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1 }</a:t>
            </a:r>
            <a:endParaRPr lang="en-US" sz="1400" dirty="0"/>
          </a:p>
          <a:p>
            <a:pPr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	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else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 </a:t>
            </a:r>
            <a:endParaRPr lang="en-US" sz="1400" dirty="0"/>
          </a:p>
          <a:p>
            <a:pPr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	{</a:t>
            </a:r>
            <a:endParaRPr lang="en-US" sz="1400" dirty="0"/>
          </a:p>
          <a:p>
            <a:pPr lvl="1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Times New Roman" pitchFamily="18" charset="0"/>
              </a:rPr>
              <a:t>lastTrans</a:t>
            </a: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= -(++</a:t>
            </a:r>
            <a:r>
              <a:rPr lang="en-US" sz="2000" dirty="0" err="1">
                <a:latin typeface="Courier New" pitchFamily="49" charset="0"/>
                <a:cs typeface="Times New Roman" pitchFamily="18" charset="0"/>
              </a:rPr>
              <a:t>lastTrans</a:t>
            </a: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);</a:t>
            </a:r>
            <a:r>
              <a:rPr lang="en-US" sz="1400" dirty="0"/>
              <a:t>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     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Times New Roman" pitchFamily="18" charset="0"/>
              </a:rPr>
              <a:t>lastTrans</a:t>
            </a:r>
            <a:endParaRPr lang="en-US" sz="1400" dirty="0"/>
          </a:p>
          <a:p>
            <a:pPr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	}</a:t>
            </a:r>
            <a:endParaRPr lang="en-US" sz="1400" dirty="0"/>
          </a:p>
          <a:p>
            <a:pPr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ru-RU" sz="2000" dirty="0">
                <a:latin typeface="Courier New" pitchFamily="49" charset="0"/>
                <a:cs typeface="Times New Roman" pitchFamily="18" charset="0"/>
              </a:rPr>
              <a:t>}</a:t>
            </a:r>
            <a:endParaRPr lang="ru-RU" sz="4400" dirty="0"/>
          </a:p>
        </p:txBody>
      </p:sp>
      <p:sp>
        <p:nvSpPr>
          <p:cNvPr id="3075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Assignment 1, Code</a:t>
            </a:r>
          </a:p>
        </p:txBody>
      </p:sp>
      <p:sp>
        <p:nvSpPr>
          <p:cNvPr id="3076" name="Content Placeholder 3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8229600" cy="700088"/>
          </a:xfrm>
        </p:spPr>
        <p:txBody>
          <a:bodyPr/>
          <a:lstStyle/>
          <a:p>
            <a:r>
              <a:rPr lang="en-US" smtClean="0"/>
              <a:t>As background to review the solution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1/11/2012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CSEP 545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fld id="{EEE40E87-2ABA-469D-9AAF-BACD2CD6131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" y="8544"/>
            <a:ext cx="8917826" cy="680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7200">
              <a:tabLst>
                <a:tab pos="457200" algn="r"/>
                <a:tab pos="2743200" algn="ctr"/>
                <a:tab pos="5486400" algn="r"/>
              </a:tabLst>
            </a:pPr>
            <a:r>
              <a:rPr lang="en-US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read(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diskBlockAddr</a:t>
            </a:r>
            <a:r>
              <a:rPr lang="en-US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tId</a:t>
            </a:r>
            <a:r>
              <a:rPr lang="en-US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*</a:t>
            </a:r>
            <a:r>
              <a:rPr lang="en-US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memBlock</a:t>
            </a:r>
            <a:r>
              <a:rPr lang="en-US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lang="en-US" sz="1200" dirty="0">
              <a:ea typeface="Times New Roman" pitchFamily="18" charset="0"/>
              <a:cs typeface="Courier New" pitchFamily="49" charset="0"/>
            </a:endParaRPr>
          </a:p>
          <a:p>
            <a:pPr indent="457200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{</a:t>
            </a:r>
            <a:endParaRPr lang="en-US" sz="1200" dirty="0">
              <a:ea typeface="Times New Roman" pitchFamily="18" charset="0"/>
              <a:cs typeface="Courier New" pitchFamily="49" charset="0"/>
            </a:endParaRPr>
          </a:p>
          <a:p>
            <a:pPr indent="457200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dirty="0">
                <a:solidFill>
                  <a:srgbClr val="008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/* find the cache element e containing the block whose </a:t>
            </a:r>
          </a:p>
          <a:p>
            <a:pPr indent="457200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dirty="0">
                <a:solidFill>
                  <a:srgbClr val="008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disk address is </a:t>
            </a:r>
            <a:r>
              <a:rPr lang="en-US" dirty="0" err="1" smtClean="0">
                <a:solidFill>
                  <a:srgbClr val="008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diskBlockAddr</a:t>
            </a:r>
            <a:r>
              <a:rPr lang="en-US" dirty="0" smtClean="0">
                <a:solidFill>
                  <a:srgbClr val="008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*/</a:t>
            </a:r>
            <a:endParaRPr lang="en-US" sz="1200" dirty="0">
              <a:ea typeface="Times New Roman" pitchFamily="18" charset="0"/>
              <a:cs typeface="Courier New" pitchFamily="49" charset="0"/>
            </a:endParaRPr>
          </a:p>
          <a:p>
            <a:pPr indent="457200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if</a:t>
            </a:r>
            <a:r>
              <a:rPr lang="en-US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(there is such a cache element e) {		</a:t>
            </a:r>
            <a:endParaRPr lang="en-US" sz="1200" dirty="0"/>
          </a:p>
          <a:p>
            <a:pPr indent="457200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      /* the disk block at </a:t>
            </a:r>
            <a:r>
              <a:rPr lang="en-US" dirty="0" err="1" smtClean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diskBlockAddr</a:t>
            </a:r>
            <a:r>
              <a:rPr lang="en-US" dirty="0" smtClean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is in cache */</a:t>
            </a:r>
            <a:endParaRPr lang="en-US" sz="1200" dirty="0"/>
          </a:p>
          <a:p>
            <a:pPr indent="457200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dirty="0">
                <a:latin typeface="Courier New" pitchFamily="49" charset="0"/>
                <a:cs typeface="Times New Roman" pitchFamily="18" charset="0"/>
              </a:rPr>
              <a:t>      Cache(e).</a:t>
            </a:r>
            <a:r>
              <a:rPr lang="en-US" dirty="0" err="1">
                <a:latin typeface="Courier New" pitchFamily="49" charset="0"/>
                <a:cs typeface="Times New Roman" pitchFamily="18" charset="0"/>
              </a:rPr>
              <a:t>tId</a:t>
            </a:r>
            <a:r>
              <a:rPr lang="en-US" dirty="0">
                <a:latin typeface="Courier New" pitchFamily="49" charset="0"/>
                <a:cs typeface="Times New Roman" pitchFamily="18" charset="0"/>
              </a:rPr>
              <a:t> = </a:t>
            </a:r>
            <a:r>
              <a:rPr lang="en-US" dirty="0" err="1">
                <a:latin typeface="Courier New" pitchFamily="49" charset="0"/>
                <a:cs typeface="Times New Roman" pitchFamily="18" charset="0"/>
              </a:rPr>
              <a:t>tId</a:t>
            </a:r>
            <a:r>
              <a:rPr lang="en-US" dirty="0">
                <a:latin typeface="Courier New" pitchFamily="49" charset="0"/>
                <a:cs typeface="Times New Roman" pitchFamily="18" charset="0"/>
              </a:rPr>
              <a:t>; </a:t>
            </a:r>
            <a:endParaRPr lang="en-US" sz="1200" dirty="0"/>
          </a:p>
          <a:p>
            <a:pPr indent="457200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dirty="0">
                <a:latin typeface="Courier New" pitchFamily="49" charset="0"/>
                <a:cs typeface="Times New Roman" pitchFamily="18" charset="0"/>
              </a:rPr>
              <a:t>      </a:t>
            </a:r>
            <a:r>
              <a:rPr lang="en-US" dirty="0" err="1" smtClean="0">
                <a:latin typeface="Courier New" pitchFamily="49" charset="0"/>
                <a:cs typeface="Times New Roman" pitchFamily="18" charset="0"/>
              </a:rPr>
              <a:t>memBlock</a:t>
            </a:r>
            <a:r>
              <a:rPr lang="en-US" dirty="0" smtClean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dirty="0">
                <a:latin typeface="Courier New" pitchFamily="49" charset="0"/>
                <a:cs typeface="Times New Roman" pitchFamily="18" charset="0"/>
              </a:rPr>
              <a:t>= &amp;Cache(e).</a:t>
            </a:r>
            <a:r>
              <a:rPr lang="en-US" dirty="0" err="1">
                <a:latin typeface="Courier New" pitchFamily="49" charset="0"/>
                <a:cs typeface="Times New Roman" pitchFamily="18" charset="0"/>
              </a:rPr>
              <a:t>newBlock</a:t>
            </a:r>
            <a:r>
              <a:rPr lang="en-US" dirty="0">
                <a:latin typeface="Courier New" pitchFamily="49" charset="0"/>
                <a:cs typeface="Times New Roman" pitchFamily="18" charset="0"/>
              </a:rPr>
              <a:t>; </a:t>
            </a:r>
            <a:endParaRPr lang="en-US" sz="1200" dirty="0"/>
          </a:p>
          <a:p>
            <a:pPr indent="457200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     /* &amp;Cache(e).</a:t>
            </a:r>
            <a:r>
              <a:rPr lang="en-US" dirty="0" err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newBlock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 = address of Cache(e).</a:t>
            </a:r>
            <a:r>
              <a:rPr lang="en-US" dirty="0" err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newBlock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 */</a:t>
            </a:r>
            <a:endParaRPr lang="en-US" sz="1200" dirty="0"/>
          </a:p>
          <a:p>
            <a:pPr indent="457200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      return</a:t>
            </a:r>
            <a:r>
              <a:rPr lang="en-US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dirty="0" smtClean="0">
                <a:latin typeface="Courier New" pitchFamily="49" charset="0"/>
                <a:cs typeface="Times New Roman" pitchFamily="18" charset="0"/>
              </a:rPr>
              <a:t>0</a:t>
            </a:r>
            <a:endParaRPr lang="en-US" sz="1200" dirty="0"/>
          </a:p>
          <a:p>
            <a:pPr indent="457200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dirty="0">
                <a:latin typeface="Courier New" pitchFamily="49" charset="0"/>
                <a:cs typeface="Times New Roman" pitchFamily="18" charset="0"/>
              </a:rPr>
              <a:t>  }</a:t>
            </a:r>
            <a:endParaRPr lang="en-US" sz="1200" dirty="0"/>
          </a:p>
          <a:p>
            <a:pPr indent="457200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  else </a:t>
            </a:r>
            <a:r>
              <a:rPr lang="en-US" dirty="0">
                <a:latin typeface="Courier New" pitchFamily="49" charset="0"/>
                <a:cs typeface="Times New Roman" pitchFamily="18" charset="0"/>
              </a:rPr>
              <a:t>{	</a:t>
            </a:r>
            <a:endParaRPr lang="en-US" sz="1200" dirty="0"/>
          </a:p>
          <a:p>
            <a:pPr indent="457200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dirty="0">
                <a:latin typeface="Courier New" pitchFamily="49" charset="0"/>
                <a:cs typeface="Times New Roman" pitchFamily="18" charset="0"/>
              </a:rPr>
              <a:t>     	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/* pick a cache entry e, where Cache(e).</a:t>
            </a:r>
            <a:r>
              <a:rPr lang="en-US" dirty="0" err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tId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 = 0. </a:t>
            </a:r>
            <a:endParaRPr lang="en-US" sz="1200" dirty="0"/>
          </a:p>
          <a:p>
            <a:pPr indent="457200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        	If there is no such entry, then return -1 */</a:t>
            </a:r>
            <a:endParaRPr lang="en-US" sz="1200" dirty="0"/>
          </a:p>
          <a:p>
            <a:pPr indent="457200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dirty="0">
                <a:latin typeface="Courier New" pitchFamily="49" charset="0"/>
                <a:cs typeface="Times New Roman" pitchFamily="18" charset="0"/>
              </a:rPr>
              <a:t>     </a:t>
            </a:r>
            <a:r>
              <a:rPr lang="en-US" dirty="0" smtClean="0">
                <a:latin typeface="Courier New" pitchFamily="49" charset="0"/>
                <a:cs typeface="Times New Roman" pitchFamily="18" charset="0"/>
              </a:rPr>
              <a:t>status = </a:t>
            </a:r>
            <a:r>
              <a:rPr lang="en-US" dirty="0" err="1" smtClean="0">
                <a:latin typeface="Courier New" pitchFamily="49" charset="0"/>
                <a:cs typeface="Times New Roman" pitchFamily="18" charset="0"/>
              </a:rPr>
              <a:t>diskRead</a:t>
            </a:r>
            <a:r>
              <a:rPr lang="en-US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Times New Roman" pitchFamily="18" charset="0"/>
              </a:rPr>
              <a:t>diskBlockAddr</a:t>
            </a:r>
            <a:r>
              <a:rPr lang="en-US" dirty="0">
                <a:latin typeface="Courier New" pitchFamily="49" charset="0"/>
                <a:cs typeface="Times New Roman" pitchFamily="18" charset="0"/>
              </a:rPr>
              <a:t>, &amp;Cache(e).</a:t>
            </a:r>
            <a:r>
              <a:rPr lang="en-US" dirty="0" err="1">
                <a:latin typeface="Courier New" pitchFamily="49" charset="0"/>
                <a:cs typeface="Times New Roman" pitchFamily="18" charset="0"/>
              </a:rPr>
              <a:t>oldBlock</a:t>
            </a:r>
            <a:r>
              <a:rPr lang="en-US" dirty="0">
                <a:latin typeface="Courier New" pitchFamily="49" charset="0"/>
                <a:cs typeface="Times New Roman" pitchFamily="18" charset="0"/>
              </a:rPr>
              <a:t>);</a:t>
            </a:r>
            <a:endParaRPr lang="en-US" sz="1200" dirty="0"/>
          </a:p>
          <a:p>
            <a:pPr indent="457200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dirty="0" smtClean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dirty="0" smtClean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Times New Roman" pitchFamily="18" charset="0"/>
              </a:rPr>
              <a:t>(status != 0) {</a:t>
            </a:r>
            <a:r>
              <a:rPr lang="en-US" dirty="0" smtClean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return -1}</a:t>
            </a:r>
            <a:r>
              <a:rPr lang="en-US" dirty="0" smtClean="0">
                <a:latin typeface="Courier New" pitchFamily="49" charset="0"/>
                <a:cs typeface="Times New Roman" pitchFamily="18" charset="0"/>
              </a:rPr>
              <a:t>;</a:t>
            </a:r>
          </a:p>
          <a:p>
            <a:pPr indent="457200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dirty="0" smtClean="0">
                <a:latin typeface="Courier New" pitchFamily="49" charset="0"/>
                <a:cs typeface="Times New Roman" pitchFamily="18" charset="0"/>
              </a:rPr>
              <a:t>     </a:t>
            </a:r>
            <a:r>
              <a:rPr lang="en-US" dirty="0">
                <a:latin typeface="Courier New" pitchFamily="49" charset="0"/>
                <a:cs typeface="Times New Roman" pitchFamily="18" charset="0"/>
              </a:rPr>
              <a:t>	Cache(e).</a:t>
            </a:r>
            <a:r>
              <a:rPr lang="en-US" dirty="0" err="1">
                <a:latin typeface="Courier New" pitchFamily="49" charset="0"/>
                <a:cs typeface="Times New Roman" pitchFamily="18" charset="0"/>
              </a:rPr>
              <a:t>newBlock</a:t>
            </a:r>
            <a:r>
              <a:rPr lang="en-US" dirty="0">
                <a:latin typeface="Courier New" pitchFamily="49" charset="0"/>
                <a:cs typeface="Times New Roman" pitchFamily="18" charset="0"/>
              </a:rPr>
              <a:t> = Cache(e).</a:t>
            </a:r>
            <a:r>
              <a:rPr lang="en-US" dirty="0" err="1">
                <a:latin typeface="Courier New" pitchFamily="49" charset="0"/>
                <a:cs typeface="Times New Roman" pitchFamily="18" charset="0"/>
              </a:rPr>
              <a:t>oldBlock</a:t>
            </a:r>
            <a:r>
              <a:rPr lang="en-US" dirty="0">
                <a:latin typeface="Courier New" pitchFamily="49" charset="0"/>
                <a:cs typeface="Times New Roman" pitchFamily="18" charset="0"/>
              </a:rPr>
              <a:t>;</a:t>
            </a:r>
            <a:endParaRPr lang="en-US" sz="1200" dirty="0"/>
          </a:p>
          <a:p>
            <a:pPr indent="457200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dirty="0">
                <a:latin typeface="Courier New" pitchFamily="49" charset="0"/>
                <a:cs typeface="Times New Roman" pitchFamily="18" charset="0"/>
              </a:rPr>
              <a:t> 	   </a:t>
            </a:r>
            <a:r>
              <a:rPr lang="en-US" dirty="0" smtClean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Times New Roman" pitchFamily="18" charset="0"/>
              </a:rPr>
              <a:t>memB</a:t>
            </a:r>
            <a:r>
              <a:rPr lang="it-IT" dirty="0" smtClean="0">
                <a:latin typeface="Courier New" pitchFamily="49" charset="0"/>
                <a:cs typeface="Times New Roman" pitchFamily="18" charset="0"/>
              </a:rPr>
              <a:t>lock </a:t>
            </a:r>
            <a:r>
              <a:rPr lang="it-IT" dirty="0">
                <a:latin typeface="Courier New" pitchFamily="49" charset="0"/>
                <a:cs typeface="Times New Roman" pitchFamily="18" charset="0"/>
              </a:rPr>
              <a:t>= &amp;Cache(e).newBlock;</a:t>
            </a:r>
            <a:endParaRPr lang="en-US" sz="1200" dirty="0"/>
          </a:p>
          <a:p>
            <a:pPr indent="457200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it-IT" dirty="0">
                <a:latin typeface="Courier New" pitchFamily="49" charset="0"/>
                <a:cs typeface="Times New Roman" pitchFamily="18" charset="0"/>
              </a:rPr>
              <a:t>     Cache(e</a:t>
            </a:r>
            <a:r>
              <a:rPr lang="it-IT" dirty="0" smtClean="0">
                <a:latin typeface="Courier New" pitchFamily="49" charset="0"/>
                <a:cs typeface="Times New Roman" pitchFamily="18" charset="0"/>
              </a:rPr>
              <a:t>).diskBlockAddr </a:t>
            </a:r>
            <a:r>
              <a:rPr lang="it-IT" dirty="0">
                <a:latin typeface="Courier New" pitchFamily="49" charset="0"/>
                <a:cs typeface="Times New Roman" pitchFamily="18" charset="0"/>
              </a:rPr>
              <a:t>= </a:t>
            </a:r>
            <a:r>
              <a:rPr lang="it-IT" dirty="0" smtClean="0">
                <a:latin typeface="Courier New" pitchFamily="49" charset="0"/>
                <a:cs typeface="Times New Roman" pitchFamily="18" charset="0"/>
              </a:rPr>
              <a:t>diskBlockAddr;</a:t>
            </a:r>
            <a:endParaRPr lang="en-US" dirty="0">
              <a:latin typeface="Courier New" pitchFamily="49" charset="0"/>
              <a:cs typeface="Times New Roman" pitchFamily="18" charset="0"/>
            </a:endParaRPr>
          </a:p>
          <a:p>
            <a:pPr indent="457200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it-IT" dirty="0">
                <a:latin typeface="Courier New" pitchFamily="49" charset="0"/>
                <a:cs typeface="Times New Roman" pitchFamily="18" charset="0"/>
              </a:rPr>
              <a:t>     Cache(e).tId = tId; </a:t>
            </a:r>
            <a:endParaRPr lang="en-US" sz="1200" dirty="0"/>
          </a:p>
          <a:p>
            <a:pPr indent="457200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it-IT" dirty="0">
                <a:latin typeface="Courier New" pitchFamily="49" charset="0"/>
                <a:cs typeface="Times New Roman" pitchFamily="18" charset="0"/>
              </a:rPr>
              <a:t>    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return</a:t>
            </a:r>
            <a:r>
              <a:rPr lang="en-US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dirty="0" smtClean="0">
                <a:latin typeface="Courier New" pitchFamily="49" charset="0"/>
                <a:cs typeface="Times New Roman" pitchFamily="18" charset="0"/>
              </a:rPr>
              <a:t>0</a:t>
            </a:r>
            <a:endParaRPr lang="en-US" sz="1200" dirty="0"/>
          </a:p>
          <a:p>
            <a:pPr indent="457200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ru-RU" dirty="0" smtClean="0">
                <a:latin typeface="Courier New" pitchFamily="49" charset="0"/>
                <a:cs typeface="Times New Roman" pitchFamily="18" charset="0"/>
              </a:rPr>
              <a:t>}</a:t>
            </a:r>
            <a:endParaRPr lang="en-US" sz="1200" dirty="0" smtClean="0"/>
          </a:p>
          <a:p>
            <a:pPr indent="457200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ru-RU" dirty="0" smtClean="0">
                <a:latin typeface="Courier New" pitchFamily="49" charset="0"/>
                <a:cs typeface="Times New Roman" pitchFamily="18" charset="0"/>
              </a:rPr>
              <a:t>}</a:t>
            </a:r>
            <a:endParaRPr lang="ru-RU" sz="4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1/11/2012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CSEP 545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963E4A17-0B7C-45E6-9832-5C571F9325E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54038" y="1075333"/>
            <a:ext cx="8416925" cy="430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/* A transaction should call </a:t>
            </a:r>
            <a:endParaRPr lang="en-US" sz="2000" dirty="0" smtClean="0">
              <a:solidFill>
                <a:srgbClr val="008000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  write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(&amp;Cache(e).</a:t>
            </a:r>
            <a:r>
              <a:rPr lang="en-US" sz="2000" dirty="0" err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newBlock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tId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) </a:t>
            </a:r>
            <a:endParaRPr lang="en-US" sz="2000" dirty="0" smtClean="0">
              <a:solidFill>
                <a:srgbClr val="008000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  after 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it updates Cache(e).</a:t>
            </a:r>
            <a:r>
              <a:rPr lang="en-US" sz="2000" dirty="0" err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newBlock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. */</a:t>
            </a:r>
            <a:r>
              <a:rPr lang="en-US" sz="20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</a:br>
            <a:endParaRPr lang="en-US" sz="1400" dirty="0">
              <a:ea typeface="Times New Roman" pitchFamily="18" charset="0"/>
              <a:cs typeface="Courier New" pitchFamily="49" charset="0"/>
            </a:endParaRPr>
          </a:p>
          <a:p>
            <a:pPr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write(</a:t>
            </a:r>
            <a:r>
              <a:rPr lang="en-US" sz="2000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diskBlockAddr</a:t>
            </a:r>
            <a:r>
              <a:rPr lang="en-US" sz="20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</a:t>
            </a:r>
            <a:r>
              <a:rPr lang="en-US" sz="2000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tId</a:t>
            </a:r>
            <a:r>
              <a:rPr lang="en-US" sz="20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lang="en-US" sz="1400" dirty="0">
              <a:ea typeface="Times New Roman" pitchFamily="18" charset="0"/>
              <a:cs typeface="Courier New" pitchFamily="49" charset="0"/>
            </a:endParaRPr>
          </a:p>
          <a:p>
            <a:pPr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{</a:t>
            </a:r>
            <a:endParaRPr lang="en-US" sz="1400" dirty="0"/>
          </a:p>
          <a:p>
            <a:pPr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	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	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/* find </a:t>
            </a:r>
            <a:r>
              <a:rPr lang="en-US" sz="2000" dirty="0" smtClean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cache 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entry e for block </a:t>
            </a:r>
            <a:r>
              <a:rPr lang="en-US" sz="2000" dirty="0" err="1" smtClean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diskBlockAddr</a:t>
            </a:r>
            <a:r>
              <a:rPr lang="en-US" sz="2000" dirty="0" smtClean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*/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 </a:t>
            </a:r>
            <a:endParaRPr lang="en-US" sz="1400" dirty="0"/>
          </a:p>
          <a:p>
            <a:pPr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	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	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 (there is no such entry) </a:t>
            </a: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{ 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 0 }</a:t>
            </a:r>
            <a:endParaRPr lang="en-US" sz="1400" dirty="0"/>
          </a:p>
          <a:p>
            <a:pPr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	   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 </a:t>
            </a:r>
            <a:endParaRPr lang="en-US" sz="1400" dirty="0"/>
          </a:p>
          <a:p>
            <a:pPr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	   {</a:t>
            </a:r>
            <a:endParaRPr lang="en-US" sz="1400" dirty="0"/>
          </a:p>
          <a:p>
            <a:pPr lvl="2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	Cache(e).</a:t>
            </a:r>
            <a:r>
              <a:rPr lang="en-US" sz="2000" dirty="0" err="1">
                <a:latin typeface="Courier New" pitchFamily="49" charset="0"/>
                <a:cs typeface="Times New Roman" pitchFamily="18" charset="0"/>
              </a:rPr>
              <a:t>tId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 = </a:t>
            </a:r>
            <a:r>
              <a:rPr lang="en-US" sz="2000" dirty="0" err="1">
                <a:latin typeface="Courier New" pitchFamily="49" charset="0"/>
                <a:cs typeface="Times New Roman" pitchFamily="18" charset="0"/>
              </a:rPr>
              <a:t>tId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; </a:t>
            </a:r>
            <a:endParaRPr lang="en-US" sz="1400" dirty="0"/>
          </a:p>
          <a:p>
            <a:pPr lvl="2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 1</a:t>
            </a:r>
            <a:endParaRPr lang="en-US" sz="1400" dirty="0"/>
          </a:p>
          <a:p>
            <a:pPr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	   </a:t>
            </a:r>
            <a:r>
              <a:rPr lang="ru-RU" sz="2000" dirty="0" smtClean="0">
                <a:latin typeface="Courier New" pitchFamily="49" charset="0"/>
                <a:cs typeface="Times New Roman" pitchFamily="18" charset="0"/>
              </a:rPr>
              <a:t>}</a:t>
            </a:r>
            <a:endParaRPr lang="en-US" sz="1400" dirty="0"/>
          </a:p>
          <a:p>
            <a:pPr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ru-RU" sz="2000" dirty="0">
                <a:latin typeface="Courier New" pitchFamily="49" charset="0"/>
                <a:cs typeface="Times New Roman" pitchFamily="18" charset="0"/>
              </a:rPr>
              <a:t>}</a:t>
            </a:r>
            <a:endParaRPr lang="ru-RU" sz="4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1/11/2012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CSEP 545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963E4A17-0B7C-45E6-9832-5C571F9325E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-153620"/>
            <a:ext cx="9144000" cy="655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7200">
              <a:tabLst>
                <a:tab pos="457200" algn="r"/>
                <a:tab pos="2743200" algn="ctr"/>
                <a:tab pos="5486400" algn="r"/>
              </a:tabLst>
            </a:pPr>
            <a:endParaRPr lang="en-US" sz="2000" dirty="0">
              <a:solidFill>
                <a:srgbClr val="0000FF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45720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commit(</a:t>
            </a:r>
            <a:r>
              <a:rPr lang="en-US" sz="2000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tId</a:t>
            </a:r>
            <a:r>
              <a:rPr lang="en-US" sz="20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</a:t>
            </a:r>
            <a:endParaRPr lang="en-US" sz="1400" dirty="0">
              <a:ea typeface="Times New Roman" pitchFamily="18" charset="0"/>
              <a:cs typeface="Courier New" pitchFamily="49" charset="0"/>
            </a:endParaRPr>
          </a:p>
          <a:p>
            <a:pPr indent="457200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{</a:t>
            </a:r>
            <a:endParaRPr lang="en-US" sz="1400" dirty="0">
              <a:ea typeface="Times New Roman" pitchFamily="18" charset="0"/>
              <a:cs typeface="Courier New" pitchFamily="49" charset="0"/>
            </a:endParaRPr>
          </a:p>
          <a:p>
            <a:pPr indent="457200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	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for</a:t>
            </a:r>
            <a:r>
              <a:rPr lang="en-US" sz="20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(each cache entry e where Cache(e).</a:t>
            </a:r>
            <a:r>
              <a:rPr lang="en-US" sz="2000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tId</a:t>
            </a:r>
            <a:r>
              <a:rPr lang="en-US" sz="20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== </a:t>
            </a:r>
            <a:r>
              <a:rPr lang="en-US" sz="2000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tId</a:t>
            </a:r>
            <a:r>
              <a:rPr lang="en-US" sz="20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lang="en-US" sz="1400" dirty="0">
              <a:ea typeface="Times New Roman" pitchFamily="18" charset="0"/>
              <a:cs typeface="Courier New" pitchFamily="49" charset="0"/>
            </a:endParaRPr>
          </a:p>
          <a:p>
            <a:pPr indent="457200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  {</a:t>
            </a:r>
            <a:endParaRPr lang="en-US" sz="1400" dirty="0"/>
          </a:p>
          <a:p>
            <a:pPr indent="457200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    	status = </a:t>
            </a:r>
            <a:r>
              <a:rPr lang="en-US" sz="2000" dirty="0" err="1">
                <a:latin typeface="Courier New" pitchFamily="49" charset="0"/>
                <a:cs typeface="Times New Roman" pitchFamily="18" charset="0"/>
              </a:rPr>
              <a:t>diskWrite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(Cache(e</a:t>
            </a: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).</a:t>
            </a:r>
            <a:r>
              <a:rPr lang="en-US" sz="2000" dirty="0" err="1" smtClean="0">
                <a:latin typeface="Courier New" pitchFamily="49" charset="0"/>
                <a:cs typeface="Times New Roman" pitchFamily="18" charset="0"/>
              </a:rPr>
              <a:t>diskBlockAddr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, </a:t>
            </a:r>
          </a:p>
          <a:p>
            <a:pPr indent="457200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                   </a:t>
            </a: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   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&amp;Cache(e).</a:t>
            </a:r>
            <a:r>
              <a:rPr lang="en-US" sz="2000" dirty="0" err="1">
                <a:latin typeface="Courier New" pitchFamily="49" charset="0"/>
                <a:cs typeface="Times New Roman" pitchFamily="18" charset="0"/>
              </a:rPr>
              <a:t>newBlock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);</a:t>
            </a:r>
            <a:endParaRPr lang="en-US" sz="1400" dirty="0"/>
          </a:p>
          <a:p>
            <a:pPr indent="457200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    Cache(e).</a:t>
            </a:r>
            <a:r>
              <a:rPr lang="en-US" sz="2000" dirty="0" err="1">
                <a:latin typeface="Courier New" pitchFamily="49" charset="0"/>
                <a:cs typeface="Times New Roman" pitchFamily="18" charset="0"/>
              </a:rPr>
              <a:t>tId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 = - </a:t>
            </a:r>
            <a:r>
              <a:rPr lang="en-US" sz="2000" dirty="0" err="1">
                <a:latin typeface="Courier New" pitchFamily="49" charset="0"/>
                <a:cs typeface="Times New Roman" pitchFamily="18" charset="0"/>
              </a:rPr>
              <a:t>tId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; </a:t>
            </a:r>
            <a:endParaRPr lang="en-US" sz="1400" dirty="0"/>
          </a:p>
          <a:p>
            <a:pPr indent="457200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 (status == -1) {</a:t>
            </a:r>
            <a:endParaRPr lang="en-US" sz="1400" dirty="0"/>
          </a:p>
          <a:p>
            <a:pPr indent="457200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	Abort(</a:t>
            </a:r>
            <a:r>
              <a:rPr lang="en-US" sz="2000" dirty="0" err="1">
                <a:latin typeface="Courier New" pitchFamily="49" charset="0"/>
                <a:cs typeface="Times New Roman" pitchFamily="18" charset="0"/>
              </a:rPr>
              <a:t>tId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); </a:t>
            </a:r>
            <a:endParaRPr lang="en-US" sz="1400" dirty="0"/>
          </a:p>
          <a:p>
            <a:pPr indent="457200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         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return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 -</a:t>
            </a: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1</a:t>
            </a:r>
            <a:endParaRPr lang="en-US" sz="1400" dirty="0"/>
          </a:p>
          <a:p>
            <a:pPr indent="457200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    }</a:t>
            </a:r>
            <a:endParaRPr lang="en-US" sz="1400" dirty="0"/>
          </a:p>
          <a:p>
            <a:pPr indent="457200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    	Cache(e).</a:t>
            </a:r>
            <a:r>
              <a:rPr lang="en-US" sz="2000" dirty="0" err="1">
                <a:latin typeface="Courier New" pitchFamily="49" charset="0"/>
                <a:cs typeface="Times New Roman" pitchFamily="18" charset="0"/>
              </a:rPr>
              <a:t>oldBlock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 = Cache(e).</a:t>
            </a:r>
            <a:r>
              <a:rPr lang="en-US" sz="2000" dirty="0" err="1">
                <a:latin typeface="Courier New" pitchFamily="49" charset="0"/>
                <a:cs typeface="Times New Roman" pitchFamily="18" charset="0"/>
              </a:rPr>
              <a:t>newBlock</a:t>
            </a:r>
            <a:endParaRPr lang="en-US" sz="1400" dirty="0"/>
          </a:p>
          <a:p>
            <a:pPr indent="457200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   </a:t>
            </a: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}</a:t>
            </a:r>
            <a:endParaRPr lang="en-US" sz="1400" dirty="0"/>
          </a:p>
          <a:p>
            <a:pPr indent="457200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  	 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 (each cache entry e where Cache(e).</a:t>
            </a:r>
            <a:r>
              <a:rPr lang="en-US" sz="2000" dirty="0" err="1">
                <a:latin typeface="Courier New" pitchFamily="49" charset="0"/>
                <a:cs typeface="Times New Roman" pitchFamily="18" charset="0"/>
              </a:rPr>
              <a:t>tId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 == -</a:t>
            </a:r>
            <a:r>
              <a:rPr lang="en-US" sz="2000" dirty="0" err="1">
                <a:latin typeface="Courier New" pitchFamily="49" charset="0"/>
                <a:cs typeface="Times New Roman" pitchFamily="18" charset="0"/>
              </a:rPr>
              <a:t>tId</a:t>
            </a: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){</a:t>
            </a:r>
            <a:endParaRPr lang="en-US" sz="1400" dirty="0"/>
          </a:p>
          <a:p>
            <a:pPr indent="457200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	Cache(e).</a:t>
            </a:r>
            <a:r>
              <a:rPr lang="en-US" sz="2000" dirty="0" err="1">
                <a:latin typeface="Courier New" pitchFamily="49" charset="0"/>
                <a:cs typeface="Times New Roman" pitchFamily="18" charset="0"/>
              </a:rPr>
              <a:t>tId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 = </a:t>
            </a: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0</a:t>
            </a:r>
          </a:p>
          <a:p>
            <a:pPr indent="457200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   }</a:t>
            </a:r>
            <a:endParaRPr lang="en-US" sz="1400" dirty="0"/>
          </a:p>
          <a:p>
            <a:pPr indent="457200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   </a:t>
            </a:r>
            <a:r>
              <a:rPr lang="en-US" sz="2000" dirty="0" err="1">
                <a:latin typeface="Courier New" pitchFamily="49" charset="0"/>
                <a:cs typeface="Times New Roman" pitchFamily="18" charset="0"/>
              </a:rPr>
              <a:t>lastTrans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 = -</a:t>
            </a:r>
            <a:r>
              <a:rPr lang="en-US" sz="2000" dirty="0" err="1">
                <a:latin typeface="Courier New" pitchFamily="49" charset="0"/>
                <a:cs typeface="Times New Roman" pitchFamily="18" charset="0"/>
              </a:rPr>
              <a:t>lastTrans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;</a:t>
            </a:r>
            <a:endParaRPr lang="en-US" sz="1400" dirty="0"/>
          </a:p>
          <a:p>
            <a:pPr indent="457200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	</a:t>
            </a:r>
            <a:endParaRPr lang="en-US" sz="1400" dirty="0"/>
          </a:p>
          <a:p>
            <a:pPr indent="457200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   return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0</a:t>
            </a:r>
            <a:endParaRPr lang="en-US" sz="1400" dirty="0"/>
          </a:p>
          <a:p>
            <a:pPr indent="457200"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}</a:t>
            </a:r>
            <a:endParaRPr lang="en-US" sz="4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1/11/2012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CSEP 545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963E4A17-0B7C-45E6-9832-5C571F9325E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9550" y="134938"/>
            <a:ext cx="8837613" cy="615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abort(</a:t>
            </a:r>
            <a:r>
              <a:rPr lang="en-US" sz="2000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tId</a:t>
            </a:r>
            <a:r>
              <a:rPr lang="en-US" sz="20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lang="en-US" sz="1400" dirty="0">
              <a:ea typeface="Times New Roman" pitchFamily="18" charset="0"/>
              <a:cs typeface="Courier New" pitchFamily="49" charset="0"/>
            </a:endParaRPr>
          </a:p>
          <a:p>
            <a:pPr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{</a:t>
            </a:r>
            <a:endParaRPr lang="en-US" sz="1400" dirty="0">
              <a:ea typeface="Times New Roman" pitchFamily="18" charset="0"/>
              <a:cs typeface="Courier New" pitchFamily="49" charset="0"/>
            </a:endParaRPr>
          </a:p>
          <a:p>
            <a:pPr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	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for</a:t>
            </a:r>
            <a:r>
              <a:rPr lang="en-US" sz="20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(all cache entries e, where Cache(e).</a:t>
            </a:r>
            <a:r>
              <a:rPr lang="en-US" sz="2000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tId</a:t>
            </a:r>
            <a:r>
              <a:rPr lang="en-US" sz="20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== -</a:t>
            </a:r>
            <a:r>
              <a:rPr lang="en-US" sz="2000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tId</a:t>
            </a:r>
            <a:r>
              <a:rPr lang="en-US" sz="20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lang="en-US" sz="1400" dirty="0">
              <a:ea typeface="Times New Roman" pitchFamily="18" charset="0"/>
              <a:cs typeface="Courier New" pitchFamily="49" charset="0"/>
            </a:endParaRPr>
          </a:p>
          <a:p>
            <a:pPr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	{</a:t>
            </a:r>
            <a:endParaRPr lang="en-US" sz="1400" dirty="0"/>
          </a:p>
          <a:p>
            <a:pPr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	     repeat</a:t>
            </a:r>
            <a:endParaRPr lang="en-US" sz="1400" dirty="0"/>
          </a:p>
          <a:p>
            <a:pPr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	     {</a:t>
            </a:r>
            <a:endParaRPr lang="en-US" sz="1400" dirty="0"/>
          </a:p>
          <a:p>
            <a:pPr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		    status = </a:t>
            </a:r>
            <a:r>
              <a:rPr lang="en-US" sz="2000" dirty="0" err="1">
                <a:latin typeface="Courier New" pitchFamily="49" charset="0"/>
                <a:cs typeface="Times New Roman" pitchFamily="18" charset="0"/>
              </a:rPr>
              <a:t>diskWrite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(Cache(e</a:t>
            </a: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).</a:t>
            </a:r>
            <a:r>
              <a:rPr lang="en-US" sz="2000" dirty="0" err="1" smtClean="0">
                <a:latin typeface="Courier New" pitchFamily="49" charset="0"/>
                <a:cs typeface="Times New Roman" pitchFamily="18" charset="0"/>
              </a:rPr>
              <a:t>diskBlockAddr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, </a:t>
            </a:r>
          </a:p>
          <a:p>
            <a:pPr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              </a:t>
            </a: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           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&amp;Cache(e).</a:t>
            </a:r>
            <a:r>
              <a:rPr lang="en-US" sz="2000" dirty="0" err="1">
                <a:latin typeface="Courier New" pitchFamily="49" charset="0"/>
                <a:cs typeface="Times New Roman" pitchFamily="18" charset="0"/>
              </a:rPr>
              <a:t>oldBlock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)</a:t>
            </a:r>
            <a:endParaRPr lang="en-US" sz="1400" dirty="0"/>
          </a:p>
          <a:p>
            <a:pPr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     </a:t>
            </a: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} until 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(status == 0);</a:t>
            </a:r>
            <a:endParaRPr lang="en-US" sz="1400" dirty="0"/>
          </a:p>
          <a:p>
            <a:pPr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     /* Of course, this will not terminate if </a:t>
            </a:r>
            <a:r>
              <a:rPr lang="en-US" sz="2000" dirty="0" err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diskWrite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    </a:t>
            </a:r>
          </a:p>
          <a:p>
            <a:pPr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        keeps failing, but ignore that issue */</a:t>
            </a:r>
            <a:br>
              <a:rPr lang="en-US" sz="2000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</a:br>
            <a:endParaRPr lang="en-US" sz="1400" dirty="0"/>
          </a:p>
          <a:p>
            <a:pPr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     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Cache(e).</a:t>
            </a:r>
            <a:r>
              <a:rPr lang="en-US" sz="2000" dirty="0" err="1">
                <a:latin typeface="Courier New" pitchFamily="49" charset="0"/>
                <a:cs typeface="Times New Roman" pitchFamily="18" charset="0"/>
              </a:rPr>
              <a:t>newBlock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 = Cache(e).</a:t>
            </a:r>
            <a:r>
              <a:rPr lang="en-US" sz="2000" dirty="0" err="1" smtClean="0">
                <a:latin typeface="Courier New" pitchFamily="49" charset="0"/>
                <a:cs typeface="Times New Roman" pitchFamily="18" charset="0"/>
              </a:rPr>
              <a:t>oldBlock</a:t>
            </a:r>
            <a:endParaRPr lang="en-US" sz="1400" dirty="0"/>
          </a:p>
          <a:p>
            <a:pPr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  	</a:t>
            </a: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} 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	</a:t>
            </a:r>
            <a:endParaRPr lang="en-US" sz="1400" dirty="0"/>
          </a:p>
          <a:p>
            <a:pPr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	  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 (all cache entries e) {</a:t>
            </a:r>
            <a:endParaRPr lang="en-US" sz="1400" dirty="0"/>
          </a:p>
          <a:p>
            <a:pPr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		Cache(e).</a:t>
            </a:r>
            <a:r>
              <a:rPr lang="en-US" sz="2000" dirty="0" err="1">
                <a:latin typeface="Courier New" pitchFamily="49" charset="0"/>
                <a:cs typeface="Times New Roman" pitchFamily="18" charset="0"/>
              </a:rPr>
              <a:t>tId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 = 0</a:t>
            </a:r>
            <a:endParaRPr lang="en-US" sz="1400" dirty="0"/>
          </a:p>
          <a:p>
            <a:pPr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	  </a:t>
            </a: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}</a:t>
            </a:r>
            <a:endParaRPr lang="en-US" sz="1400" dirty="0"/>
          </a:p>
          <a:p>
            <a:pPr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	  </a:t>
            </a:r>
            <a:r>
              <a:rPr lang="en-US" sz="2000" dirty="0" err="1">
                <a:latin typeface="Courier New" pitchFamily="49" charset="0"/>
                <a:cs typeface="Times New Roman" pitchFamily="18" charset="0"/>
              </a:rPr>
              <a:t>lastTrans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 = -</a:t>
            </a:r>
            <a:r>
              <a:rPr lang="en-US" sz="2000" dirty="0" err="1" smtClean="0">
                <a:latin typeface="Courier New" pitchFamily="49" charset="0"/>
                <a:cs typeface="Times New Roman" pitchFamily="18" charset="0"/>
              </a:rPr>
              <a:t>lastTrans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;</a:t>
            </a:r>
            <a:endParaRPr lang="en-US" sz="1400" dirty="0"/>
          </a:p>
          <a:p>
            <a:pPr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  return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0</a:t>
            </a:r>
            <a:endParaRPr lang="en-US" sz="1400" dirty="0"/>
          </a:p>
          <a:p>
            <a:pPr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ru-RU" sz="2000" dirty="0">
                <a:latin typeface="Courier New" pitchFamily="49" charset="0"/>
                <a:cs typeface="Times New Roman" pitchFamily="18" charset="0"/>
              </a:rPr>
              <a:t>}</a:t>
            </a:r>
            <a:endParaRPr lang="ru-RU" sz="4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1/11/2012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CSEP 545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963E4A17-0B7C-45E6-9832-5C571F9325E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EBEXPORTGUID" val="55ef5cc5-a74e-4064-856a-e4f98becb134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114</Words>
  <Application>Microsoft Office PowerPoint</Application>
  <PresentationFormat>On-screen Show (4:3)</PresentationFormat>
  <Paragraphs>103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Assignment 1, Code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philbe</dc:creator>
  <cp:lastModifiedBy>Fred Videon</cp:lastModifiedBy>
  <cp:revision>20</cp:revision>
  <dcterms:created xsi:type="dcterms:W3CDTF">2007-04-03T16:58:10Z</dcterms:created>
  <dcterms:modified xsi:type="dcterms:W3CDTF">2012-01-10T23:52:51Z</dcterms:modified>
</cp:coreProperties>
</file>