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5.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6.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7.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8.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9.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10.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11.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12.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13.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14.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15.xml" ContentType="application/vnd.openxmlformats-officedocument.presentationml.notesSlide+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notesSlides/notesSlide16.xml" ContentType="application/vnd.openxmlformats-officedocument.presentationml.notesSlide+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17.xml" ContentType="application/vnd.openxmlformats-officedocument.presentationml.notesSl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notesSlides/notesSlide18.xml" ContentType="application/vnd.openxmlformats-officedocument.presentationml.notesSlid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notesSlides/notesSlide19.xml" ContentType="application/vnd.openxmlformats-officedocument.presentationml.notesSlid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notesSlides/notesSlide20.xml" ContentType="application/vnd.openxmlformats-officedocument.presentationml.notesSlide+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notesSlides/notesSlide21.xml" ContentType="application/vnd.openxmlformats-officedocument.presentationml.notesSlide+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22.xml" ContentType="application/vnd.openxmlformats-officedocument.presentationml.notesSlide+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0" r:id="rId4"/>
  </p:sldMasterIdLst>
  <p:notesMasterIdLst>
    <p:notesMasterId r:id="rId38"/>
  </p:notesMasterIdLst>
  <p:handoutMasterIdLst>
    <p:handoutMasterId r:id="rId39"/>
  </p:handoutMasterIdLst>
  <p:sldIdLst>
    <p:sldId id="257" r:id="rId5"/>
    <p:sldId id="316" r:id="rId6"/>
    <p:sldId id="317" r:id="rId7"/>
    <p:sldId id="295" r:id="rId8"/>
    <p:sldId id="273" r:id="rId9"/>
    <p:sldId id="274" r:id="rId10"/>
    <p:sldId id="275" r:id="rId11"/>
    <p:sldId id="277" r:id="rId12"/>
    <p:sldId id="281" r:id="rId13"/>
    <p:sldId id="282" r:id="rId14"/>
    <p:sldId id="319" r:id="rId15"/>
    <p:sldId id="296" r:id="rId16"/>
    <p:sldId id="284" r:id="rId17"/>
    <p:sldId id="285" r:id="rId18"/>
    <p:sldId id="320" r:id="rId19"/>
    <p:sldId id="287" r:id="rId20"/>
    <p:sldId id="321" r:id="rId21"/>
    <p:sldId id="322" r:id="rId22"/>
    <p:sldId id="308" r:id="rId23"/>
    <p:sldId id="323" r:id="rId24"/>
    <p:sldId id="291" r:id="rId25"/>
    <p:sldId id="299" r:id="rId26"/>
    <p:sldId id="292" r:id="rId27"/>
    <p:sldId id="311" r:id="rId28"/>
    <p:sldId id="315" r:id="rId29"/>
    <p:sldId id="304" r:id="rId30"/>
    <p:sldId id="306" r:id="rId31"/>
    <p:sldId id="313" r:id="rId32"/>
    <p:sldId id="312" r:id="rId33"/>
    <p:sldId id="271" r:id="rId34"/>
    <p:sldId id="324" r:id="rId35"/>
    <p:sldId id="325" r:id="rId36"/>
    <p:sldId id="326" r:id="rId37"/>
  </p:sldIdLst>
  <p:sldSz cx="10972800" cy="8229600" type="B4JIS"/>
  <p:notesSz cx="7023100" cy="9309100"/>
  <p:embeddedFontLst>
    <p:embeddedFont>
      <p:font typeface="Century" pitchFamily="18" charset="0"/>
      <p:regular r:id="rId40"/>
    </p:embeddedFont>
    <p:embeddedFont>
      <p:font typeface="Calibri" pitchFamily="34" charset="0"/>
      <p:regular r:id="rId41"/>
      <p:bold r:id="rId42"/>
      <p:italic r:id="rId43"/>
      <p:boldItalic r:id="rId44"/>
    </p:embeddedFont>
    <p:embeddedFont>
      <p:font typeface="Segoe" pitchFamily="34" charset="0"/>
      <p:regular r:id="rId45"/>
      <p:bold r:id="rId46"/>
      <p:italic r:id="rId47"/>
      <p:boldItalic r:id="rId48"/>
    </p:embeddedFont>
    <p:embeddedFont>
      <p:font typeface="Segoe Semibold" pitchFamily="34" charset="0"/>
      <p:bold r:id="rId49"/>
      <p:boldItalic r:id="rId50"/>
    </p:embeddedFont>
  </p:embeddedFontLst>
  <p:custDataLst>
    <p:tags r:id="rId51"/>
  </p:custData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45800"/>
    <a:srgbClr val="967200"/>
    <a:srgbClr val="A47D00"/>
    <a:srgbClr val="FFCD2D"/>
    <a:srgbClr val="F1C283"/>
    <a:srgbClr val="CE7E5A"/>
    <a:srgbClr val="CF6A3D"/>
    <a:srgbClr val="9C42E6"/>
    <a:srgbClr val="D1943B"/>
    <a:srgbClr val="F8F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6" autoAdjust="0"/>
    <p:restoredTop sz="75822" autoAdjust="0"/>
  </p:normalViewPr>
  <p:slideViewPr>
    <p:cSldViewPr snapToGrid="0">
      <p:cViewPr varScale="1">
        <p:scale>
          <a:sx n="72" d="100"/>
          <a:sy n="72" d="100"/>
        </p:scale>
        <p:origin x="-588" y="-108"/>
      </p:cViewPr>
      <p:guideLst>
        <p:guide orient="horz" pos="175"/>
        <p:guide orient="horz" pos="1067"/>
        <p:guide orient="horz" pos="1788"/>
        <p:guide orient="horz"/>
        <p:guide orient="horz" pos="1440"/>
        <p:guide orient="horz" pos="3284"/>
        <p:guide pos="3456"/>
        <p:guide pos="300"/>
        <p:guide pos="546"/>
        <p:guide pos="6624"/>
        <p:guide pos="1035"/>
        <p:guide pos="63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3179"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pPr/>
              <a:t>3/7/2012</a:t>
            </a:fld>
            <a:endParaRPr lang="en-US"/>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2751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C3FBCD4-166E-446F-AF18-7D4A0CF9AEF6}" type="datetimeFigureOut">
              <a:rPr lang="en-US" smtClean="0"/>
              <a:pPr/>
              <a:t>3/7/2012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763429905"/>
      </p:ext>
    </p:extLst>
  </p:cSld>
  <p:clrMap bg1="lt1" tx1="dk1" bg2="lt2" tx2="dk2" accent1="accent1" accent2="accent2" accent3="accent3" accent4="accent4" accent5="accent5" accent6="accent6" hlink="hlink" folHlink="folHlink"/>
  <p:notesStyle>
    <a:lvl1pPr marL="0" algn="l" defTabSz="1097280" rtl="0" eaLnBrk="1" latinLnBrk="0" hangingPunct="1">
      <a:lnSpc>
        <a:spcPct val="90000"/>
      </a:lnSpc>
      <a:spcAft>
        <a:spcPts val="400"/>
      </a:spcAft>
      <a:defRPr sz="1100" kern="1200">
        <a:solidFill>
          <a:schemeClr val="tx1"/>
        </a:solidFill>
        <a:latin typeface="Segoe" pitchFamily="34" charset="0"/>
        <a:ea typeface="+mn-ea"/>
        <a:cs typeface="+mn-cs"/>
      </a:defRPr>
    </a:lvl1pPr>
    <a:lvl2pPr marL="255588" indent="-127000" algn="l" defTabSz="1097280" rtl="0" eaLnBrk="1" latinLnBrk="0" hangingPunct="1">
      <a:lnSpc>
        <a:spcPct val="90000"/>
      </a:lnSpc>
      <a:spcAft>
        <a:spcPts val="400"/>
      </a:spcAft>
      <a:buFont typeface="Arial" pitchFamily="34" charset="0"/>
      <a:buChar char="•"/>
      <a:defRPr sz="1100" kern="1200">
        <a:solidFill>
          <a:schemeClr val="tx1"/>
        </a:solidFill>
        <a:latin typeface="Segoe" pitchFamily="34" charset="0"/>
        <a:ea typeface="+mn-ea"/>
        <a:cs typeface="+mn-cs"/>
      </a:defRPr>
    </a:lvl2pPr>
    <a:lvl3pPr marL="393700" indent="-138113" algn="l" defTabSz="1097280" rtl="0" eaLnBrk="1" latinLnBrk="0" hangingPunct="1">
      <a:lnSpc>
        <a:spcPct val="90000"/>
      </a:lnSpc>
      <a:spcAft>
        <a:spcPts val="400"/>
      </a:spcAft>
      <a:buFont typeface="Arial" pitchFamily="34" charset="0"/>
      <a:buChar char="•"/>
      <a:defRPr sz="1100" kern="1200">
        <a:solidFill>
          <a:schemeClr val="tx1"/>
        </a:solidFill>
        <a:latin typeface="Segoe" pitchFamily="34" charset="0"/>
        <a:ea typeface="+mn-ea"/>
        <a:cs typeface="+mn-cs"/>
      </a:defRPr>
    </a:lvl3pPr>
    <a:lvl4pPr marL="579438" indent="-176213" algn="l" defTabSz="1097280" rtl="0" eaLnBrk="1" latinLnBrk="0" hangingPunct="1">
      <a:lnSpc>
        <a:spcPct val="90000"/>
      </a:lnSpc>
      <a:spcAft>
        <a:spcPts val="400"/>
      </a:spcAft>
      <a:buFont typeface="Arial" pitchFamily="34" charset="0"/>
      <a:buChar char="•"/>
      <a:defRPr sz="1100" kern="1200">
        <a:solidFill>
          <a:schemeClr val="tx1"/>
        </a:solidFill>
        <a:latin typeface="Segoe" pitchFamily="34" charset="0"/>
        <a:ea typeface="+mn-ea"/>
        <a:cs typeface="+mn-cs"/>
      </a:defRPr>
    </a:lvl4pPr>
    <a:lvl5pPr marL="738188" indent="-138113" algn="l" defTabSz="1097280" rtl="0" eaLnBrk="1" latinLnBrk="0" hangingPunct="1">
      <a:lnSpc>
        <a:spcPct val="90000"/>
      </a:lnSpc>
      <a:spcAft>
        <a:spcPts val="400"/>
      </a:spcAft>
      <a:buFont typeface="Arial" pitchFamily="34" charset="0"/>
      <a:buChar char="•"/>
      <a:defRPr sz="1100" kern="1200">
        <a:solidFill>
          <a:schemeClr val="tx1"/>
        </a:solidFill>
        <a:latin typeface="Segoe" pitchFamily="34" charset="0"/>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3/7/2012 2:11 PM</a:t>
            </a:fld>
            <a:endParaRPr lang="en-US"/>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do this, Meld traverses T3 top-down, comparing nodes to the last committed state (T2 in this case). If it hits a subtree S whose VN = SSV in T3, then it can stop, since that subtree hasn’t changed since T3’s snapshot.</a:t>
            </a:r>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99653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96129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71353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3/7/2012 2:11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6936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Binary search trees give us better storage density than B-trees.</a:t>
            </a:r>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a:t>
            </a:r>
            <a:r>
              <a:rPr lang="en-US" dirty="0" smtClean="0"/>
              <a:t>he state that’s referenced</a:t>
            </a:r>
            <a:r>
              <a:rPr lang="en-US" baseline="0" dirty="0" smtClean="0"/>
              <a:t> by a root is immutable.</a:t>
            </a:r>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Supports</a:t>
            </a:r>
            <a:r>
              <a:rPr lang="en-US" baseline="0" dirty="0" smtClean="0"/>
              <a:t> all degrees of isolation, depending on definition of conflict</a:t>
            </a:r>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7443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15863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36832-554E-4168-B051-664A2F68C9E5}"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776" y="2286000"/>
            <a:ext cx="9228138" cy="900246"/>
          </a:xfrm>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hangingPunct="0">
              <a:lnSpc>
                <a:spcPct val="90000"/>
              </a:lnSpc>
              <a:spcBef>
                <a:spcPct val="0"/>
              </a:spcBef>
              <a:spcAft>
                <a:spcPct val="0"/>
              </a:spcAft>
              <a:defRPr lang="en-US" sz="6500" b="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66774" y="5213350"/>
            <a:ext cx="9228139" cy="567848"/>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lang="en-US" sz="4100" dirty="0">
                <a:solidFill>
                  <a:schemeClr val="accent2"/>
                </a:solidFill>
                <a:latin typeface="+mn-lt"/>
                <a:ea typeface="+mn-ea"/>
                <a:cs typeface="+mn-cs"/>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685" y="0"/>
            <a:ext cx="10971429" cy="123809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685" y="0"/>
            <a:ext cx="10971429" cy="1238095"/>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104270" y="2838450"/>
            <a:ext cx="8764259" cy="1200329"/>
          </a:xfrm>
          <a:prstGeom prst="rect">
            <a:avLst/>
          </a:prstGeom>
          <a:noFill/>
        </p:spPr>
        <p:txBody>
          <a:bodyPr wrap="none" rtlCol="0">
            <a:spAutoFit/>
          </a:bodyPr>
          <a:lstStyle/>
          <a:p>
            <a:r>
              <a:rPr lang="en-US" sz="7200" baseline="0" dirty="0" smtClean="0">
                <a:solidFill>
                  <a:schemeClr val="bg1"/>
                </a:solidFill>
              </a:rPr>
              <a:t>WALK-IN GOES HERE</a:t>
            </a:r>
            <a:endParaRPr lang="en-US" sz="7200" dirty="0">
              <a:solidFill>
                <a:schemeClr val="bg1"/>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hangingPunct="0">
              <a:lnSpc>
                <a:spcPct val="90000"/>
              </a:lnSpc>
              <a:spcBef>
                <a:spcPct val="0"/>
              </a:spcBef>
              <a:spcAft>
                <a:spcPct val="0"/>
              </a:spcAft>
              <a:defRPr lang="en-US" sz="6500" b="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57200" y="1693863"/>
            <a:ext cx="10058400" cy="2653034"/>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hangingPunct="0">
              <a:lnSpc>
                <a:spcPct val="90000"/>
              </a:lnSpc>
              <a:spcBef>
                <a:spcPct val="0"/>
              </a:spcBef>
              <a:spcAft>
                <a:spcPct val="0"/>
              </a:spcAft>
              <a:defRPr lang="en-US" sz="6500" b="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57200" y="1693863"/>
            <a:ext cx="10058400" cy="2653034"/>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7486650"/>
            <a:ext cx="10972801" cy="742950"/>
          </a:xfrm>
          <a:solidFill>
            <a:srgbClr val="FFFF99"/>
          </a:solidFill>
        </p:spPr>
        <p:txBody>
          <a:bodyPr wrap="square" lIns="182880" tIns="91440" rIns="182880" bIns="91440"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10971429" cy="1238095"/>
          </a:xfrm>
          <a:prstGeom prst="rect">
            <a:avLst/>
          </a:prstGeom>
        </p:spPr>
      </p:pic>
      <p:sp>
        <p:nvSpPr>
          <p:cNvPr id="2" name="Title 1"/>
          <p:cNvSpPr>
            <a:spLocks noGrp="1"/>
          </p:cNvSpPr>
          <p:nvPr>
            <p:ph type="ctrTitle"/>
          </p:nvPr>
        </p:nvSpPr>
        <p:spPr>
          <a:xfrm>
            <a:off x="866776" y="2838450"/>
            <a:ext cx="9228138" cy="900246"/>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1095376" rtl="0" eaLnBrk="0" fontAlgn="base" latinLnBrk="0" hangingPunct="0">
              <a:lnSpc>
                <a:spcPct val="90000"/>
              </a:lnSpc>
              <a:spcBef>
                <a:spcPct val="0"/>
              </a:spcBef>
              <a:spcAft>
                <a:spcPct val="0"/>
              </a:spcAft>
              <a:buNone/>
              <a:defRPr lang="en-US" sz="65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66775" y="5213350"/>
            <a:ext cx="8451850" cy="567848"/>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1095376" rtl="0" eaLnBrk="0" fontAlgn="base" latinLnBrk="0" hangingPunct="0">
              <a:lnSpc>
                <a:spcPct val="90000"/>
              </a:lnSpc>
              <a:spcBef>
                <a:spcPct val="0"/>
              </a:spcBef>
              <a:spcAft>
                <a:spcPct val="0"/>
              </a:spcAft>
              <a:buClr>
                <a:schemeClr val="tx2"/>
              </a:buClr>
              <a:buSzPct val="95000"/>
              <a:buFont typeface="Wingdings" pitchFamily="2" charset="2"/>
              <a:buNone/>
              <a:defRPr lang="en-US" sz="4100" kern="1200" dirty="0">
                <a:solidFill>
                  <a:schemeClr val="accent2"/>
                </a:solidFill>
                <a:latin typeface="+mn-lt"/>
                <a:ea typeface="+mn-ea"/>
                <a:cs typeface="+mn-cs"/>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643063" y="1140781"/>
            <a:ext cx="8451850" cy="1661993"/>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2000" b="1" i="1" u="none" strike="noStrike" kern="1200" cap="none" spc="-77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10058400" cy="900246"/>
          </a:xfrm>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latinLnBrk="0" hangingPunct="0">
              <a:lnSpc>
                <a:spcPct val="90000"/>
              </a:lnSpc>
              <a:spcBef>
                <a:spcPct val="0"/>
              </a:spcBef>
              <a:spcAft>
                <a:spcPct val="0"/>
              </a:spcAft>
              <a:buNone/>
              <a:defRPr lang="en-US" sz="6500" b="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10591800" y="-381000"/>
            <a:ext cx="381000" cy="381000"/>
          </a:xfrm>
          <a:prstGeom prst="rect">
            <a:avLst/>
          </a:prstGeom>
          <a:noFill/>
        </p:spPr>
      </p:pic>
      <p:sp>
        <p:nvSpPr>
          <p:cNvPr id="5" name="Content Placeholder 2"/>
          <p:cNvSpPr>
            <a:spLocks noGrp="1"/>
          </p:cNvSpPr>
          <p:nvPr>
            <p:ph idx="1"/>
          </p:nvPr>
        </p:nvSpPr>
        <p:spPr>
          <a:xfrm>
            <a:off x="457200" y="1695450"/>
            <a:ext cx="10058400" cy="265303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8943181" y="7497218"/>
            <a:ext cx="1678890" cy="467037"/>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w/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5450"/>
            <a:ext cx="10058400" cy="265303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14346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10058400" cy="900246"/>
          </a:xfrm>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latinLnBrk="0" hangingPunct="0">
              <a:lnSpc>
                <a:spcPct val="90000"/>
              </a:lnSpc>
              <a:spcBef>
                <a:spcPct val="0"/>
              </a:spcBef>
              <a:spcAft>
                <a:spcPct val="0"/>
              </a:spcAft>
              <a:buNone/>
              <a:defRPr lang="en-US" sz="6500" b="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3863"/>
            <a:ext cx="4937760" cy="2810161"/>
          </a:xfrm>
        </p:spPr>
        <p:txBody>
          <a:bodyPr/>
          <a:lstStyle>
            <a:lvl1pPr marL="407988" indent="-407988">
              <a:lnSpc>
                <a:spcPct val="90000"/>
              </a:lnSpc>
              <a:defRPr sz="3400"/>
            </a:lvl1pPr>
            <a:lvl2pPr marL="808038" indent="-390525">
              <a:lnSpc>
                <a:spcPct val="90000"/>
              </a:lnSpc>
              <a:defRPr sz="2900"/>
            </a:lvl2pPr>
            <a:lvl3pPr marL="1144588" indent="-346075">
              <a:lnSpc>
                <a:spcPct val="90000"/>
              </a:lnSpc>
              <a:defRPr sz="2400"/>
            </a:lvl3pPr>
            <a:lvl4pPr marL="1473200" indent="-328613">
              <a:lnSpc>
                <a:spcPct val="90000"/>
              </a:lnSpc>
              <a:defRPr sz="2200"/>
            </a:lvl4pPr>
            <a:lvl5pPr marL="1819275" indent="-336550">
              <a:lnSpc>
                <a:spcPct val="90000"/>
              </a:lnSpc>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77840" y="1693863"/>
            <a:ext cx="4937760" cy="2810161"/>
          </a:xfrm>
        </p:spPr>
        <p:txBody>
          <a:bodyPr/>
          <a:lstStyle>
            <a:lvl1pPr marL="417513" indent="-417513">
              <a:lnSpc>
                <a:spcPct val="90000"/>
              </a:lnSpc>
              <a:defRPr sz="3400"/>
            </a:lvl1pPr>
            <a:lvl2pPr marL="808038" indent="-407988">
              <a:lnSpc>
                <a:spcPct val="90000"/>
              </a:lnSpc>
              <a:defRPr sz="2900"/>
            </a:lvl2pPr>
            <a:lvl3pPr marL="1154113" indent="-363538">
              <a:lnSpc>
                <a:spcPct val="90000"/>
              </a:lnSpc>
              <a:defRPr sz="2400"/>
            </a:lvl3pPr>
            <a:lvl4pPr marL="1473200" indent="-319088">
              <a:lnSpc>
                <a:spcPct val="90000"/>
              </a:lnSpc>
              <a:defRPr sz="2200"/>
            </a:lvl4pPr>
            <a:lvl5pPr marL="1819275" indent="-328613">
              <a:lnSpc>
                <a:spcPct val="90000"/>
              </a:lnSpc>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8943181" y="7497218"/>
            <a:ext cx="1678890" cy="467037"/>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10058400" cy="900246"/>
          </a:xfrm>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latinLnBrk="0" hangingPunct="0">
              <a:lnSpc>
                <a:spcPct val="90000"/>
              </a:lnSpc>
              <a:spcBef>
                <a:spcPct val="0"/>
              </a:spcBef>
              <a:spcAft>
                <a:spcPct val="0"/>
              </a:spcAft>
              <a:buNone/>
              <a:defRPr lang="en-US" sz="6500" b="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93863"/>
            <a:ext cx="4937760" cy="830997"/>
          </a:xfrm>
        </p:spPr>
        <p:txBody>
          <a:bodyPr anchor="b"/>
          <a:lstStyle>
            <a:lvl1pPr marL="0" indent="0">
              <a:lnSpc>
                <a:spcPct val="90000"/>
              </a:lnSpc>
              <a:spcBef>
                <a:spcPts val="0"/>
              </a:spcBef>
              <a:buNone/>
              <a:defRPr sz="30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199" y="2609850"/>
            <a:ext cx="4937760" cy="2443746"/>
          </a:xfrm>
        </p:spPr>
        <p:txBody>
          <a:bodyPr/>
          <a:lstStyle>
            <a:lvl1pPr marL="338138" indent="-338138">
              <a:defRPr sz="2800"/>
            </a:lvl1pPr>
            <a:lvl2pPr marL="674688" indent="-319088">
              <a:defRPr sz="2400"/>
            </a:lvl2pPr>
            <a:lvl3pPr marL="976313" indent="-292100">
              <a:defRPr sz="2200"/>
            </a:lvl3pPr>
            <a:lvl4pPr marL="1260475" indent="-274638">
              <a:defRPr sz="2000"/>
            </a:lvl4pPr>
            <a:lvl5pPr marL="1535113" indent="-247650">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75176" y="1693863"/>
            <a:ext cx="4940423" cy="830997"/>
          </a:xfrm>
        </p:spPr>
        <p:txBody>
          <a:bodyPr anchor="b"/>
          <a:lstStyle>
            <a:lvl1pPr marL="0" indent="0">
              <a:lnSpc>
                <a:spcPct val="90000"/>
              </a:lnSpc>
              <a:spcBef>
                <a:spcPts val="0"/>
              </a:spcBef>
              <a:buNone/>
              <a:defRPr sz="30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574030" y="2609850"/>
            <a:ext cx="4941569" cy="2443746"/>
          </a:xfrm>
        </p:spPr>
        <p:txBody>
          <a:bodyPr/>
          <a:lstStyle>
            <a:lvl1pPr marL="355600" indent="-355600">
              <a:defRPr sz="2800"/>
            </a:lvl1pPr>
            <a:lvl2pPr marL="684213" indent="-328613">
              <a:defRPr sz="2400"/>
            </a:lvl2pPr>
            <a:lvl3pPr marL="985838" indent="-293688">
              <a:defRPr sz="2200"/>
            </a:lvl3pPr>
            <a:lvl4pPr marL="1260475" indent="-284163">
              <a:defRPr sz="2000"/>
            </a:lvl4pPr>
            <a:lvl5pPr marL="1535113" indent="-265113">
              <a:defRPr sz="20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8943181" y="7497218"/>
            <a:ext cx="1678890" cy="467037"/>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10058400" cy="900246"/>
          </a:xfrm>
          <a:noFill/>
          <a:ln w="9525">
            <a:noFill/>
            <a:miter lim="800000"/>
            <a:headEnd/>
            <a:tailEnd/>
          </a:ln>
        </p:spPr>
        <p:txBody>
          <a:bodyPr vert="horz" wrap="square" lIns="0" tIns="0" rIns="0" bIns="0" numCol="1" anchor="t" anchorCtr="0" compatLnSpc="1">
            <a:prstTxWarp prst="textNoShape">
              <a:avLst/>
            </a:prstTxWarp>
            <a:spAutoFit/>
          </a:bodyPr>
          <a:lstStyle>
            <a:lvl1pPr algn="l" defTabSz="1095376" rtl="0" eaLnBrk="0" fontAlgn="base" latinLnBrk="0" hangingPunct="0">
              <a:lnSpc>
                <a:spcPct val="90000"/>
              </a:lnSpc>
              <a:spcBef>
                <a:spcPct val="0"/>
              </a:spcBef>
              <a:spcAft>
                <a:spcPct val="0"/>
              </a:spcAft>
              <a:buNone/>
              <a:defRPr lang="en-US" sz="6500" b="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6225"/>
            <a:ext cx="10058400" cy="9002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95450"/>
            <a:ext cx="10058400" cy="2653034"/>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94" r:id="rId5"/>
    <p:sldLayoutId id="2147483685" r:id="rId6"/>
    <p:sldLayoutId id="2147483686" r:id="rId7"/>
    <p:sldLayoutId id="2147483687" r:id="rId8"/>
    <p:sldLayoutId id="2147483688" r:id="rId9"/>
    <p:sldLayoutId id="2147483693" r:id="rId10"/>
    <p:sldLayoutId id="2147483689" r:id="rId11"/>
    <p:sldLayoutId id="2147483690" r:id="rId12"/>
    <p:sldLayoutId id="2147483691" r:id="rId13"/>
  </p:sldLayoutIdLst>
  <p:transition>
    <p:fade/>
  </p:transition>
  <p:hf hdr="0" dt="0"/>
  <p:txStyles>
    <p:titleStyle>
      <a:lvl1pPr algn="l" defTabSz="1095376" rtl="0" eaLnBrk="1" fontAlgn="base" latinLnBrk="0" hangingPunct="1">
        <a:lnSpc>
          <a:spcPct val="90000"/>
        </a:lnSpc>
        <a:spcBef>
          <a:spcPct val="0"/>
        </a:spcBef>
        <a:spcAft>
          <a:spcPct val="0"/>
        </a:spcAft>
        <a:buNone/>
        <a:defRPr lang="en-US" sz="6500" b="0" kern="1200" cap="none"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1963" indent="-461963" algn="l" defTabSz="1097280" rtl="0" eaLnBrk="1" latinLnBrk="0" hangingPunct="1">
        <a:lnSpc>
          <a:spcPct val="90000"/>
        </a:lnSpc>
        <a:spcBef>
          <a:spcPct val="20000"/>
        </a:spcBef>
        <a:buSzPct val="90000"/>
        <a:buFontTx/>
        <a:buBlip>
          <a:blip r:embed="rId16"/>
        </a:buBlip>
        <a:defRPr sz="4000" kern="1200">
          <a:solidFill>
            <a:schemeClr val="bg1"/>
          </a:solidFill>
          <a:latin typeface="+mn-lt"/>
          <a:ea typeface="+mn-ea"/>
          <a:cs typeface="+mn-cs"/>
        </a:defRPr>
      </a:lvl1pPr>
      <a:lvl2pPr marL="887413" indent="-434975" algn="l" defTabSz="1097280" rtl="0" eaLnBrk="1" latinLnBrk="0" hangingPunct="1">
        <a:lnSpc>
          <a:spcPct val="90000"/>
        </a:lnSpc>
        <a:spcBef>
          <a:spcPct val="20000"/>
        </a:spcBef>
        <a:buSzPct val="90000"/>
        <a:buFontTx/>
        <a:buBlip>
          <a:blip r:embed="rId16"/>
        </a:buBlip>
        <a:defRPr sz="3600" kern="1200">
          <a:solidFill>
            <a:schemeClr val="bg1"/>
          </a:solidFill>
          <a:latin typeface="+mn-lt"/>
          <a:ea typeface="+mn-ea"/>
          <a:cs typeface="+mn-cs"/>
        </a:defRPr>
      </a:lvl2pPr>
      <a:lvl3pPr marL="1322388" indent="-417513" algn="l" defTabSz="1097280" rtl="0" eaLnBrk="1" latinLnBrk="0" hangingPunct="1">
        <a:lnSpc>
          <a:spcPct val="90000"/>
        </a:lnSpc>
        <a:spcBef>
          <a:spcPct val="20000"/>
        </a:spcBef>
        <a:buSzPct val="90000"/>
        <a:buFontTx/>
        <a:buBlip>
          <a:blip r:embed="rId16"/>
        </a:buBlip>
        <a:defRPr sz="3200" kern="1200">
          <a:solidFill>
            <a:schemeClr val="bg1"/>
          </a:solidFill>
          <a:latin typeface="+mn-lt"/>
          <a:ea typeface="+mn-ea"/>
          <a:cs typeface="+mn-cs"/>
        </a:defRPr>
      </a:lvl3pPr>
      <a:lvl4pPr marL="1704975" indent="-382588" algn="l" defTabSz="1097280" rtl="0" eaLnBrk="1" latinLnBrk="0" hangingPunct="1">
        <a:lnSpc>
          <a:spcPct val="90000"/>
        </a:lnSpc>
        <a:spcBef>
          <a:spcPct val="20000"/>
        </a:spcBef>
        <a:buSzPct val="90000"/>
        <a:buFontTx/>
        <a:buBlip>
          <a:blip r:embed="rId16"/>
        </a:buBlip>
        <a:defRPr sz="2800" kern="1200">
          <a:solidFill>
            <a:schemeClr val="bg1"/>
          </a:solidFill>
          <a:latin typeface="+mn-lt"/>
          <a:ea typeface="+mn-ea"/>
          <a:cs typeface="+mn-cs"/>
        </a:defRPr>
      </a:lvl4pPr>
      <a:lvl5pPr marL="2112963" indent="-382588" algn="l" defTabSz="1097280" rtl="0" eaLnBrk="1" latinLnBrk="0" hangingPunct="1">
        <a:lnSpc>
          <a:spcPct val="90000"/>
        </a:lnSpc>
        <a:spcBef>
          <a:spcPct val="20000"/>
        </a:spcBef>
        <a:buSzPct val="90000"/>
        <a:buFontTx/>
        <a:buBlip>
          <a:blip r:embed="rId16"/>
        </a:buBlip>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hyperlink" Target="http://www.vldb.org/pvldb/vol4/p944-bernstein.pdf"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image" Target="../media/image2.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72.xml"/></Relationships>
</file>

<file path=ppt/slides/_rels/slide11.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tags" Target="../tags/tag290.xml"/><Relationship Id="rId26" Type="http://schemas.openxmlformats.org/officeDocument/2006/relationships/tags" Target="../tags/tag298.xml"/><Relationship Id="rId3" Type="http://schemas.openxmlformats.org/officeDocument/2006/relationships/tags" Target="../tags/tag275.xml"/><Relationship Id="rId21" Type="http://schemas.openxmlformats.org/officeDocument/2006/relationships/tags" Target="../tags/tag293.xml"/><Relationship Id="rId34" Type="http://schemas.openxmlformats.org/officeDocument/2006/relationships/tags" Target="../tags/tag306.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tags" Target="../tags/tag297.xml"/><Relationship Id="rId33" Type="http://schemas.openxmlformats.org/officeDocument/2006/relationships/tags" Target="../tags/tag305.xml"/><Relationship Id="rId38" Type="http://schemas.openxmlformats.org/officeDocument/2006/relationships/notesSlide" Target="../notesSlides/notesSlide8.xml"/><Relationship Id="rId2" Type="http://schemas.openxmlformats.org/officeDocument/2006/relationships/tags" Target="../tags/tag274.xml"/><Relationship Id="rId16" Type="http://schemas.openxmlformats.org/officeDocument/2006/relationships/tags" Target="../tags/tag288.xml"/><Relationship Id="rId20" Type="http://schemas.openxmlformats.org/officeDocument/2006/relationships/tags" Target="../tags/tag292.xml"/><Relationship Id="rId29" Type="http://schemas.openxmlformats.org/officeDocument/2006/relationships/tags" Target="../tags/tag301.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24" Type="http://schemas.openxmlformats.org/officeDocument/2006/relationships/tags" Target="../tags/tag296.xml"/><Relationship Id="rId32" Type="http://schemas.openxmlformats.org/officeDocument/2006/relationships/tags" Target="../tags/tag304.xml"/><Relationship Id="rId37" Type="http://schemas.openxmlformats.org/officeDocument/2006/relationships/slideLayout" Target="../slideLayouts/slideLayout4.xml"/><Relationship Id="rId5" Type="http://schemas.openxmlformats.org/officeDocument/2006/relationships/tags" Target="../tags/tag277.xml"/><Relationship Id="rId15" Type="http://schemas.openxmlformats.org/officeDocument/2006/relationships/tags" Target="../tags/tag287.xml"/><Relationship Id="rId23" Type="http://schemas.openxmlformats.org/officeDocument/2006/relationships/tags" Target="../tags/tag295.xml"/><Relationship Id="rId28" Type="http://schemas.openxmlformats.org/officeDocument/2006/relationships/tags" Target="../tags/tag300.xml"/><Relationship Id="rId36" Type="http://schemas.openxmlformats.org/officeDocument/2006/relationships/tags" Target="../tags/tag308.xml"/><Relationship Id="rId10" Type="http://schemas.openxmlformats.org/officeDocument/2006/relationships/tags" Target="../tags/tag282.xml"/><Relationship Id="rId19" Type="http://schemas.openxmlformats.org/officeDocument/2006/relationships/tags" Target="../tags/tag291.xml"/><Relationship Id="rId31" Type="http://schemas.openxmlformats.org/officeDocument/2006/relationships/tags" Target="../tags/tag303.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tags" Target="../tags/tag294.xml"/><Relationship Id="rId27" Type="http://schemas.openxmlformats.org/officeDocument/2006/relationships/tags" Target="../tags/tag299.xml"/><Relationship Id="rId30" Type="http://schemas.openxmlformats.org/officeDocument/2006/relationships/tags" Target="../tags/tag302.xml"/><Relationship Id="rId35" Type="http://schemas.openxmlformats.org/officeDocument/2006/relationships/tags" Target="../tags/tag307.xml"/></Relationships>
</file>

<file path=ppt/slides/_rels/slide12.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image" Target="../media/image1.jpe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319.xml"/><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notesSlide" Target="../notesSlides/notesSlide9.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slideLayout" Target="../slideLayouts/slideLayout4.xml"/><Relationship Id="rId5" Type="http://schemas.openxmlformats.org/officeDocument/2006/relationships/tags" Target="../tags/tag316.xml"/><Relationship Id="rId10" Type="http://schemas.openxmlformats.org/officeDocument/2006/relationships/tags" Target="../tags/tag321.xml"/><Relationship Id="rId4" Type="http://schemas.openxmlformats.org/officeDocument/2006/relationships/tags" Target="../tags/tag315.xml"/><Relationship Id="rId9" Type="http://schemas.openxmlformats.org/officeDocument/2006/relationships/tags" Target="../tags/tag320.xml"/></Relationships>
</file>

<file path=ppt/slides/_rels/slide14.xml.rels><?xml version="1.0" encoding="UTF-8" standalone="yes"?>
<Relationships xmlns="http://schemas.openxmlformats.org/package/2006/relationships"><Relationship Id="rId13" Type="http://schemas.openxmlformats.org/officeDocument/2006/relationships/tags" Target="../tags/tag334.xml"/><Relationship Id="rId18" Type="http://schemas.openxmlformats.org/officeDocument/2006/relationships/tags" Target="../tags/tag339.xml"/><Relationship Id="rId26" Type="http://schemas.openxmlformats.org/officeDocument/2006/relationships/tags" Target="../tags/tag347.xml"/><Relationship Id="rId39" Type="http://schemas.openxmlformats.org/officeDocument/2006/relationships/tags" Target="../tags/tag360.xml"/><Relationship Id="rId21" Type="http://schemas.openxmlformats.org/officeDocument/2006/relationships/tags" Target="../tags/tag342.xml"/><Relationship Id="rId34" Type="http://schemas.openxmlformats.org/officeDocument/2006/relationships/tags" Target="../tags/tag355.xml"/><Relationship Id="rId42" Type="http://schemas.openxmlformats.org/officeDocument/2006/relationships/tags" Target="../tags/tag363.xml"/><Relationship Id="rId47" Type="http://schemas.openxmlformats.org/officeDocument/2006/relationships/tags" Target="../tags/tag368.xml"/><Relationship Id="rId50" Type="http://schemas.openxmlformats.org/officeDocument/2006/relationships/tags" Target="../tags/tag371.xml"/><Relationship Id="rId55" Type="http://schemas.openxmlformats.org/officeDocument/2006/relationships/tags" Target="../tags/tag376.xml"/><Relationship Id="rId7" Type="http://schemas.openxmlformats.org/officeDocument/2006/relationships/tags" Target="../tags/tag328.xml"/><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tags" Target="../tags/tag341.xml"/><Relationship Id="rId29" Type="http://schemas.openxmlformats.org/officeDocument/2006/relationships/tags" Target="../tags/tag350.xml"/><Relationship Id="rId41" Type="http://schemas.openxmlformats.org/officeDocument/2006/relationships/tags" Target="../tags/tag362.xml"/><Relationship Id="rId54" Type="http://schemas.openxmlformats.org/officeDocument/2006/relationships/tags" Target="../tags/tag375.xml"/><Relationship Id="rId62" Type="http://schemas.openxmlformats.org/officeDocument/2006/relationships/notesSlide" Target="../notesSlides/notesSlide10.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tags" Target="../tags/tag345.xml"/><Relationship Id="rId32" Type="http://schemas.openxmlformats.org/officeDocument/2006/relationships/tags" Target="../tags/tag353.xml"/><Relationship Id="rId37" Type="http://schemas.openxmlformats.org/officeDocument/2006/relationships/tags" Target="../tags/tag358.xml"/><Relationship Id="rId40" Type="http://schemas.openxmlformats.org/officeDocument/2006/relationships/tags" Target="../tags/tag361.xml"/><Relationship Id="rId45" Type="http://schemas.openxmlformats.org/officeDocument/2006/relationships/tags" Target="../tags/tag366.xml"/><Relationship Id="rId53" Type="http://schemas.openxmlformats.org/officeDocument/2006/relationships/tags" Target="../tags/tag374.xml"/><Relationship Id="rId58" Type="http://schemas.openxmlformats.org/officeDocument/2006/relationships/tags" Target="../tags/tag379.xml"/><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tags" Target="../tags/tag344.xml"/><Relationship Id="rId28" Type="http://schemas.openxmlformats.org/officeDocument/2006/relationships/tags" Target="../tags/tag349.xml"/><Relationship Id="rId36" Type="http://schemas.openxmlformats.org/officeDocument/2006/relationships/tags" Target="../tags/tag357.xml"/><Relationship Id="rId49" Type="http://schemas.openxmlformats.org/officeDocument/2006/relationships/tags" Target="../tags/tag370.xml"/><Relationship Id="rId57" Type="http://schemas.openxmlformats.org/officeDocument/2006/relationships/tags" Target="../tags/tag378.xml"/><Relationship Id="rId61" Type="http://schemas.openxmlformats.org/officeDocument/2006/relationships/slideLayout" Target="../slideLayouts/slideLayout4.xml"/><Relationship Id="rId10" Type="http://schemas.openxmlformats.org/officeDocument/2006/relationships/tags" Target="../tags/tag331.xml"/><Relationship Id="rId19" Type="http://schemas.openxmlformats.org/officeDocument/2006/relationships/tags" Target="../tags/tag340.xml"/><Relationship Id="rId31" Type="http://schemas.openxmlformats.org/officeDocument/2006/relationships/tags" Target="../tags/tag352.xml"/><Relationship Id="rId44" Type="http://schemas.openxmlformats.org/officeDocument/2006/relationships/tags" Target="../tags/tag365.xml"/><Relationship Id="rId52" Type="http://schemas.openxmlformats.org/officeDocument/2006/relationships/tags" Target="../tags/tag373.xml"/><Relationship Id="rId60" Type="http://schemas.openxmlformats.org/officeDocument/2006/relationships/tags" Target="../tags/tag381.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tags" Target="../tags/tag343.xml"/><Relationship Id="rId27" Type="http://schemas.openxmlformats.org/officeDocument/2006/relationships/tags" Target="../tags/tag348.xml"/><Relationship Id="rId30" Type="http://schemas.openxmlformats.org/officeDocument/2006/relationships/tags" Target="../tags/tag351.xml"/><Relationship Id="rId35" Type="http://schemas.openxmlformats.org/officeDocument/2006/relationships/tags" Target="../tags/tag356.xml"/><Relationship Id="rId43" Type="http://schemas.openxmlformats.org/officeDocument/2006/relationships/tags" Target="../tags/tag364.xml"/><Relationship Id="rId48" Type="http://schemas.openxmlformats.org/officeDocument/2006/relationships/tags" Target="../tags/tag369.xml"/><Relationship Id="rId56" Type="http://schemas.openxmlformats.org/officeDocument/2006/relationships/tags" Target="../tags/tag377.xml"/><Relationship Id="rId8" Type="http://schemas.openxmlformats.org/officeDocument/2006/relationships/tags" Target="../tags/tag329.xml"/><Relationship Id="rId51" Type="http://schemas.openxmlformats.org/officeDocument/2006/relationships/tags" Target="../tags/tag372.xml"/><Relationship Id="rId3" Type="http://schemas.openxmlformats.org/officeDocument/2006/relationships/tags" Target="../tags/tag324.xml"/><Relationship Id="rId12" Type="http://schemas.openxmlformats.org/officeDocument/2006/relationships/tags" Target="../tags/tag333.xml"/><Relationship Id="rId17" Type="http://schemas.openxmlformats.org/officeDocument/2006/relationships/tags" Target="../tags/tag338.xml"/><Relationship Id="rId25" Type="http://schemas.openxmlformats.org/officeDocument/2006/relationships/tags" Target="../tags/tag346.xml"/><Relationship Id="rId33" Type="http://schemas.openxmlformats.org/officeDocument/2006/relationships/tags" Target="../tags/tag354.xml"/><Relationship Id="rId38" Type="http://schemas.openxmlformats.org/officeDocument/2006/relationships/tags" Target="../tags/tag359.xml"/><Relationship Id="rId46" Type="http://schemas.openxmlformats.org/officeDocument/2006/relationships/tags" Target="../tags/tag367.xml"/><Relationship Id="rId59" Type="http://schemas.openxmlformats.org/officeDocument/2006/relationships/tags" Target="../tags/tag380.xml"/></Relationships>
</file>

<file path=ppt/slides/_rels/slide15.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tags" Target="../tags/tag394.xml"/><Relationship Id="rId18" Type="http://schemas.openxmlformats.org/officeDocument/2006/relationships/tags" Target="../tags/tag399.xml"/><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tags" Target="../tags/tag398.xml"/><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notesSlide" Target="../notesSlides/notesSlide11.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5" Type="http://schemas.openxmlformats.org/officeDocument/2006/relationships/tags" Target="../tags/tag386.xml"/><Relationship Id="rId15" Type="http://schemas.openxmlformats.org/officeDocument/2006/relationships/tags" Target="../tags/tag396.xml"/><Relationship Id="rId10" Type="http://schemas.openxmlformats.org/officeDocument/2006/relationships/tags" Target="../tags/tag391.xml"/><Relationship Id="rId19" Type="http://schemas.openxmlformats.org/officeDocument/2006/relationships/slideLayout" Target="../slideLayouts/slideLayout4.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s>
</file>

<file path=ppt/slides/_rels/slide16.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 Type="http://schemas.openxmlformats.org/officeDocument/2006/relationships/tags" Target="../tags/tag402.xml"/><Relationship Id="rId21" Type="http://schemas.openxmlformats.org/officeDocument/2006/relationships/tags" Target="../tags/tag420.xml"/><Relationship Id="rId34" Type="http://schemas.openxmlformats.org/officeDocument/2006/relationships/tags" Target="../tags/tag433.xml"/><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33" Type="http://schemas.openxmlformats.org/officeDocument/2006/relationships/tags" Target="../tags/tag432.xml"/><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29" Type="http://schemas.openxmlformats.org/officeDocument/2006/relationships/tags" Target="../tags/tag428.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tags" Target="../tags/tag423.xml"/><Relationship Id="rId32" Type="http://schemas.openxmlformats.org/officeDocument/2006/relationships/tags" Target="../tags/tag431.xml"/><Relationship Id="rId37" Type="http://schemas.openxmlformats.org/officeDocument/2006/relationships/image" Target="../media/image6.png"/><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tags" Target="../tags/tag427.xml"/><Relationship Id="rId36" Type="http://schemas.openxmlformats.org/officeDocument/2006/relationships/notesSlide" Target="../notesSlides/notesSlide12.xml"/><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tags" Target="../tags/tag430.xml"/><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tags" Target="../tags/tag426.xml"/><Relationship Id="rId30" Type="http://schemas.openxmlformats.org/officeDocument/2006/relationships/tags" Target="../tags/tag429.xml"/><Relationship Id="rId35"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tags" Target="../tags/tag446.xml"/><Relationship Id="rId18" Type="http://schemas.openxmlformats.org/officeDocument/2006/relationships/tags" Target="../tags/tag451.xml"/><Relationship Id="rId26" Type="http://schemas.openxmlformats.org/officeDocument/2006/relationships/slideLayout" Target="../slideLayouts/slideLayout4.xml"/><Relationship Id="rId3" Type="http://schemas.openxmlformats.org/officeDocument/2006/relationships/tags" Target="../tags/tag436.xml"/><Relationship Id="rId21" Type="http://schemas.openxmlformats.org/officeDocument/2006/relationships/tags" Target="../tags/tag454.xml"/><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tags" Target="../tags/tag458.xml"/><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tags" Target="../tags/tag453.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24" Type="http://schemas.openxmlformats.org/officeDocument/2006/relationships/tags" Target="../tags/tag457.xml"/><Relationship Id="rId5" Type="http://schemas.openxmlformats.org/officeDocument/2006/relationships/tags" Target="../tags/tag438.xml"/><Relationship Id="rId15" Type="http://schemas.openxmlformats.org/officeDocument/2006/relationships/tags" Target="../tags/tag448.xml"/><Relationship Id="rId23" Type="http://schemas.openxmlformats.org/officeDocument/2006/relationships/tags" Target="../tags/tag456.xml"/><Relationship Id="rId28" Type="http://schemas.openxmlformats.org/officeDocument/2006/relationships/image" Target="../media/image6.png"/><Relationship Id="rId10" Type="http://schemas.openxmlformats.org/officeDocument/2006/relationships/tags" Target="../tags/tag443.xml"/><Relationship Id="rId19" Type="http://schemas.openxmlformats.org/officeDocument/2006/relationships/tags" Target="../tags/tag452.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 Id="rId22" Type="http://schemas.openxmlformats.org/officeDocument/2006/relationships/tags" Target="../tags/tag455.xml"/><Relationship Id="rId27"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tags" Target="../tags/tag476.xml"/><Relationship Id="rId26" Type="http://schemas.openxmlformats.org/officeDocument/2006/relationships/tags" Target="../tags/tag484.xml"/><Relationship Id="rId3" Type="http://schemas.openxmlformats.org/officeDocument/2006/relationships/tags" Target="../tags/tag461.xml"/><Relationship Id="rId21" Type="http://schemas.openxmlformats.org/officeDocument/2006/relationships/tags" Target="../tags/tag479.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tags" Target="../tags/tag475.xml"/><Relationship Id="rId25" Type="http://schemas.openxmlformats.org/officeDocument/2006/relationships/tags" Target="../tags/tag483.xml"/><Relationship Id="rId2" Type="http://schemas.openxmlformats.org/officeDocument/2006/relationships/tags" Target="../tags/tag460.xml"/><Relationship Id="rId16" Type="http://schemas.openxmlformats.org/officeDocument/2006/relationships/tags" Target="../tags/tag474.xml"/><Relationship Id="rId20" Type="http://schemas.openxmlformats.org/officeDocument/2006/relationships/tags" Target="../tags/tag478.xml"/><Relationship Id="rId29" Type="http://schemas.openxmlformats.org/officeDocument/2006/relationships/tags" Target="../tags/tag487.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24" Type="http://schemas.openxmlformats.org/officeDocument/2006/relationships/tags" Target="../tags/tag482.xml"/><Relationship Id="rId32" Type="http://schemas.openxmlformats.org/officeDocument/2006/relationships/image" Target="../media/image6.png"/><Relationship Id="rId5" Type="http://schemas.openxmlformats.org/officeDocument/2006/relationships/tags" Target="../tags/tag463.xml"/><Relationship Id="rId15" Type="http://schemas.openxmlformats.org/officeDocument/2006/relationships/tags" Target="../tags/tag473.xml"/><Relationship Id="rId23" Type="http://schemas.openxmlformats.org/officeDocument/2006/relationships/tags" Target="../tags/tag481.xml"/><Relationship Id="rId28" Type="http://schemas.openxmlformats.org/officeDocument/2006/relationships/tags" Target="../tags/tag486.xml"/><Relationship Id="rId10" Type="http://schemas.openxmlformats.org/officeDocument/2006/relationships/tags" Target="../tags/tag468.xml"/><Relationship Id="rId19" Type="http://schemas.openxmlformats.org/officeDocument/2006/relationships/tags" Target="../tags/tag477.xml"/><Relationship Id="rId31" Type="http://schemas.openxmlformats.org/officeDocument/2006/relationships/notesSlide" Target="../notesSlides/notesSlide14.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 Id="rId22" Type="http://schemas.openxmlformats.org/officeDocument/2006/relationships/tags" Target="../tags/tag480.xml"/><Relationship Id="rId27" Type="http://schemas.openxmlformats.org/officeDocument/2006/relationships/tags" Target="../tags/tag485.xml"/><Relationship Id="rId30"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3" Type="http://schemas.openxmlformats.org/officeDocument/2006/relationships/tags" Target="../tags/tag500.xml"/><Relationship Id="rId18" Type="http://schemas.openxmlformats.org/officeDocument/2006/relationships/tags" Target="../tags/tag505.xml"/><Relationship Id="rId26" Type="http://schemas.openxmlformats.org/officeDocument/2006/relationships/tags" Target="../tags/tag513.xml"/><Relationship Id="rId39" Type="http://schemas.openxmlformats.org/officeDocument/2006/relationships/tags" Target="../tags/tag526.xml"/><Relationship Id="rId21" Type="http://schemas.openxmlformats.org/officeDocument/2006/relationships/tags" Target="../tags/tag508.xml"/><Relationship Id="rId34" Type="http://schemas.openxmlformats.org/officeDocument/2006/relationships/tags" Target="../tags/tag521.xml"/><Relationship Id="rId42" Type="http://schemas.openxmlformats.org/officeDocument/2006/relationships/tags" Target="../tags/tag529.xml"/><Relationship Id="rId47" Type="http://schemas.openxmlformats.org/officeDocument/2006/relationships/tags" Target="../tags/tag534.xml"/><Relationship Id="rId50" Type="http://schemas.openxmlformats.org/officeDocument/2006/relationships/tags" Target="../tags/tag537.xml"/><Relationship Id="rId55" Type="http://schemas.openxmlformats.org/officeDocument/2006/relationships/tags" Target="../tags/tag542.xml"/><Relationship Id="rId7" Type="http://schemas.openxmlformats.org/officeDocument/2006/relationships/tags" Target="../tags/tag494.xml"/><Relationship Id="rId12" Type="http://schemas.openxmlformats.org/officeDocument/2006/relationships/tags" Target="../tags/tag499.xml"/><Relationship Id="rId17" Type="http://schemas.openxmlformats.org/officeDocument/2006/relationships/tags" Target="../tags/tag504.xml"/><Relationship Id="rId25" Type="http://schemas.openxmlformats.org/officeDocument/2006/relationships/tags" Target="../tags/tag512.xml"/><Relationship Id="rId33" Type="http://schemas.openxmlformats.org/officeDocument/2006/relationships/tags" Target="../tags/tag520.xml"/><Relationship Id="rId38" Type="http://schemas.openxmlformats.org/officeDocument/2006/relationships/tags" Target="../tags/tag525.xml"/><Relationship Id="rId46" Type="http://schemas.openxmlformats.org/officeDocument/2006/relationships/tags" Target="../tags/tag533.xml"/><Relationship Id="rId59" Type="http://schemas.openxmlformats.org/officeDocument/2006/relationships/notesSlide" Target="../notesSlides/notesSlide15.xml"/><Relationship Id="rId2" Type="http://schemas.openxmlformats.org/officeDocument/2006/relationships/tags" Target="../tags/tag489.xml"/><Relationship Id="rId16" Type="http://schemas.openxmlformats.org/officeDocument/2006/relationships/tags" Target="../tags/tag503.xml"/><Relationship Id="rId20" Type="http://schemas.openxmlformats.org/officeDocument/2006/relationships/tags" Target="../tags/tag507.xml"/><Relationship Id="rId29" Type="http://schemas.openxmlformats.org/officeDocument/2006/relationships/tags" Target="../tags/tag516.xml"/><Relationship Id="rId41" Type="http://schemas.openxmlformats.org/officeDocument/2006/relationships/tags" Target="../tags/tag528.xml"/><Relationship Id="rId54" Type="http://schemas.openxmlformats.org/officeDocument/2006/relationships/tags" Target="../tags/tag541.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24" Type="http://schemas.openxmlformats.org/officeDocument/2006/relationships/tags" Target="../tags/tag511.xml"/><Relationship Id="rId32" Type="http://schemas.openxmlformats.org/officeDocument/2006/relationships/tags" Target="../tags/tag519.xml"/><Relationship Id="rId37" Type="http://schemas.openxmlformats.org/officeDocument/2006/relationships/tags" Target="../tags/tag524.xml"/><Relationship Id="rId40" Type="http://schemas.openxmlformats.org/officeDocument/2006/relationships/tags" Target="../tags/tag527.xml"/><Relationship Id="rId45" Type="http://schemas.openxmlformats.org/officeDocument/2006/relationships/tags" Target="../tags/tag532.xml"/><Relationship Id="rId53" Type="http://schemas.openxmlformats.org/officeDocument/2006/relationships/tags" Target="../tags/tag540.xml"/><Relationship Id="rId58" Type="http://schemas.openxmlformats.org/officeDocument/2006/relationships/slideLayout" Target="../slideLayouts/slideLayout4.xml"/><Relationship Id="rId5" Type="http://schemas.openxmlformats.org/officeDocument/2006/relationships/tags" Target="../tags/tag492.xml"/><Relationship Id="rId15" Type="http://schemas.openxmlformats.org/officeDocument/2006/relationships/tags" Target="../tags/tag502.xml"/><Relationship Id="rId23" Type="http://schemas.openxmlformats.org/officeDocument/2006/relationships/tags" Target="../tags/tag510.xml"/><Relationship Id="rId28" Type="http://schemas.openxmlformats.org/officeDocument/2006/relationships/tags" Target="../tags/tag515.xml"/><Relationship Id="rId36" Type="http://schemas.openxmlformats.org/officeDocument/2006/relationships/tags" Target="../tags/tag523.xml"/><Relationship Id="rId49" Type="http://schemas.openxmlformats.org/officeDocument/2006/relationships/tags" Target="../tags/tag536.xml"/><Relationship Id="rId57" Type="http://schemas.openxmlformats.org/officeDocument/2006/relationships/tags" Target="../tags/tag544.xml"/><Relationship Id="rId10" Type="http://schemas.openxmlformats.org/officeDocument/2006/relationships/tags" Target="../tags/tag497.xml"/><Relationship Id="rId19" Type="http://schemas.openxmlformats.org/officeDocument/2006/relationships/tags" Target="../tags/tag506.xml"/><Relationship Id="rId31" Type="http://schemas.openxmlformats.org/officeDocument/2006/relationships/tags" Target="../tags/tag518.xml"/><Relationship Id="rId44" Type="http://schemas.openxmlformats.org/officeDocument/2006/relationships/tags" Target="../tags/tag531.xml"/><Relationship Id="rId52" Type="http://schemas.openxmlformats.org/officeDocument/2006/relationships/tags" Target="../tags/tag539.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tags" Target="../tags/tag501.xml"/><Relationship Id="rId22" Type="http://schemas.openxmlformats.org/officeDocument/2006/relationships/tags" Target="../tags/tag509.xml"/><Relationship Id="rId27" Type="http://schemas.openxmlformats.org/officeDocument/2006/relationships/tags" Target="../tags/tag514.xml"/><Relationship Id="rId30" Type="http://schemas.openxmlformats.org/officeDocument/2006/relationships/tags" Target="../tags/tag517.xml"/><Relationship Id="rId35" Type="http://schemas.openxmlformats.org/officeDocument/2006/relationships/tags" Target="../tags/tag522.xml"/><Relationship Id="rId43" Type="http://schemas.openxmlformats.org/officeDocument/2006/relationships/tags" Target="../tags/tag530.xml"/><Relationship Id="rId48" Type="http://schemas.openxmlformats.org/officeDocument/2006/relationships/tags" Target="../tags/tag535.xml"/><Relationship Id="rId56" Type="http://schemas.openxmlformats.org/officeDocument/2006/relationships/tags" Target="../tags/tag543.xml"/><Relationship Id="rId8" Type="http://schemas.openxmlformats.org/officeDocument/2006/relationships/tags" Target="../tags/tag495.xml"/><Relationship Id="rId51" Type="http://schemas.openxmlformats.org/officeDocument/2006/relationships/tags" Target="../tags/tag538.xml"/><Relationship Id="rId3" Type="http://schemas.openxmlformats.org/officeDocument/2006/relationships/tags" Target="../tags/tag490.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552.xml"/><Relationship Id="rId13" Type="http://schemas.openxmlformats.org/officeDocument/2006/relationships/tags" Target="../tags/tag557.xml"/><Relationship Id="rId18" Type="http://schemas.openxmlformats.org/officeDocument/2006/relationships/tags" Target="../tags/tag562.xml"/><Relationship Id="rId26" Type="http://schemas.openxmlformats.org/officeDocument/2006/relationships/tags" Target="../tags/tag570.xml"/><Relationship Id="rId39" Type="http://schemas.openxmlformats.org/officeDocument/2006/relationships/tags" Target="../tags/tag583.xml"/><Relationship Id="rId3" Type="http://schemas.openxmlformats.org/officeDocument/2006/relationships/tags" Target="../tags/tag547.xml"/><Relationship Id="rId21" Type="http://schemas.openxmlformats.org/officeDocument/2006/relationships/tags" Target="../tags/tag565.xml"/><Relationship Id="rId34" Type="http://schemas.openxmlformats.org/officeDocument/2006/relationships/tags" Target="../tags/tag578.xml"/><Relationship Id="rId42" Type="http://schemas.openxmlformats.org/officeDocument/2006/relationships/tags" Target="../tags/tag586.xml"/><Relationship Id="rId47" Type="http://schemas.openxmlformats.org/officeDocument/2006/relationships/image" Target="../media/image6.png"/><Relationship Id="rId7" Type="http://schemas.openxmlformats.org/officeDocument/2006/relationships/tags" Target="../tags/tag551.xml"/><Relationship Id="rId12" Type="http://schemas.openxmlformats.org/officeDocument/2006/relationships/tags" Target="../tags/tag556.xml"/><Relationship Id="rId17" Type="http://schemas.openxmlformats.org/officeDocument/2006/relationships/tags" Target="../tags/tag561.xml"/><Relationship Id="rId25" Type="http://schemas.openxmlformats.org/officeDocument/2006/relationships/tags" Target="../tags/tag569.xml"/><Relationship Id="rId33" Type="http://schemas.openxmlformats.org/officeDocument/2006/relationships/tags" Target="../tags/tag577.xml"/><Relationship Id="rId38" Type="http://schemas.openxmlformats.org/officeDocument/2006/relationships/tags" Target="../tags/tag582.xml"/><Relationship Id="rId46" Type="http://schemas.openxmlformats.org/officeDocument/2006/relationships/notesSlide" Target="../notesSlides/notesSlide16.xml"/><Relationship Id="rId2" Type="http://schemas.openxmlformats.org/officeDocument/2006/relationships/tags" Target="../tags/tag546.xml"/><Relationship Id="rId16" Type="http://schemas.openxmlformats.org/officeDocument/2006/relationships/tags" Target="../tags/tag560.xml"/><Relationship Id="rId20" Type="http://schemas.openxmlformats.org/officeDocument/2006/relationships/tags" Target="../tags/tag564.xml"/><Relationship Id="rId29" Type="http://schemas.openxmlformats.org/officeDocument/2006/relationships/tags" Target="../tags/tag573.xml"/><Relationship Id="rId41" Type="http://schemas.openxmlformats.org/officeDocument/2006/relationships/tags" Target="../tags/tag585.xml"/><Relationship Id="rId1" Type="http://schemas.openxmlformats.org/officeDocument/2006/relationships/tags" Target="../tags/tag545.xml"/><Relationship Id="rId6" Type="http://schemas.openxmlformats.org/officeDocument/2006/relationships/tags" Target="../tags/tag550.xml"/><Relationship Id="rId11" Type="http://schemas.openxmlformats.org/officeDocument/2006/relationships/tags" Target="../tags/tag555.xml"/><Relationship Id="rId24" Type="http://schemas.openxmlformats.org/officeDocument/2006/relationships/tags" Target="../tags/tag568.xml"/><Relationship Id="rId32" Type="http://schemas.openxmlformats.org/officeDocument/2006/relationships/tags" Target="../tags/tag576.xml"/><Relationship Id="rId37" Type="http://schemas.openxmlformats.org/officeDocument/2006/relationships/tags" Target="../tags/tag581.xml"/><Relationship Id="rId40" Type="http://schemas.openxmlformats.org/officeDocument/2006/relationships/tags" Target="../tags/tag584.xml"/><Relationship Id="rId45" Type="http://schemas.openxmlformats.org/officeDocument/2006/relationships/slideLayout" Target="../slideLayouts/slideLayout4.xml"/><Relationship Id="rId5" Type="http://schemas.openxmlformats.org/officeDocument/2006/relationships/tags" Target="../tags/tag549.xml"/><Relationship Id="rId15" Type="http://schemas.openxmlformats.org/officeDocument/2006/relationships/tags" Target="../tags/tag559.xml"/><Relationship Id="rId23" Type="http://schemas.openxmlformats.org/officeDocument/2006/relationships/tags" Target="../tags/tag567.xml"/><Relationship Id="rId28" Type="http://schemas.openxmlformats.org/officeDocument/2006/relationships/tags" Target="../tags/tag572.xml"/><Relationship Id="rId36" Type="http://schemas.openxmlformats.org/officeDocument/2006/relationships/tags" Target="../tags/tag580.xml"/><Relationship Id="rId10" Type="http://schemas.openxmlformats.org/officeDocument/2006/relationships/tags" Target="../tags/tag554.xml"/><Relationship Id="rId19" Type="http://schemas.openxmlformats.org/officeDocument/2006/relationships/tags" Target="../tags/tag563.xml"/><Relationship Id="rId31" Type="http://schemas.openxmlformats.org/officeDocument/2006/relationships/tags" Target="../tags/tag575.xml"/><Relationship Id="rId44" Type="http://schemas.openxmlformats.org/officeDocument/2006/relationships/tags" Target="../tags/tag588.xml"/><Relationship Id="rId4" Type="http://schemas.openxmlformats.org/officeDocument/2006/relationships/tags" Target="../tags/tag548.xml"/><Relationship Id="rId9" Type="http://schemas.openxmlformats.org/officeDocument/2006/relationships/tags" Target="../tags/tag553.xml"/><Relationship Id="rId14" Type="http://schemas.openxmlformats.org/officeDocument/2006/relationships/tags" Target="../tags/tag558.xml"/><Relationship Id="rId22" Type="http://schemas.openxmlformats.org/officeDocument/2006/relationships/tags" Target="../tags/tag566.xml"/><Relationship Id="rId27" Type="http://schemas.openxmlformats.org/officeDocument/2006/relationships/tags" Target="../tags/tag571.xml"/><Relationship Id="rId30" Type="http://schemas.openxmlformats.org/officeDocument/2006/relationships/tags" Target="../tags/tag574.xml"/><Relationship Id="rId35" Type="http://schemas.openxmlformats.org/officeDocument/2006/relationships/tags" Target="../tags/tag579.xml"/><Relationship Id="rId43" Type="http://schemas.openxmlformats.org/officeDocument/2006/relationships/tags" Target="../tags/tag587.xml"/></Relationships>
</file>

<file path=ppt/slides/_rels/slide21.xml.rels><?xml version="1.0" encoding="UTF-8" standalone="yes"?>
<Relationships xmlns="http://schemas.openxmlformats.org/package/2006/relationships"><Relationship Id="rId8" Type="http://schemas.openxmlformats.org/officeDocument/2006/relationships/tags" Target="../tags/tag596.xml"/><Relationship Id="rId13" Type="http://schemas.openxmlformats.org/officeDocument/2006/relationships/tags" Target="../tags/tag601.xml"/><Relationship Id="rId18" Type="http://schemas.openxmlformats.org/officeDocument/2006/relationships/tags" Target="../tags/tag606.xml"/><Relationship Id="rId26" Type="http://schemas.openxmlformats.org/officeDocument/2006/relationships/tags" Target="../tags/tag614.xml"/><Relationship Id="rId39" Type="http://schemas.openxmlformats.org/officeDocument/2006/relationships/tags" Target="../tags/tag627.xml"/><Relationship Id="rId3" Type="http://schemas.openxmlformats.org/officeDocument/2006/relationships/tags" Target="../tags/tag591.xml"/><Relationship Id="rId21" Type="http://schemas.openxmlformats.org/officeDocument/2006/relationships/tags" Target="../tags/tag609.xml"/><Relationship Id="rId34" Type="http://schemas.openxmlformats.org/officeDocument/2006/relationships/tags" Target="../tags/tag622.xml"/><Relationship Id="rId42" Type="http://schemas.openxmlformats.org/officeDocument/2006/relationships/tags" Target="../tags/tag630.xml"/><Relationship Id="rId47" Type="http://schemas.openxmlformats.org/officeDocument/2006/relationships/image" Target="../media/image2.png"/><Relationship Id="rId7" Type="http://schemas.openxmlformats.org/officeDocument/2006/relationships/tags" Target="../tags/tag595.xml"/><Relationship Id="rId12" Type="http://schemas.openxmlformats.org/officeDocument/2006/relationships/tags" Target="../tags/tag600.xml"/><Relationship Id="rId17" Type="http://schemas.openxmlformats.org/officeDocument/2006/relationships/tags" Target="../tags/tag605.xml"/><Relationship Id="rId25" Type="http://schemas.openxmlformats.org/officeDocument/2006/relationships/tags" Target="../tags/tag613.xml"/><Relationship Id="rId33" Type="http://schemas.openxmlformats.org/officeDocument/2006/relationships/tags" Target="../tags/tag621.xml"/><Relationship Id="rId38" Type="http://schemas.openxmlformats.org/officeDocument/2006/relationships/tags" Target="../tags/tag626.xml"/><Relationship Id="rId46" Type="http://schemas.openxmlformats.org/officeDocument/2006/relationships/image" Target="../media/image6.png"/><Relationship Id="rId2" Type="http://schemas.openxmlformats.org/officeDocument/2006/relationships/tags" Target="../tags/tag590.xml"/><Relationship Id="rId16" Type="http://schemas.openxmlformats.org/officeDocument/2006/relationships/tags" Target="../tags/tag604.xml"/><Relationship Id="rId20" Type="http://schemas.openxmlformats.org/officeDocument/2006/relationships/tags" Target="../tags/tag608.xml"/><Relationship Id="rId29" Type="http://schemas.openxmlformats.org/officeDocument/2006/relationships/tags" Target="../tags/tag617.xml"/><Relationship Id="rId41" Type="http://schemas.openxmlformats.org/officeDocument/2006/relationships/tags" Target="../tags/tag629.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tags" Target="../tags/tag599.xml"/><Relationship Id="rId24" Type="http://schemas.openxmlformats.org/officeDocument/2006/relationships/tags" Target="../tags/tag612.xml"/><Relationship Id="rId32" Type="http://schemas.openxmlformats.org/officeDocument/2006/relationships/tags" Target="../tags/tag620.xml"/><Relationship Id="rId37" Type="http://schemas.openxmlformats.org/officeDocument/2006/relationships/tags" Target="../tags/tag625.xml"/><Relationship Id="rId40" Type="http://schemas.openxmlformats.org/officeDocument/2006/relationships/tags" Target="../tags/tag628.xml"/><Relationship Id="rId45" Type="http://schemas.openxmlformats.org/officeDocument/2006/relationships/notesSlide" Target="../notesSlides/notesSlide17.xml"/><Relationship Id="rId5" Type="http://schemas.openxmlformats.org/officeDocument/2006/relationships/tags" Target="../tags/tag593.xml"/><Relationship Id="rId15" Type="http://schemas.openxmlformats.org/officeDocument/2006/relationships/tags" Target="../tags/tag603.xml"/><Relationship Id="rId23" Type="http://schemas.openxmlformats.org/officeDocument/2006/relationships/tags" Target="../tags/tag611.xml"/><Relationship Id="rId28" Type="http://schemas.openxmlformats.org/officeDocument/2006/relationships/tags" Target="../tags/tag616.xml"/><Relationship Id="rId36" Type="http://schemas.openxmlformats.org/officeDocument/2006/relationships/tags" Target="../tags/tag624.xml"/><Relationship Id="rId10" Type="http://schemas.openxmlformats.org/officeDocument/2006/relationships/tags" Target="../tags/tag598.xml"/><Relationship Id="rId19" Type="http://schemas.openxmlformats.org/officeDocument/2006/relationships/tags" Target="../tags/tag607.xml"/><Relationship Id="rId31" Type="http://schemas.openxmlformats.org/officeDocument/2006/relationships/tags" Target="../tags/tag619.xml"/><Relationship Id="rId44" Type="http://schemas.openxmlformats.org/officeDocument/2006/relationships/slideLayout" Target="../slideLayouts/slideLayout4.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tags" Target="../tags/tag602.xml"/><Relationship Id="rId22" Type="http://schemas.openxmlformats.org/officeDocument/2006/relationships/tags" Target="../tags/tag610.xml"/><Relationship Id="rId27" Type="http://schemas.openxmlformats.org/officeDocument/2006/relationships/tags" Target="../tags/tag615.xml"/><Relationship Id="rId30" Type="http://schemas.openxmlformats.org/officeDocument/2006/relationships/tags" Target="../tags/tag618.xml"/><Relationship Id="rId35" Type="http://schemas.openxmlformats.org/officeDocument/2006/relationships/tags" Target="../tags/tag623.xml"/><Relationship Id="rId43" Type="http://schemas.openxmlformats.org/officeDocument/2006/relationships/tags" Target="../tags/tag631.xml"/></Relationships>
</file>

<file path=ppt/slides/_rels/slide22.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637.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tags" Target="../tags/tag638.xml"/></Relationships>
</file>

<file path=ppt/slides/_rels/slide24.xml.rels><?xml version="1.0" encoding="UTF-8" standalone="yes"?>
<Relationships xmlns="http://schemas.openxmlformats.org/package/2006/relationships"><Relationship Id="rId3" Type="http://schemas.openxmlformats.org/officeDocument/2006/relationships/tags" Target="../tags/tag641.xml"/><Relationship Id="rId2" Type="http://schemas.openxmlformats.org/officeDocument/2006/relationships/tags" Target="../tags/tag640.xml"/><Relationship Id="rId1" Type="http://schemas.openxmlformats.org/officeDocument/2006/relationships/tags" Target="../tags/tag639.xml"/><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44.xml"/><Relationship Id="rId7" Type="http://schemas.openxmlformats.org/officeDocument/2006/relationships/image" Target="../media/image2.png"/><Relationship Id="rId2" Type="http://schemas.openxmlformats.org/officeDocument/2006/relationships/tags" Target="../tags/tag643.xml"/><Relationship Id="rId1" Type="http://schemas.openxmlformats.org/officeDocument/2006/relationships/tags" Target="../tags/tag642.xml"/><Relationship Id="rId6" Type="http://schemas.openxmlformats.org/officeDocument/2006/relationships/slideLayout" Target="../slideLayouts/slideLayout5.xml"/><Relationship Id="rId5" Type="http://schemas.openxmlformats.org/officeDocument/2006/relationships/tags" Target="../tags/tag646.xml"/><Relationship Id="rId4" Type="http://schemas.openxmlformats.org/officeDocument/2006/relationships/tags" Target="../tags/tag645.xml"/></Relationships>
</file>

<file path=ppt/slides/_rels/slide26.xml.rels><?xml version="1.0" encoding="UTF-8" standalone="yes"?>
<Relationships xmlns="http://schemas.openxmlformats.org/package/2006/relationships"><Relationship Id="rId3" Type="http://schemas.openxmlformats.org/officeDocument/2006/relationships/tags" Target="../tags/tag649.xml"/><Relationship Id="rId2" Type="http://schemas.openxmlformats.org/officeDocument/2006/relationships/tags" Target="../tags/tag648.xml"/><Relationship Id="rId1" Type="http://schemas.openxmlformats.org/officeDocument/2006/relationships/tags" Target="../tags/tag647.xml"/><Relationship Id="rId5" Type="http://schemas.openxmlformats.org/officeDocument/2006/relationships/image" Target="../media/image9.png"/><Relationship Id="rId4"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tags" Target="../tags/tag652.xml"/><Relationship Id="rId7" Type="http://schemas.openxmlformats.org/officeDocument/2006/relationships/image" Target="../media/image10.png"/><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image" Target="../media/image2.png"/><Relationship Id="rId5" Type="http://schemas.openxmlformats.org/officeDocument/2006/relationships/slideLayout" Target="../slideLayouts/slideLayout8.xml"/><Relationship Id="rId4" Type="http://schemas.openxmlformats.org/officeDocument/2006/relationships/tags" Target="../tags/tag653.xml"/></Relationships>
</file>

<file path=ppt/slides/_rels/slide28.xml.rels><?xml version="1.0" encoding="UTF-8" standalone="yes"?>
<Relationships xmlns="http://schemas.openxmlformats.org/package/2006/relationships"><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tags" Target="../tags/tag654.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tags" Target="../tags/tag657.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 Type="http://schemas.openxmlformats.org/officeDocument/2006/relationships/tags" Target="../tags/tag48.xml"/><Relationship Id="rId21" Type="http://schemas.openxmlformats.org/officeDocument/2006/relationships/tags" Target="../tags/tag66.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slideLayout" Target="../slideLayouts/slideLayout5.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tags" Target="../tags/tag69.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10" Type="http://schemas.openxmlformats.org/officeDocument/2006/relationships/tags" Target="../tags/tag55.xml"/><Relationship Id="rId19" Type="http://schemas.openxmlformats.org/officeDocument/2006/relationships/tags" Target="../tags/tag64.xml"/><Relationship Id="rId31" Type="http://schemas.openxmlformats.org/officeDocument/2006/relationships/image" Target="../media/image2.pn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1.xml"/><Relationship Id="rId1" Type="http://schemas.openxmlformats.org/officeDocument/2006/relationships/tags" Target="../tags/tag660.xml"/><Relationship Id="rId4"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8" Type="http://schemas.openxmlformats.org/officeDocument/2006/relationships/tags" Target="../tags/tag669.xml"/><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tags" Target="../tags/tag687.xml"/><Relationship Id="rId3" Type="http://schemas.openxmlformats.org/officeDocument/2006/relationships/tags" Target="../tags/tag664.xml"/><Relationship Id="rId21" Type="http://schemas.openxmlformats.org/officeDocument/2006/relationships/tags" Target="../tags/tag682.xml"/><Relationship Id="rId7" Type="http://schemas.openxmlformats.org/officeDocument/2006/relationships/tags" Target="../tags/tag668.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2" Type="http://schemas.openxmlformats.org/officeDocument/2006/relationships/tags" Target="../tags/tag663.xml"/><Relationship Id="rId16" Type="http://schemas.openxmlformats.org/officeDocument/2006/relationships/tags" Target="../tags/tag677.xml"/><Relationship Id="rId20" Type="http://schemas.openxmlformats.org/officeDocument/2006/relationships/tags" Target="../tags/tag681.xml"/><Relationship Id="rId29" Type="http://schemas.openxmlformats.org/officeDocument/2006/relationships/tags" Target="../tags/tag690.xml"/><Relationship Id="rId1" Type="http://schemas.openxmlformats.org/officeDocument/2006/relationships/tags" Target="../tags/tag662.xml"/><Relationship Id="rId6" Type="http://schemas.openxmlformats.org/officeDocument/2006/relationships/tags" Target="../tags/tag667.xml"/><Relationship Id="rId11" Type="http://schemas.openxmlformats.org/officeDocument/2006/relationships/tags" Target="../tags/tag672.xml"/><Relationship Id="rId24" Type="http://schemas.openxmlformats.org/officeDocument/2006/relationships/tags" Target="../tags/tag685.xml"/><Relationship Id="rId5" Type="http://schemas.openxmlformats.org/officeDocument/2006/relationships/tags" Target="../tags/tag666.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tags" Target="../tags/tag689.xml"/><Relationship Id="rId10" Type="http://schemas.openxmlformats.org/officeDocument/2006/relationships/tags" Target="../tags/tag671.xml"/><Relationship Id="rId19" Type="http://schemas.openxmlformats.org/officeDocument/2006/relationships/tags" Target="../tags/tag680.xml"/><Relationship Id="rId31" Type="http://schemas.openxmlformats.org/officeDocument/2006/relationships/notesSlide" Target="../notesSlides/notesSlide22.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tags" Target="../tags/tag688.xml"/><Relationship Id="rId30"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tags" Target="../tags/tag698.xml"/><Relationship Id="rId13" Type="http://schemas.openxmlformats.org/officeDocument/2006/relationships/tags" Target="../tags/tag703.xml"/><Relationship Id="rId18" Type="http://schemas.openxmlformats.org/officeDocument/2006/relationships/tags" Target="../tags/tag708.xml"/><Relationship Id="rId26" Type="http://schemas.openxmlformats.org/officeDocument/2006/relationships/tags" Target="../tags/tag716.xml"/><Relationship Id="rId3" Type="http://schemas.openxmlformats.org/officeDocument/2006/relationships/tags" Target="../tags/tag693.xml"/><Relationship Id="rId21" Type="http://schemas.openxmlformats.org/officeDocument/2006/relationships/tags" Target="../tags/tag711.xml"/><Relationship Id="rId7" Type="http://schemas.openxmlformats.org/officeDocument/2006/relationships/tags" Target="../tags/tag697.xml"/><Relationship Id="rId12" Type="http://schemas.openxmlformats.org/officeDocument/2006/relationships/tags" Target="../tags/tag702.xml"/><Relationship Id="rId17" Type="http://schemas.openxmlformats.org/officeDocument/2006/relationships/tags" Target="../tags/tag707.xml"/><Relationship Id="rId25" Type="http://schemas.openxmlformats.org/officeDocument/2006/relationships/tags" Target="../tags/tag715.xml"/><Relationship Id="rId33" Type="http://schemas.openxmlformats.org/officeDocument/2006/relationships/slideLayout" Target="../slideLayouts/slideLayout4.xml"/><Relationship Id="rId2" Type="http://schemas.openxmlformats.org/officeDocument/2006/relationships/tags" Target="../tags/tag692.xml"/><Relationship Id="rId16" Type="http://schemas.openxmlformats.org/officeDocument/2006/relationships/tags" Target="../tags/tag706.xml"/><Relationship Id="rId20" Type="http://schemas.openxmlformats.org/officeDocument/2006/relationships/tags" Target="../tags/tag710.xml"/><Relationship Id="rId29" Type="http://schemas.openxmlformats.org/officeDocument/2006/relationships/tags" Target="../tags/tag719.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tags" Target="../tags/tag701.xml"/><Relationship Id="rId24" Type="http://schemas.openxmlformats.org/officeDocument/2006/relationships/tags" Target="../tags/tag714.xml"/><Relationship Id="rId32" Type="http://schemas.openxmlformats.org/officeDocument/2006/relationships/tags" Target="../tags/tag722.xml"/><Relationship Id="rId5" Type="http://schemas.openxmlformats.org/officeDocument/2006/relationships/tags" Target="../tags/tag695.xml"/><Relationship Id="rId15" Type="http://schemas.openxmlformats.org/officeDocument/2006/relationships/tags" Target="../tags/tag705.xml"/><Relationship Id="rId23" Type="http://schemas.openxmlformats.org/officeDocument/2006/relationships/tags" Target="../tags/tag713.xml"/><Relationship Id="rId28" Type="http://schemas.openxmlformats.org/officeDocument/2006/relationships/tags" Target="../tags/tag718.xml"/><Relationship Id="rId10" Type="http://schemas.openxmlformats.org/officeDocument/2006/relationships/tags" Target="../tags/tag700.xml"/><Relationship Id="rId19" Type="http://schemas.openxmlformats.org/officeDocument/2006/relationships/tags" Target="../tags/tag709.xml"/><Relationship Id="rId31" Type="http://schemas.openxmlformats.org/officeDocument/2006/relationships/tags" Target="../tags/tag721.xml"/><Relationship Id="rId4" Type="http://schemas.openxmlformats.org/officeDocument/2006/relationships/tags" Target="../tags/tag694.xml"/><Relationship Id="rId9" Type="http://schemas.openxmlformats.org/officeDocument/2006/relationships/tags" Target="../tags/tag699.xml"/><Relationship Id="rId14" Type="http://schemas.openxmlformats.org/officeDocument/2006/relationships/tags" Target="../tags/tag704.xml"/><Relationship Id="rId22" Type="http://schemas.openxmlformats.org/officeDocument/2006/relationships/tags" Target="../tags/tag712.xml"/><Relationship Id="rId27" Type="http://schemas.openxmlformats.org/officeDocument/2006/relationships/tags" Target="../tags/tag717.xml"/><Relationship Id="rId30" Type="http://schemas.openxmlformats.org/officeDocument/2006/relationships/tags" Target="../tags/tag720.xml"/></Relationships>
</file>

<file path=ppt/slides/_rels/slide33.xml.rels><?xml version="1.0" encoding="UTF-8" standalone="yes"?>
<Relationships xmlns="http://schemas.openxmlformats.org/package/2006/relationships"><Relationship Id="rId3" Type="http://schemas.openxmlformats.org/officeDocument/2006/relationships/tags" Target="../tags/tag725.xml"/><Relationship Id="rId2" Type="http://schemas.openxmlformats.org/officeDocument/2006/relationships/tags" Target="../tags/tag724.xml"/><Relationship Id="rId1" Type="http://schemas.openxmlformats.org/officeDocument/2006/relationships/tags" Target="../tags/tag72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tags" Target="../tags/tag79.xml"/><Relationship Id="rId21" Type="http://schemas.openxmlformats.org/officeDocument/2006/relationships/tags" Target="../tags/tag97.xml"/><Relationship Id="rId34" Type="http://schemas.openxmlformats.org/officeDocument/2006/relationships/tags" Target="../tags/tag110.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image" Target="../media/image6.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notesSlide" Target="../notesSlides/notesSlide3.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tags" Target="../tags/tag136.xml"/><Relationship Id="rId3" Type="http://schemas.openxmlformats.org/officeDocument/2006/relationships/tags" Target="../tags/tag113.xml"/><Relationship Id="rId21" Type="http://schemas.openxmlformats.org/officeDocument/2006/relationships/tags" Target="../tags/tag131.xml"/><Relationship Id="rId34" Type="http://schemas.openxmlformats.org/officeDocument/2006/relationships/tags" Target="../tags/tag144.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tags" Target="../tags/tag143.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tags" Target="../tags/tag139.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tags" Target="../tags/tag134.xml"/><Relationship Id="rId32" Type="http://schemas.openxmlformats.org/officeDocument/2006/relationships/tags" Target="../tags/tag142.xml"/><Relationship Id="rId37" Type="http://schemas.openxmlformats.org/officeDocument/2006/relationships/notesSlide" Target="../notesSlides/notesSlide4.xml"/><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tags" Target="../tags/tag133.xml"/><Relationship Id="rId28" Type="http://schemas.openxmlformats.org/officeDocument/2006/relationships/tags" Target="../tags/tag138.xml"/><Relationship Id="rId36" Type="http://schemas.openxmlformats.org/officeDocument/2006/relationships/slideLayout" Target="../slideLayouts/slideLayout4.xml"/><Relationship Id="rId10" Type="http://schemas.openxmlformats.org/officeDocument/2006/relationships/tags" Target="../tags/tag120.xml"/><Relationship Id="rId19" Type="http://schemas.openxmlformats.org/officeDocument/2006/relationships/tags" Target="../tags/tag129.xml"/><Relationship Id="rId31" Type="http://schemas.openxmlformats.org/officeDocument/2006/relationships/tags" Target="../tags/tag141.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tags" Target="../tags/tag132.xml"/><Relationship Id="rId27" Type="http://schemas.openxmlformats.org/officeDocument/2006/relationships/tags" Target="../tags/tag137.xml"/><Relationship Id="rId30" Type="http://schemas.openxmlformats.org/officeDocument/2006/relationships/tags" Target="../tags/tag140.xml"/><Relationship Id="rId35" Type="http://schemas.openxmlformats.org/officeDocument/2006/relationships/tags" Target="../tags/tag145.xml"/></Relationships>
</file>

<file path=ppt/slides/_rels/slide7.xml.rels><?xml version="1.0" encoding="UTF-8" standalone="yes"?>
<Relationships xmlns="http://schemas.openxmlformats.org/package/2006/relationships"><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9" Type="http://schemas.openxmlformats.org/officeDocument/2006/relationships/tags" Target="../tags/tag184.xml"/><Relationship Id="rId21" Type="http://schemas.openxmlformats.org/officeDocument/2006/relationships/tags" Target="../tags/tag166.xml"/><Relationship Id="rId34" Type="http://schemas.openxmlformats.org/officeDocument/2006/relationships/tags" Target="../tags/tag179.xml"/><Relationship Id="rId42" Type="http://schemas.openxmlformats.org/officeDocument/2006/relationships/tags" Target="../tags/tag187.xml"/><Relationship Id="rId47" Type="http://schemas.openxmlformats.org/officeDocument/2006/relationships/tags" Target="../tags/tag192.xml"/><Relationship Id="rId50" Type="http://schemas.openxmlformats.org/officeDocument/2006/relationships/tags" Target="../tags/tag195.xml"/><Relationship Id="rId55" Type="http://schemas.openxmlformats.org/officeDocument/2006/relationships/tags" Target="../tags/tag200.xml"/><Relationship Id="rId63" Type="http://schemas.openxmlformats.org/officeDocument/2006/relationships/tags" Target="../tags/tag208.xml"/><Relationship Id="rId68" Type="http://schemas.openxmlformats.org/officeDocument/2006/relationships/tags" Target="../tags/tag213.xml"/><Relationship Id="rId76" Type="http://schemas.openxmlformats.org/officeDocument/2006/relationships/image" Target="../media/image6.png"/><Relationship Id="rId7" Type="http://schemas.openxmlformats.org/officeDocument/2006/relationships/tags" Target="../tags/tag152.xml"/><Relationship Id="rId71" Type="http://schemas.openxmlformats.org/officeDocument/2006/relationships/tags" Target="../tags/tag216.xml"/><Relationship Id="rId2" Type="http://schemas.openxmlformats.org/officeDocument/2006/relationships/tags" Target="../tags/tag147.xml"/><Relationship Id="rId16" Type="http://schemas.openxmlformats.org/officeDocument/2006/relationships/tags" Target="../tags/tag161.xml"/><Relationship Id="rId29" Type="http://schemas.openxmlformats.org/officeDocument/2006/relationships/tags" Target="../tags/tag174.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tags" Target="../tags/tag177.xml"/><Relationship Id="rId37" Type="http://schemas.openxmlformats.org/officeDocument/2006/relationships/tags" Target="../tags/tag182.xml"/><Relationship Id="rId40" Type="http://schemas.openxmlformats.org/officeDocument/2006/relationships/tags" Target="../tags/tag185.xml"/><Relationship Id="rId45" Type="http://schemas.openxmlformats.org/officeDocument/2006/relationships/tags" Target="../tags/tag190.xml"/><Relationship Id="rId53" Type="http://schemas.openxmlformats.org/officeDocument/2006/relationships/tags" Target="../tags/tag198.xml"/><Relationship Id="rId58" Type="http://schemas.openxmlformats.org/officeDocument/2006/relationships/tags" Target="../tags/tag203.xml"/><Relationship Id="rId66" Type="http://schemas.openxmlformats.org/officeDocument/2006/relationships/tags" Target="../tags/tag211.xml"/><Relationship Id="rId74" Type="http://schemas.openxmlformats.org/officeDocument/2006/relationships/slideLayout" Target="../slideLayouts/slideLayout4.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36" Type="http://schemas.openxmlformats.org/officeDocument/2006/relationships/tags" Target="../tags/tag181.xml"/><Relationship Id="rId49" Type="http://schemas.openxmlformats.org/officeDocument/2006/relationships/tags" Target="../tags/tag194.xml"/><Relationship Id="rId57" Type="http://schemas.openxmlformats.org/officeDocument/2006/relationships/tags" Target="../tags/tag202.xml"/><Relationship Id="rId61" Type="http://schemas.openxmlformats.org/officeDocument/2006/relationships/tags" Target="../tags/tag206.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tags" Target="../tags/tag176.xml"/><Relationship Id="rId44" Type="http://schemas.openxmlformats.org/officeDocument/2006/relationships/tags" Target="../tags/tag189.xml"/><Relationship Id="rId52" Type="http://schemas.openxmlformats.org/officeDocument/2006/relationships/tags" Target="../tags/tag197.xml"/><Relationship Id="rId60" Type="http://schemas.openxmlformats.org/officeDocument/2006/relationships/tags" Target="../tags/tag205.xml"/><Relationship Id="rId65" Type="http://schemas.openxmlformats.org/officeDocument/2006/relationships/tags" Target="../tags/tag210.xml"/><Relationship Id="rId73" Type="http://schemas.openxmlformats.org/officeDocument/2006/relationships/tags" Target="../tags/tag218.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tags" Target="../tags/tag175.xml"/><Relationship Id="rId35" Type="http://schemas.openxmlformats.org/officeDocument/2006/relationships/tags" Target="../tags/tag180.xml"/><Relationship Id="rId43" Type="http://schemas.openxmlformats.org/officeDocument/2006/relationships/tags" Target="../tags/tag188.xml"/><Relationship Id="rId48" Type="http://schemas.openxmlformats.org/officeDocument/2006/relationships/tags" Target="../tags/tag193.xml"/><Relationship Id="rId56" Type="http://schemas.openxmlformats.org/officeDocument/2006/relationships/tags" Target="../tags/tag201.xml"/><Relationship Id="rId64" Type="http://schemas.openxmlformats.org/officeDocument/2006/relationships/tags" Target="../tags/tag209.xml"/><Relationship Id="rId69" Type="http://schemas.openxmlformats.org/officeDocument/2006/relationships/tags" Target="../tags/tag214.xml"/><Relationship Id="rId8" Type="http://schemas.openxmlformats.org/officeDocument/2006/relationships/tags" Target="../tags/tag153.xml"/><Relationship Id="rId51" Type="http://schemas.openxmlformats.org/officeDocument/2006/relationships/tags" Target="../tags/tag196.xml"/><Relationship Id="rId72" Type="http://schemas.openxmlformats.org/officeDocument/2006/relationships/tags" Target="../tags/tag217.xml"/><Relationship Id="rId3" Type="http://schemas.openxmlformats.org/officeDocument/2006/relationships/tags" Target="../tags/tag148.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tags" Target="../tags/tag178.xml"/><Relationship Id="rId38" Type="http://schemas.openxmlformats.org/officeDocument/2006/relationships/tags" Target="../tags/tag183.xml"/><Relationship Id="rId46" Type="http://schemas.openxmlformats.org/officeDocument/2006/relationships/tags" Target="../tags/tag191.xml"/><Relationship Id="rId59" Type="http://schemas.openxmlformats.org/officeDocument/2006/relationships/tags" Target="../tags/tag204.xml"/><Relationship Id="rId67" Type="http://schemas.openxmlformats.org/officeDocument/2006/relationships/tags" Target="../tags/tag212.xml"/><Relationship Id="rId20" Type="http://schemas.openxmlformats.org/officeDocument/2006/relationships/tags" Target="../tags/tag165.xml"/><Relationship Id="rId41" Type="http://schemas.openxmlformats.org/officeDocument/2006/relationships/tags" Target="../tags/tag186.xml"/><Relationship Id="rId54" Type="http://schemas.openxmlformats.org/officeDocument/2006/relationships/tags" Target="../tags/tag199.xml"/><Relationship Id="rId62" Type="http://schemas.openxmlformats.org/officeDocument/2006/relationships/tags" Target="../tags/tag207.xml"/><Relationship Id="rId70" Type="http://schemas.openxmlformats.org/officeDocument/2006/relationships/tags" Target="../tags/tag215.xml"/><Relationship Id="rId75" Type="http://schemas.openxmlformats.org/officeDocument/2006/relationships/notesSlide" Target="../notesSlides/notesSlide5.xml"/><Relationship Id="rId1" Type="http://schemas.openxmlformats.org/officeDocument/2006/relationships/tags" Target="../tags/tag146.xml"/><Relationship Id="rId6" Type="http://schemas.openxmlformats.org/officeDocument/2006/relationships/tags" Target="../tags/tag151.xml"/></Relationships>
</file>

<file path=ppt/slides/_rels/slide8.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tags" Target="../tags/tag244.xml"/><Relationship Id="rId39" Type="http://schemas.openxmlformats.org/officeDocument/2006/relationships/tags" Target="../tags/tag257.xml"/><Relationship Id="rId3" Type="http://schemas.openxmlformats.org/officeDocument/2006/relationships/tags" Target="../tags/tag221.xml"/><Relationship Id="rId21" Type="http://schemas.openxmlformats.org/officeDocument/2006/relationships/tags" Target="../tags/tag239.xml"/><Relationship Id="rId34" Type="http://schemas.openxmlformats.org/officeDocument/2006/relationships/tags" Target="../tags/tag252.xml"/><Relationship Id="rId42" Type="http://schemas.openxmlformats.org/officeDocument/2006/relationships/tags" Target="../tags/tag260.xml"/><Relationship Id="rId47" Type="http://schemas.openxmlformats.org/officeDocument/2006/relationships/image" Target="../media/image6.png"/><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38" Type="http://schemas.openxmlformats.org/officeDocument/2006/relationships/tags" Target="../tags/tag256.xml"/><Relationship Id="rId46" Type="http://schemas.openxmlformats.org/officeDocument/2006/relationships/notesSlide" Target="../notesSlides/notesSlide6.xml"/><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tags" Target="../tags/tag238.xml"/><Relationship Id="rId29" Type="http://schemas.openxmlformats.org/officeDocument/2006/relationships/tags" Target="../tags/tag247.xml"/><Relationship Id="rId41" Type="http://schemas.openxmlformats.org/officeDocument/2006/relationships/tags" Target="../tags/tag259.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tags" Target="../tags/tag242.xml"/><Relationship Id="rId32" Type="http://schemas.openxmlformats.org/officeDocument/2006/relationships/tags" Target="../tags/tag250.xml"/><Relationship Id="rId37" Type="http://schemas.openxmlformats.org/officeDocument/2006/relationships/tags" Target="../tags/tag255.xml"/><Relationship Id="rId40" Type="http://schemas.openxmlformats.org/officeDocument/2006/relationships/tags" Target="../tags/tag258.xml"/><Relationship Id="rId45" Type="http://schemas.openxmlformats.org/officeDocument/2006/relationships/slideLayout" Target="../slideLayouts/slideLayout4.xml"/><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tags" Target="../tags/tag254.xml"/><Relationship Id="rId10" Type="http://schemas.openxmlformats.org/officeDocument/2006/relationships/tags" Target="../tags/tag228.xml"/><Relationship Id="rId19" Type="http://schemas.openxmlformats.org/officeDocument/2006/relationships/tags" Target="../tags/tag237.xml"/><Relationship Id="rId31" Type="http://schemas.openxmlformats.org/officeDocument/2006/relationships/tags" Target="../tags/tag249.xml"/><Relationship Id="rId44" Type="http://schemas.openxmlformats.org/officeDocument/2006/relationships/tags" Target="../tags/tag262.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tags" Target="../tags/tag253.xml"/><Relationship Id="rId43" Type="http://schemas.openxmlformats.org/officeDocument/2006/relationships/tags" Target="../tags/tag26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5.xml"/><Relationship Id="rId7" Type="http://schemas.openxmlformats.org/officeDocument/2006/relationships/slideLayout" Target="../slideLayouts/slideLayout4.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09328" y="1543749"/>
            <a:ext cx="10013577" cy="1661993"/>
          </a:xfrm>
        </p:spPr>
        <p:txBody>
          <a:bodyPr/>
          <a:lstStyle/>
          <a:p>
            <a:r>
              <a:rPr sz="6000" b="1" dirty="0" smtClean="0">
                <a:latin typeface="+mn-lt"/>
              </a:rPr>
              <a:t>Optimistic Concurrency Control by Melding Trees</a:t>
            </a:r>
            <a:endParaRPr lang="en-US" sz="6000" b="1" dirty="0">
              <a:latin typeface="+mn-lt"/>
            </a:endParaRPr>
          </a:p>
        </p:txBody>
      </p:sp>
      <p:sp>
        <p:nvSpPr>
          <p:cNvPr id="3" name="Subtitle 2"/>
          <p:cNvSpPr>
            <a:spLocks noGrp="1"/>
          </p:cNvSpPr>
          <p:nvPr>
            <p:ph type="subTitle" idx="1"/>
            <p:custDataLst>
              <p:tags r:id="rId2"/>
            </p:custDataLst>
          </p:nvPr>
        </p:nvSpPr>
        <p:spPr>
          <a:xfrm>
            <a:off x="451556" y="3177203"/>
            <a:ext cx="10295466" cy="4598182"/>
          </a:xfrm>
        </p:spPr>
        <p:txBody>
          <a:bodyPr/>
          <a:lstStyle/>
          <a:p>
            <a:r>
              <a:rPr lang="en-US" sz="3600" b="1" dirty="0" smtClean="0"/>
              <a:t>Philip A. Bernstein</a:t>
            </a:r>
          </a:p>
          <a:p>
            <a:r>
              <a:rPr lang="en-US" sz="3600" b="1" dirty="0" smtClean="0"/>
              <a:t>Colin Reid</a:t>
            </a:r>
          </a:p>
          <a:p>
            <a:r>
              <a:rPr lang="en-US" sz="3600" b="1" dirty="0" smtClean="0"/>
              <a:t>Ming Wu</a:t>
            </a:r>
          </a:p>
          <a:p>
            <a:r>
              <a:rPr lang="en-US" sz="3600" b="1" dirty="0" err="1" smtClean="0"/>
              <a:t>Xinhao</a:t>
            </a:r>
            <a:r>
              <a:rPr lang="en-US" sz="3600" b="1" dirty="0" smtClean="0"/>
              <a:t> Yuan</a:t>
            </a:r>
          </a:p>
          <a:p>
            <a:endParaRPr lang="en-US" sz="3600" dirty="0" smtClean="0"/>
          </a:p>
          <a:p>
            <a:r>
              <a:rPr lang="en-US" sz="3600" b="1" dirty="0" smtClean="0"/>
              <a:t>Microsoft Corporation</a:t>
            </a:r>
          </a:p>
          <a:p>
            <a:r>
              <a:rPr lang="en-US" sz="2400" b="1" dirty="0" smtClean="0"/>
              <a:t>March 7, 2012</a:t>
            </a:r>
          </a:p>
          <a:p>
            <a:endParaRPr lang="en-US" sz="3600" dirty="0"/>
          </a:p>
          <a:p>
            <a:r>
              <a:rPr lang="en-US" sz="2400" dirty="0"/>
              <a:t>Published at VLDB 2011: </a:t>
            </a:r>
            <a:r>
              <a:rPr lang="en-US" sz="2400" dirty="0">
                <a:hlinkClick r:id="rId5"/>
              </a:rPr>
              <a:t>http://</a:t>
            </a:r>
            <a:r>
              <a:rPr lang="en-US" sz="2400" dirty="0" smtClean="0">
                <a:hlinkClick r:id="rId5"/>
              </a:rPr>
              <a:t>www.vldb.org/pvldb/vol4/p944-bernstein.pdf</a:t>
            </a:r>
            <a:r>
              <a:rPr lang="en-US" sz="2400"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2326791"/>
          </a:xfrm>
        </p:spPr>
        <p:txBody>
          <a:bodyPr/>
          <a:lstStyle/>
          <a:p>
            <a:pPr marL="742950" indent="-742950">
              <a:buFont typeface="+mj-lt"/>
              <a:buAutoNum type="arabicPeriod"/>
            </a:pPr>
            <a:r>
              <a:rPr lang="en-US" sz="3600" dirty="0" smtClean="0"/>
              <a:t>Broadcasting the intention</a:t>
            </a:r>
          </a:p>
          <a:p>
            <a:pPr marL="742950" indent="-742950">
              <a:buFont typeface="+mj-lt"/>
              <a:buAutoNum type="arabicPeriod"/>
            </a:pPr>
            <a:r>
              <a:rPr lang="en-US" sz="3600" dirty="0" smtClean="0"/>
              <a:t>Appending intention to the log</a:t>
            </a:r>
          </a:p>
          <a:p>
            <a:pPr marL="742950" indent="-742950">
              <a:buFont typeface="+mj-lt"/>
              <a:buAutoNum type="arabicPeriod"/>
            </a:pPr>
            <a:r>
              <a:rPr lang="en-US" sz="3600" dirty="0"/>
              <a:t>Optimistic concurrency </a:t>
            </a:r>
            <a:r>
              <a:rPr lang="en-US" sz="3600" dirty="0" smtClean="0"/>
              <a:t>control (OCC)</a:t>
            </a:r>
            <a:endParaRPr lang="en-US" sz="3600" dirty="0"/>
          </a:p>
          <a:p>
            <a:pPr marL="742950" indent="-742950">
              <a:buFont typeface="+mj-lt"/>
              <a:buAutoNum type="arabicPeriod"/>
            </a:pPr>
            <a:r>
              <a:rPr lang="en-US" sz="3600" dirty="0" smtClean="0"/>
              <a:t>Meld</a:t>
            </a:r>
          </a:p>
        </p:txBody>
      </p:sp>
      <p:sp>
        <p:nvSpPr>
          <p:cNvPr id="2" name="Title 1"/>
          <p:cNvSpPr>
            <a:spLocks noGrp="1"/>
          </p:cNvSpPr>
          <p:nvPr>
            <p:ph type="title"/>
            <p:custDataLst>
              <p:tags r:id="rId2"/>
            </p:custDataLst>
          </p:nvPr>
        </p:nvSpPr>
        <p:spPr/>
        <p:txBody>
          <a:bodyPr/>
          <a:lstStyle/>
          <a:p>
            <a:r>
              <a:rPr lang="en-US" dirty="0" smtClean="0"/>
              <a:t>Bottlenecks</a:t>
            </a:r>
            <a:endParaRPr lang="en-US" dirty="0"/>
          </a:p>
        </p:txBody>
      </p:sp>
      <p:sp>
        <p:nvSpPr>
          <p:cNvPr id="4" name="Content Placeholder 2"/>
          <p:cNvSpPr txBox="1">
            <a:spLocks/>
          </p:cNvSpPr>
          <p:nvPr>
            <p:custDataLst>
              <p:tags r:id="rId3"/>
            </p:custDataLst>
          </p:nvPr>
        </p:nvSpPr>
        <p:spPr>
          <a:xfrm>
            <a:off x="301752" y="4291669"/>
            <a:ext cx="10058400" cy="2825389"/>
          </a:xfrm>
          <a:prstGeom prst="rect">
            <a:avLst/>
          </a:prstGeom>
        </p:spPr>
        <p:txBody>
          <a:bodyPr vert="horz" lIns="0" tIns="0" rIns="0" bIns="0" rtlCol="0">
            <a:spAutoFit/>
          </a:bodyPr>
          <a:lstStyle>
            <a:lvl1pPr marL="461963" indent="-461963" algn="l" defTabSz="1097280" rtl="0" eaLnBrk="1" latinLnBrk="0" hangingPunct="1">
              <a:lnSpc>
                <a:spcPct val="90000"/>
              </a:lnSpc>
              <a:spcBef>
                <a:spcPct val="20000"/>
              </a:spcBef>
              <a:buSzPct val="90000"/>
              <a:buFontTx/>
              <a:buBlip>
                <a:blip r:embed="rId7"/>
              </a:buBlip>
              <a:defRPr sz="4000" kern="1200">
                <a:solidFill>
                  <a:schemeClr val="bg1"/>
                </a:solidFill>
                <a:latin typeface="+mn-lt"/>
                <a:ea typeface="+mn-ea"/>
                <a:cs typeface="+mn-cs"/>
              </a:defRPr>
            </a:lvl1pPr>
            <a:lvl2pPr marL="887413" indent="-434975" algn="l" defTabSz="1097280" rtl="0" eaLnBrk="1" latinLnBrk="0" hangingPunct="1">
              <a:lnSpc>
                <a:spcPct val="90000"/>
              </a:lnSpc>
              <a:spcBef>
                <a:spcPct val="20000"/>
              </a:spcBef>
              <a:buSzPct val="90000"/>
              <a:buFontTx/>
              <a:buBlip>
                <a:blip r:embed="rId7"/>
              </a:buBlip>
              <a:defRPr sz="3600" kern="1200">
                <a:solidFill>
                  <a:schemeClr val="bg1"/>
                </a:solidFill>
                <a:latin typeface="+mn-lt"/>
                <a:ea typeface="+mn-ea"/>
                <a:cs typeface="+mn-cs"/>
              </a:defRPr>
            </a:lvl2pPr>
            <a:lvl3pPr marL="1322388" indent="-417513" algn="l" defTabSz="1097280" rtl="0" eaLnBrk="1" latinLnBrk="0" hangingPunct="1">
              <a:lnSpc>
                <a:spcPct val="90000"/>
              </a:lnSpc>
              <a:spcBef>
                <a:spcPct val="20000"/>
              </a:spcBef>
              <a:buSzPct val="90000"/>
              <a:buFontTx/>
              <a:buBlip>
                <a:blip r:embed="rId7"/>
              </a:buBlip>
              <a:defRPr sz="3200" kern="1200">
                <a:solidFill>
                  <a:schemeClr val="bg1"/>
                </a:solidFill>
                <a:latin typeface="+mn-lt"/>
                <a:ea typeface="+mn-ea"/>
                <a:cs typeface="+mn-cs"/>
              </a:defRPr>
            </a:lvl3pPr>
            <a:lvl4pPr marL="1704975" indent="-382588" algn="l" defTabSz="1097280" rtl="0" eaLnBrk="1" latinLnBrk="0" hangingPunct="1">
              <a:lnSpc>
                <a:spcPct val="90000"/>
              </a:lnSpc>
              <a:spcBef>
                <a:spcPct val="20000"/>
              </a:spcBef>
              <a:buSzPct val="90000"/>
              <a:buFontTx/>
              <a:buBlip>
                <a:blip r:embed="rId7"/>
              </a:buBlip>
              <a:defRPr sz="2800" kern="1200">
                <a:solidFill>
                  <a:schemeClr val="bg1"/>
                </a:solidFill>
                <a:latin typeface="+mn-lt"/>
                <a:ea typeface="+mn-ea"/>
                <a:cs typeface="+mn-cs"/>
              </a:defRPr>
            </a:lvl4pPr>
            <a:lvl5pPr marL="2112963" indent="-382588" algn="l" defTabSz="1097280" rtl="0" eaLnBrk="1" latinLnBrk="0" hangingPunct="1">
              <a:lnSpc>
                <a:spcPct val="90000"/>
              </a:lnSpc>
              <a:spcBef>
                <a:spcPct val="20000"/>
              </a:spcBef>
              <a:buSzPct val="90000"/>
              <a:buFontTx/>
              <a:buBlip>
                <a:blip r:embed="rId7"/>
              </a:buBlip>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3600" dirty="0" smtClean="0"/>
              <a:t>Technology will improve 1 &amp; 2</a:t>
            </a:r>
          </a:p>
          <a:p>
            <a:r>
              <a:rPr lang="en-US" sz="3600" dirty="0" smtClean="0"/>
              <a:t>For 3, app behavior drives OCC performance</a:t>
            </a:r>
            <a:endParaRPr lang="en-US" sz="3600" dirty="0"/>
          </a:p>
          <a:p>
            <a:r>
              <a:rPr lang="en-US" sz="3600" dirty="0" smtClean="0"/>
              <a:t>But 4 depends on single-threaded processor performance, which isn’t improving</a:t>
            </a:r>
          </a:p>
          <a:p>
            <a:r>
              <a:rPr lang="en-US" sz="3600" dirty="0" smtClean="0"/>
              <a:t>Hence, it’s important to optimize Meld</a:t>
            </a:r>
          </a:p>
        </p:txBody>
      </p:sp>
      <p:sp>
        <p:nvSpPr>
          <p:cNvPr id="5" name="Slide Number Placeholder 4"/>
          <p:cNvSpPr txBox="1">
            <a:spLocks/>
          </p:cNvSpPr>
          <p:nvPr>
            <p:custDataLst>
              <p:tags r:id="rId4"/>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10</a:t>
            </a:fld>
            <a:endParaRPr lang="en-US" dirty="0">
              <a:solidFill>
                <a:schemeClr val="bg1"/>
              </a:solidFill>
            </a:endParaRPr>
          </a:p>
        </p:txBody>
      </p:sp>
    </p:spTree>
    <p:extLst>
      <p:ext uri="{BB962C8B-B14F-4D97-AF65-F5344CB8AC3E}">
        <p14:creationId xmlns:p14="http://schemas.microsoft.com/office/powerpoint/2010/main" val="31992250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custDataLst>
              <p:tags r:id="rId2"/>
            </p:custDataLst>
          </p:nvPr>
        </p:nvGrpSpPr>
        <p:grpSpPr>
          <a:xfrm>
            <a:off x="4065904" y="4999885"/>
            <a:ext cx="3943391" cy="3142884"/>
            <a:chOff x="4065904" y="4999885"/>
            <a:chExt cx="3943391" cy="3142884"/>
          </a:xfrm>
        </p:grpSpPr>
        <p:sp>
          <p:nvSpPr>
            <p:cNvPr id="40" name="Isosceles Triangle 39"/>
            <p:cNvSpPr/>
            <p:nvPr>
              <p:custDataLst>
                <p:tags r:id="rId34"/>
              </p:custDataLst>
            </p:nvPr>
          </p:nvSpPr>
          <p:spPr bwMode="auto">
            <a:xfrm>
              <a:off x="4243703" y="4999885"/>
              <a:ext cx="2544939" cy="2176849"/>
            </a:xfrm>
            <a:prstGeom prst="triangle">
              <a:avLst/>
            </a:pr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TextBox 16"/>
            <p:cNvSpPr txBox="1"/>
            <p:nvPr>
              <p:custDataLst>
                <p:tags r:id="rId35"/>
              </p:custDataLst>
            </p:nvPr>
          </p:nvSpPr>
          <p:spPr>
            <a:xfrm>
              <a:off x="4065904" y="7311772"/>
              <a:ext cx="3311566" cy="830997"/>
            </a:xfrm>
            <a:prstGeom prst="rect">
              <a:avLst/>
            </a:prstGeom>
            <a:noFill/>
          </p:spPr>
          <p:txBody>
            <a:bodyPr wrap="square" rtlCol="0">
              <a:spAutoFit/>
            </a:bodyPr>
            <a:lstStyle/>
            <a:p>
              <a:pPr algn="ctr"/>
              <a:r>
                <a:rPr lang="en-US" sz="2400" dirty="0" smtClean="0">
                  <a:solidFill>
                    <a:schemeClr val="bg1"/>
                  </a:solidFill>
                </a:rPr>
                <a:t>Last-committed state</a:t>
              </a:r>
            </a:p>
            <a:p>
              <a:pPr algn="ctr"/>
              <a:r>
                <a:rPr lang="en-US" sz="2400" dirty="0" smtClean="0">
                  <a:solidFill>
                    <a:schemeClr val="bg1"/>
                  </a:solidFill>
                </a:rPr>
                <a:t>before T</a:t>
              </a:r>
            </a:p>
          </p:txBody>
        </p:sp>
        <p:sp>
          <p:nvSpPr>
            <p:cNvPr id="36" name="Right Arrow 35"/>
            <p:cNvSpPr/>
            <p:nvPr>
              <p:custDataLst>
                <p:tags r:id="rId36"/>
              </p:custDataLst>
            </p:nvPr>
          </p:nvSpPr>
          <p:spPr bwMode="auto">
            <a:xfrm rot="19597310">
              <a:off x="5963378" y="5337962"/>
              <a:ext cx="2045917" cy="238093"/>
            </a:xfrm>
            <a:prstGeom prst="rightArrow">
              <a:avLst>
                <a:gd name="adj1" fmla="val 50000"/>
                <a:gd name="adj2" fmla="val 8357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 name="Content Placeholder 2"/>
          <p:cNvSpPr>
            <a:spLocks noGrp="1"/>
          </p:cNvSpPr>
          <p:nvPr>
            <p:ph idx="1"/>
            <p:custDataLst>
              <p:tags r:id="rId3"/>
            </p:custDataLst>
          </p:nvPr>
        </p:nvSpPr>
        <p:spPr>
          <a:xfrm>
            <a:off x="213783" y="1662994"/>
            <a:ext cx="10420349" cy="2351413"/>
          </a:xfrm>
        </p:spPr>
        <p:txBody>
          <a:bodyPr/>
          <a:lstStyle/>
          <a:p>
            <a:r>
              <a:rPr lang="en-US" sz="2600" dirty="0" smtClean="0"/>
              <a:t>Compare transaction T’s after-image to </a:t>
            </a:r>
            <a:r>
              <a:rPr lang="en-US" sz="2600" dirty="0"/>
              <a:t>the last committed </a:t>
            </a:r>
            <a:r>
              <a:rPr lang="en-US" sz="2600" dirty="0" smtClean="0"/>
              <a:t>state</a:t>
            </a:r>
          </a:p>
          <a:p>
            <a:pPr lvl="1">
              <a:spcAft>
                <a:spcPts val="600"/>
              </a:spcAft>
            </a:pPr>
            <a:r>
              <a:rPr lang="en-US" sz="2600" dirty="0" smtClean="0"/>
              <a:t>which is annotated with version and dependency metadata</a:t>
            </a:r>
            <a:endParaRPr lang="en-US" sz="2600" dirty="0"/>
          </a:p>
          <a:p>
            <a:pPr>
              <a:spcAft>
                <a:spcPts val="600"/>
              </a:spcAft>
            </a:pPr>
            <a:r>
              <a:rPr lang="en-US" sz="2600" dirty="0" smtClean="0"/>
              <a:t>Traverse T’s intention, comparing versions to last-committed state</a:t>
            </a:r>
          </a:p>
          <a:p>
            <a:pPr>
              <a:spcAft>
                <a:spcPts val="600"/>
              </a:spcAft>
            </a:pPr>
            <a:r>
              <a:rPr lang="en-US" sz="2600" dirty="0" smtClean="0"/>
              <a:t>Stop traversing when you reach an unchanged subtree</a:t>
            </a:r>
            <a:endParaRPr lang="en-US" sz="2600" dirty="0"/>
          </a:p>
          <a:p>
            <a:pPr>
              <a:spcAft>
                <a:spcPts val="600"/>
              </a:spcAft>
            </a:pPr>
            <a:r>
              <a:rPr lang="en-US" sz="2600" dirty="0" smtClean="0"/>
              <a:t>If version(x)=version(x</a:t>
            </a:r>
            <a:r>
              <a:rPr lang="en-US" sz="2600" dirty="0" smtClean="0">
                <a:sym typeface="Symbol"/>
              </a:rPr>
              <a:t>) then simply replace x </a:t>
            </a:r>
            <a:r>
              <a:rPr lang="en-US" sz="2600" dirty="0">
                <a:sym typeface="Symbol"/>
              </a:rPr>
              <a:t>by x</a:t>
            </a:r>
            <a:r>
              <a:rPr lang="en-US" sz="2600" dirty="0" smtClean="0">
                <a:sym typeface="Symbol"/>
              </a:rPr>
              <a:t></a:t>
            </a:r>
            <a:endParaRPr lang="en-US" sz="2600" dirty="0">
              <a:sym typeface="Symbol"/>
            </a:endParaRPr>
          </a:p>
        </p:txBody>
      </p:sp>
      <p:sp>
        <p:nvSpPr>
          <p:cNvPr id="2" name="Title 1"/>
          <p:cNvSpPr>
            <a:spLocks noGrp="1"/>
          </p:cNvSpPr>
          <p:nvPr>
            <p:ph type="title"/>
            <p:custDataLst>
              <p:tags r:id="rId4"/>
            </p:custDataLst>
          </p:nvPr>
        </p:nvSpPr>
        <p:spPr/>
        <p:txBody>
          <a:bodyPr/>
          <a:lstStyle/>
          <a:p>
            <a:r>
              <a:rPr lang="en-US" dirty="0" smtClean="0"/>
              <a:t>Main Idea: Fast Conflict Check</a:t>
            </a:r>
            <a:endParaRPr lang="en-US" dirty="0"/>
          </a:p>
        </p:txBody>
      </p:sp>
      <p:sp>
        <p:nvSpPr>
          <p:cNvPr id="24" name="Flowchart: Document 23"/>
          <p:cNvSpPr/>
          <p:nvPr>
            <p:custDataLst>
              <p:tags r:id="rId5"/>
            </p:custDataLst>
          </p:nvPr>
        </p:nvSpPr>
        <p:spPr>
          <a:xfrm rot="16200000">
            <a:off x="5499609" y="15220"/>
            <a:ext cx="595884" cy="9133842"/>
          </a:xfrm>
          <a:prstGeom prst="flowChartDocument">
            <a:avLst/>
          </a:prstGeom>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vert" rtlCol="0" anchor="ctr"/>
          <a:lstStyle/>
          <a:p>
            <a:pPr algn="ctr"/>
            <a:r>
              <a:rPr lang="en-US" sz="2800" b="1" dirty="0" smtClean="0">
                <a:solidFill>
                  <a:schemeClr val="bg1"/>
                </a:solidFill>
              </a:rPr>
              <a:t>Log</a:t>
            </a:r>
            <a:endParaRPr lang="en-US" sz="2400" b="1" dirty="0">
              <a:solidFill>
                <a:schemeClr val="bg1"/>
              </a:solidFill>
            </a:endParaRPr>
          </a:p>
        </p:txBody>
      </p:sp>
      <p:sp>
        <p:nvSpPr>
          <p:cNvPr id="27" name="Freeform 26"/>
          <p:cNvSpPr/>
          <p:nvPr>
            <p:custDataLst>
              <p:tags r:id="rId6"/>
            </p:custDataLst>
          </p:nvPr>
        </p:nvSpPr>
        <p:spPr>
          <a:xfrm>
            <a:off x="8471196" y="4284198"/>
            <a:ext cx="12700" cy="593725"/>
          </a:xfrm>
          <a:custGeom>
            <a:avLst/>
            <a:gdLst>
              <a:gd name="connsiteX0" fmla="*/ 0 w 12700"/>
              <a:gd name="connsiteY0" fmla="*/ 0 h 593725"/>
              <a:gd name="connsiteX1" fmla="*/ 12700 w 12700"/>
              <a:gd name="connsiteY1" fmla="*/ 593725 h 593725"/>
            </a:gdLst>
            <a:ahLst/>
            <a:cxnLst>
              <a:cxn ang="0">
                <a:pos x="connsiteX0" y="connsiteY0"/>
              </a:cxn>
              <a:cxn ang="0">
                <a:pos x="connsiteX1" y="connsiteY1"/>
              </a:cxn>
            </a:cxnLst>
            <a:rect l="l" t="t" r="r" b="b"/>
            <a:pathLst>
              <a:path w="12700" h="593725">
                <a:moveTo>
                  <a:pt x="0" y="0"/>
                </a:moveTo>
                <a:lnTo>
                  <a:pt x="12700" y="593725"/>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custDataLst>
              <p:tags r:id="rId7"/>
            </p:custDataLst>
          </p:nvPr>
        </p:nvSpPr>
        <p:spPr>
          <a:xfrm>
            <a:off x="7845208" y="4284197"/>
            <a:ext cx="12700" cy="593725"/>
          </a:xfrm>
          <a:custGeom>
            <a:avLst/>
            <a:gdLst>
              <a:gd name="connsiteX0" fmla="*/ 0 w 12700"/>
              <a:gd name="connsiteY0" fmla="*/ 0 h 593725"/>
              <a:gd name="connsiteX1" fmla="*/ 12700 w 12700"/>
              <a:gd name="connsiteY1" fmla="*/ 593725 h 593725"/>
            </a:gdLst>
            <a:ahLst/>
            <a:cxnLst>
              <a:cxn ang="0">
                <a:pos x="connsiteX0" y="connsiteY0"/>
              </a:cxn>
              <a:cxn ang="0">
                <a:pos x="connsiteX1" y="connsiteY1"/>
              </a:cxn>
            </a:cxnLst>
            <a:rect l="l" t="t" r="r" b="b"/>
            <a:pathLst>
              <a:path w="12700" h="593725">
                <a:moveTo>
                  <a:pt x="0" y="0"/>
                </a:moveTo>
                <a:lnTo>
                  <a:pt x="12700" y="593725"/>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p:cNvGrpSpPr/>
          <p:nvPr>
            <p:custDataLst>
              <p:tags r:id="rId8"/>
            </p:custDataLst>
          </p:nvPr>
        </p:nvGrpSpPr>
        <p:grpSpPr>
          <a:xfrm>
            <a:off x="7878529" y="4329916"/>
            <a:ext cx="563284" cy="483427"/>
            <a:chOff x="7813163" y="4938713"/>
            <a:chExt cx="1501140" cy="1539240"/>
          </a:xfrm>
        </p:grpSpPr>
        <p:sp>
          <p:nvSpPr>
            <p:cNvPr id="31" name="Freeform 30"/>
            <p:cNvSpPr/>
            <p:nvPr>
              <p:custDataLst>
                <p:tags r:id="rId30"/>
              </p:custDataLst>
            </p:nvPr>
          </p:nvSpPr>
          <p:spPr>
            <a:xfrm>
              <a:off x="7813163" y="4938713"/>
              <a:ext cx="1501140" cy="1531620"/>
            </a:xfrm>
            <a:custGeom>
              <a:avLst/>
              <a:gdLst>
                <a:gd name="connsiteX0" fmla="*/ 982980 w 1501140"/>
                <a:gd name="connsiteY0" fmla="*/ 0 h 1531620"/>
                <a:gd name="connsiteX1" fmla="*/ 0 w 1501140"/>
                <a:gd name="connsiteY1" fmla="*/ 1516380 h 1531620"/>
                <a:gd name="connsiteX2" fmla="*/ 1082040 w 1501140"/>
                <a:gd name="connsiteY2" fmla="*/ 1531620 h 1531620"/>
                <a:gd name="connsiteX3" fmla="*/ 1501140 w 1501140"/>
                <a:gd name="connsiteY3" fmla="*/ 777240 h 1531620"/>
                <a:gd name="connsiteX4" fmla="*/ 982980 w 1501140"/>
                <a:gd name="connsiteY4" fmla="*/ 0 h 153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140" h="1531620">
                  <a:moveTo>
                    <a:pt x="982980" y="0"/>
                  </a:moveTo>
                  <a:lnTo>
                    <a:pt x="0" y="1516380"/>
                  </a:lnTo>
                  <a:lnTo>
                    <a:pt x="1082040" y="1531620"/>
                  </a:lnTo>
                  <a:lnTo>
                    <a:pt x="1501140" y="777240"/>
                  </a:lnTo>
                  <a:lnTo>
                    <a:pt x="982980" y="0"/>
                  </a:lnTo>
                  <a:close/>
                </a:path>
              </a:pathLst>
            </a:cu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000" dirty="0">
                <a:solidFill>
                  <a:schemeClr val="tx1"/>
                </a:solidFill>
                <a:effectLst>
                  <a:outerShdw blurRad="38100" dist="38100" dir="2700000" algn="tl">
                    <a:srgbClr val="000000">
                      <a:alpha val="43137"/>
                    </a:srgbClr>
                  </a:outerShdw>
                </a:effectLst>
                <a:latin typeface="Segoe" pitchFamily="34" charset="0"/>
              </a:endParaRPr>
            </a:p>
          </p:txBody>
        </p:sp>
        <p:sp>
          <p:nvSpPr>
            <p:cNvPr id="32" name="Isosceles Triangle 31"/>
            <p:cNvSpPr/>
            <p:nvPr>
              <p:custDataLst>
                <p:tags r:id="rId31"/>
              </p:custDataLst>
            </p:nvPr>
          </p:nvSpPr>
          <p:spPr bwMode="auto">
            <a:xfrm>
              <a:off x="8079863" y="5906453"/>
              <a:ext cx="655320" cy="571500"/>
            </a:xfrm>
            <a:prstGeom prst="triangle">
              <a:avLst>
                <a:gd name="adj" fmla="val 63953"/>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Oval 32"/>
            <p:cNvSpPr/>
            <p:nvPr>
              <p:custDataLst>
                <p:tags r:id="rId32"/>
              </p:custDataLst>
            </p:nvPr>
          </p:nvSpPr>
          <p:spPr bwMode="auto">
            <a:xfrm>
              <a:off x="8449433" y="5879783"/>
              <a:ext cx="99060" cy="97154"/>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TextBox 33"/>
            <p:cNvSpPr txBox="1"/>
            <p:nvPr>
              <p:custDataLst>
                <p:tags r:id="rId33"/>
              </p:custDataLst>
            </p:nvPr>
          </p:nvSpPr>
          <p:spPr>
            <a:xfrm>
              <a:off x="8341708" y="5556884"/>
              <a:ext cx="786899" cy="734973"/>
            </a:xfrm>
            <a:prstGeom prst="rect">
              <a:avLst/>
            </a:prstGeom>
            <a:noFill/>
          </p:spPr>
          <p:txBody>
            <a:bodyPr wrap="none" rtlCol="0">
              <a:spAutoFit/>
            </a:bodyPr>
            <a:lstStyle/>
            <a:p>
              <a:r>
                <a:rPr lang="en-US" sz="900" dirty="0" smtClean="0">
                  <a:solidFill>
                    <a:schemeClr val="bg1"/>
                  </a:solidFill>
                </a:rPr>
                <a:t>x</a:t>
              </a:r>
              <a:r>
                <a:rPr lang="en-US" sz="900" dirty="0" smtClean="0">
                  <a:solidFill>
                    <a:schemeClr val="bg1"/>
                  </a:solidFill>
                  <a:sym typeface="Symbol"/>
                </a:rPr>
                <a:t></a:t>
              </a:r>
              <a:endParaRPr lang="en-US" sz="900" dirty="0" smtClean="0">
                <a:solidFill>
                  <a:schemeClr val="bg1"/>
                </a:solidFill>
              </a:endParaRPr>
            </a:p>
          </p:txBody>
        </p:sp>
      </p:grpSp>
      <p:sp>
        <p:nvSpPr>
          <p:cNvPr id="37" name="Freeform 36"/>
          <p:cNvSpPr/>
          <p:nvPr>
            <p:custDataLst>
              <p:tags r:id="rId9"/>
            </p:custDataLst>
          </p:nvPr>
        </p:nvSpPr>
        <p:spPr>
          <a:xfrm>
            <a:off x="2389288" y="4284197"/>
            <a:ext cx="12700" cy="593725"/>
          </a:xfrm>
          <a:custGeom>
            <a:avLst/>
            <a:gdLst>
              <a:gd name="connsiteX0" fmla="*/ 0 w 12700"/>
              <a:gd name="connsiteY0" fmla="*/ 0 h 593725"/>
              <a:gd name="connsiteX1" fmla="*/ 12700 w 12700"/>
              <a:gd name="connsiteY1" fmla="*/ 593725 h 593725"/>
            </a:gdLst>
            <a:ahLst/>
            <a:cxnLst>
              <a:cxn ang="0">
                <a:pos x="connsiteX0" y="connsiteY0"/>
              </a:cxn>
              <a:cxn ang="0">
                <a:pos x="connsiteX1" y="connsiteY1"/>
              </a:cxn>
            </a:cxnLst>
            <a:rect l="l" t="t" r="r" b="b"/>
            <a:pathLst>
              <a:path w="12700" h="593725">
                <a:moveTo>
                  <a:pt x="0" y="0"/>
                </a:moveTo>
                <a:lnTo>
                  <a:pt x="12700" y="593725"/>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custDataLst>
              <p:tags r:id="rId10"/>
            </p:custDataLst>
          </p:nvPr>
        </p:nvSpPr>
        <p:spPr>
          <a:xfrm>
            <a:off x="7347539" y="5555158"/>
            <a:ext cx="1501140" cy="1531620"/>
          </a:xfrm>
          <a:custGeom>
            <a:avLst/>
            <a:gdLst>
              <a:gd name="connsiteX0" fmla="*/ 982980 w 1501140"/>
              <a:gd name="connsiteY0" fmla="*/ 0 h 1531620"/>
              <a:gd name="connsiteX1" fmla="*/ 0 w 1501140"/>
              <a:gd name="connsiteY1" fmla="*/ 1516380 h 1531620"/>
              <a:gd name="connsiteX2" fmla="*/ 1082040 w 1501140"/>
              <a:gd name="connsiteY2" fmla="*/ 1531620 h 1531620"/>
              <a:gd name="connsiteX3" fmla="*/ 1501140 w 1501140"/>
              <a:gd name="connsiteY3" fmla="*/ 777240 h 1531620"/>
              <a:gd name="connsiteX4" fmla="*/ 982980 w 1501140"/>
              <a:gd name="connsiteY4" fmla="*/ 0 h 153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140" h="1531620">
                <a:moveTo>
                  <a:pt x="982980" y="0"/>
                </a:moveTo>
                <a:lnTo>
                  <a:pt x="0" y="1516380"/>
                </a:lnTo>
                <a:lnTo>
                  <a:pt x="1082040" y="1531620"/>
                </a:lnTo>
                <a:lnTo>
                  <a:pt x="1501140" y="777240"/>
                </a:lnTo>
                <a:lnTo>
                  <a:pt x="982980" y="0"/>
                </a:lnTo>
                <a:close/>
              </a:path>
            </a:pathLst>
          </a:cu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400" dirty="0">
              <a:solidFill>
                <a:schemeClr val="tx1"/>
              </a:solidFill>
              <a:effectLst>
                <a:outerShdw blurRad="38100" dist="38100" dir="2700000" algn="tl">
                  <a:srgbClr val="000000">
                    <a:alpha val="43137"/>
                  </a:srgbClr>
                </a:outerShdw>
              </a:effectLst>
              <a:latin typeface="Segoe" pitchFamily="34" charset="0"/>
            </a:endParaRPr>
          </a:p>
        </p:txBody>
      </p:sp>
      <p:grpSp>
        <p:nvGrpSpPr>
          <p:cNvPr id="25" name="Group 24"/>
          <p:cNvGrpSpPr/>
          <p:nvPr>
            <p:custDataLst>
              <p:tags r:id="rId11"/>
            </p:custDataLst>
          </p:nvPr>
        </p:nvGrpSpPr>
        <p:grpSpPr>
          <a:xfrm>
            <a:off x="7614239" y="6144755"/>
            <a:ext cx="1814642" cy="949643"/>
            <a:chOff x="7614239" y="6144755"/>
            <a:chExt cx="1814642" cy="949643"/>
          </a:xfrm>
        </p:grpSpPr>
        <p:sp>
          <p:nvSpPr>
            <p:cNvPr id="10" name="Isosceles Triangle 9"/>
            <p:cNvSpPr/>
            <p:nvPr>
              <p:custDataLst>
                <p:tags r:id="rId27"/>
              </p:custDataLst>
            </p:nvPr>
          </p:nvSpPr>
          <p:spPr bwMode="auto">
            <a:xfrm>
              <a:off x="7614239" y="6522898"/>
              <a:ext cx="655320" cy="571500"/>
            </a:xfrm>
            <a:prstGeom prst="triangle">
              <a:avLst>
                <a:gd name="adj" fmla="val 63953"/>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custDataLst>
                <p:tags r:id="rId28"/>
              </p:custDataLst>
            </p:nvPr>
          </p:nvSpPr>
          <p:spPr bwMode="auto">
            <a:xfrm>
              <a:off x="7983809" y="6496228"/>
              <a:ext cx="99060" cy="97154"/>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TextBox 15"/>
            <p:cNvSpPr txBox="1"/>
            <p:nvPr>
              <p:custDataLst>
                <p:tags r:id="rId29"/>
              </p:custDataLst>
            </p:nvPr>
          </p:nvSpPr>
          <p:spPr>
            <a:xfrm>
              <a:off x="7876084" y="6144755"/>
              <a:ext cx="1552797" cy="461665"/>
            </a:xfrm>
            <a:prstGeom prst="rect">
              <a:avLst/>
            </a:prstGeom>
            <a:noFill/>
          </p:spPr>
          <p:txBody>
            <a:bodyPr wrap="none" rtlCol="0">
              <a:spAutoFit/>
            </a:bodyPr>
            <a:lstStyle/>
            <a:p>
              <a:r>
                <a:rPr lang="en-US" sz="2400" dirty="0" smtClean="0">
                  <a:solidFill>
                    <a:schemeClr val="bg1"/>
                  </a:solidFill>
                </a:rPr>
                <a:t>x</a:t>
              </a:r>
              <a:r>
                <a:rPr lang="en-US" sz="2400" dirty="0" smtClean="0">
                  <a:solidFill>
                    <a:schemeClr val="bg1"/>
                  </a:solidFill>
                  <a:sym typeface="Symbol"/>
                </a:rPr>
                <a:t>[read: x]</a:t>
              </a:r>
              <a:endParaRPr lang="en-US" sz="2400" dirty="0" smtClean="0">
                <a:solidFill>
                  <a:schemeClr val="bg1"/>
                </a:solidFill>
              </a:endParaRPr>
            </a:p>
          </p:txBody>
        </p:sp>
      </p:grpSp>
      <p:sp>
        <p:nvSpPr>
          <p:cNvPr id="18" name="Isosceles Triangle 17"/>
          <p:cNvSpPr/>
          <p:nvPr>
            <p:custDataLst>
              <p:tags r:id="rId12"/>
            </p:custDataLst>
          </p:nvPr>
        </p:nvSpPr>
        <p:spPr bwMode="auto">
          <a:xfrm>
            <a:off x="514350" y="5028495"/>
            <a:ext cx="2544939" cy="2176849"/>
          </a:xfrm>
          <a:prstGeom prst="triangle">
            <a:avLst/>
          </a:pr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9" name="Group 8"/>
          <p:cNvGrpSpPr/>
          <p:nvPr>
            <p:custDataLst>
              <p:tags r:id="rId13"/>
            </p:custDataLst>
          </p:nvPr>
        </p:nvGrpSpPr>
        <p:grpSpPr>
          <a:xfrm>
            <a:off x="800100" y="6210578"/>
            <a:ext cx="655320" cy="987147"/>
            <a:chOff x="800100" y="6210578"/>
            <a:chExt cx="655320" cy="987147"/>
          </a:xfrm>
        </p:grpSpPr>
        <p:sp>
          <p:nvSpPr>
            <p:cNvPr id="19" name="Isosceles Triangle 18"/>
            <p:cNvSpPr/>
            <p:nvPr>
              <p:custDataLst>
                <p:tags r:id="rId24"/>
              </p:custDataLst>
            </p:nvPr>
          </p:nvSpPr>
          <p:spPr bwMode="auto">
            <a:xfrm>
              <a:off x="800100" y="6626225"/>
              <a:ext cx="655320" cy="571500"/>
            </a:xfrm>
            <a:prstGeom prst="triangle">
              <a:avLst>
                <a:gd name="adj" fmla="val 63953"/>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19"/>
            <p:cNvSpPr txBox="1"/>
            <p:nvPr>
              <p:custDataLst>
                <p:tags r:id="rId25"/>
              </p:custDataLst>
            </p:nvPr>
          </p:nvSpPr>
          <p:spPr>
            <a:xfrm>
              <a:off x="1073374" y="6210578"/>
              <a:ext cx="336795" cy="461665"/>
            </a:xfrm>
            <a:prstGeom prst="rect">
              <a:avLst/>
            </a:prstGeom>
            <a:noFill/>
          </p:spPr>
          <p:txBody>
            <a:bodyPr wrap="square" rtlCol="0">
              <a:spAutoFit/>
            </a:bodyPr>
            <a:lstStyle/>
            <a:p>
              <a:r>
                <a:rPr lang="en-US" sz="2400" dirty="0">
                  <a:solidFill>
                    <a:schemeClr val="bg1"/>
                  </a:solidFill>
                </a:rPr>
                <a:t>x</a:t>
              </a:r>
              <a:endParaRPr lang="en-US" sz="2400" dirty="0" smtClean="0">
                <a:solidFill>
                  <a:schemeClr val="bg1"/>
                </a:solidFill>
              </a:endParaRPr>
            </a:p>
          </p:txBody>
        </p:sp>
        <p:sp>
          <p:nvSpPr>
            <p:cNvPr id="21" name="Oval 20"/>
            <p:cNvSpPr/>
            <p:nvPr>
              <p:custDataLst>
                <p:tags r:id="rId26"/>
              </p:custDataLst>
            </p:nvPr>
          </p:nvSpPr>
          <p:spPr bwMode="auto">
            <a:xfrm>
              <a:off x="1181100" y="6570028"/>
              <a:ext cx="99060" cy="97154"/>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2" name="TextBox 21"/>
          <p:cNvSpPr txBox="1"/>
          <p:nvPr>
            <p:custDataLst>
              <p:tags r:id="rId14"/>
            </p:custDataLst>
          </p:nvPr>
        </p:nvSpPr>
        <p:spPr>
          <a:xfrm>
            <a:off x="295275" y="7295420"/>
            <a:ext cx="3209925" cy="461665"/>
          </a:xfrm>
          <a:prstGeom prst="rect">
            <a:avLst/>
          </a:prstGeom>
          <a:noFill/>
        </p:spPr>
        <p:txBody>
          <a:bodyPr wrap="square" rtlCol="0">
            <a:spAutoFit/>
          </a:bodyPr>
          <a:lstStyle/>
          <a:p>
            <a:r>
              <a:rPr lang="en-US" sz="2400" dirty="0">
                <a:solidFill>
                  <a:schemeClr val="bg1"/>
                </a:solidFill>
              </a:rPr>
              <a:t>s</a:t>
            </a:r>
            <a:r>
              <a:rPr lang="en-US" sz="2400" dirty="0" smtClean="0">
                <a:solidFill>
                  <a:schemeClr val="bg1"/>
                </a:solidFill>
              </a:rPr>
              <a:t>tate when T executed</a:t>
            </a:r>
          </a:p>
        </p:txBody>
      </p:sp>
      <p:sp>
        <p:nvSpPr>
          <p:cNvPr id="23" name="TextBox 22"/>
          <p:cNvSpPr txBox="1"/>
          <p:nvPr>
            <p:custDataLst>
              <p:tags r:id="rId15"/>
            </p:custDataLst>
          </p:nvPr>
        </p:nvSpPr>
        <p:spPr>
          <a:xfrm>
            <a:off x="7377470" y="7160974"/>
            <a:ext cx="2311913" cy="830997"/>
          </a:xfrm>
          <a:prstGeom prst="rect">
            <a:avLst/>
          </a:prstGeom>
          <a:noFill/>
        </p:spPr>
        <p:txBody>
          <a:bodyPr wrap="square" rtlCol="0">
            <a:spAutoFit/>
          </a:bodyPr>
          <a:lstStyle/>
          <a:p>
            <a:pPr algn="ctr"/>
            <a:r>
              <a:rPr lang="en-US" sz="2400" dirty="0" smtClean="0">
                <a:solidFill>
                  <a:schemeClr val="bg1"/>
                </a:solidFill>
              </a:rPr>
              <a:t>Transaction T’s </a:t>
            </a:r>
          </a:p>
          <a:p>
            <a:pPr algn="ctr"/>
            <a:r>
              <a:rPr lang="en-US" sz="2400" dirty="0" smtClean="0">
                <a:solidFill>
                  <a:schemeClr val="bg1"/>
                </a:solidFill>
              </a:rPr>
              <a:t>intention</a:t>
            </a:r>
          </a:p>
        </p:txBody>
      </p:sp>
      <p:sp>
        <p:nvSpPr>
          <p:cNvPr id="35" name="Right Arrow 34"/>
          <p:cNvSpPr/>
          <p:nvPr>
            <p:custDataLst>
              <p:tags r:id="rId16"/>
            </p:custDataLst>
          </p:nvPr>
        </p:nvSpPr>
        <p:spPr bwMode="auto">
          <a:xfrm rot="16200000">
            <a:off x="8024289" y="5075209"/>
            <a:ext cx="629951" cy="26386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 name="Group 4"/>
          <p:cNvGrpSpPr/>
          <p:nvPr>
            <p:custDataLst>
              <p:tags r:id="rId17"/>
            </p:custDataLst>
          </p:nvPr>
        </p:nvGrpSpPr>
        <p:grpSpPr>
          <a:xfrm>
            <a:off x="4649913" y="6197308"/>
            <a:ext cx="674347" cy="987147"/>
            <a:chOff x="5130800" y="6258699"/>
            <a:chExt cx="674347" cy="987147"/>
          </a:xfrm>
        </p:grpSpPr>
        <p:sp>
          <p:nvSpPr>
            <p:cNvPr id="11" name="Isosceles Triangle 10"/>
            <p:cNvSpPr/>
            <p:nvPr>
              <p:custDataLst>
                <p:tags r:id="rId21"/>
              </p:custDataLst>
            </p:nvPr>
          </p:nvSpPr>
          <p:spPr bwMode="auto">
            <a:xfrm>
              <a:off x="5130800" y="6674346"/>
              <a:ext cx="655320" cy="571500"/>
            </a:xfrm>
            <a:prstGeom prst="triangle">
              <a:avLst>
                <a:gd name="adj" fmla="val 63953"/>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custDataLst>
                <p:tags r:id="rId22"/>
              </p:custDataLst>
            </p:nvPr>
          </p:nvSpPr>
          <p:spPr>
            <a:xfrm>
              <a:off x="5404075" y="6258699"/>
              <a:ext cx="401072" cy="461665"/>
            </a:xfrm>
            <a:prstGeom prst="rect">
              <a:avLst/>
            </a:prstGeom>
            <a:noFill/>
          </p:spPr>
          <p:txBody>
            <a:bodyPr wrap="none" rtlCol="0">
              <a:spAutoFit/>
            </a:bodyPr>
            <a:lstStyle/>
            <a:p>
              <a:r>
                <a:rPr lang="en-US" sz="2400" dirty="0" smtClean="0">
                  <a:solidFill>
                    <a:schemeClr val="bg1"/>
                  </a:solidFill>
                </a:rPr>
                <a:t>x</a:t>
              </a:r>
              <a:r>
                <a:rPr lang="en-US" sz="2400" dirty="0" smtClean="0">
                  <a:solidFill>
                    <a:schemeClr val="bg1"/>
                  </a:solidFill>
                  <a:sym typeface="Symbol"/>
                </a:rPr>
                <a:t></a:t>
              </a:r>
              <a:endParaRPr lang="en-US" sz="2400" dirty="0" smtClean="0">
                <a:solidFill>
                  <a:schemeClr val="bg1"/>
                </a:solidFill>
              </a:endParaRPr>
            </a:p>
          </p:txBody>
        </p:sp>
        <p:sp>
          <p:nvSpPr>
            <p:cNvPr id="14" name="Oval 13"/>
            <p:cNvSpPr/>
            <p:nvPr>
              <p:custDataLst>
                <p:tags r:id="rId23"/>
              </p:custDataLst>
            </p:nvPr>
          </p:nvSpPr>
          <p:spPr bwMode="auto">
            <a:xfrm>
              <a:off x="5511800" y="6618149"/>
              <a:ext cx="99060" cy="97154"/>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8" name="Right Arrow 37"/>
          <p:cNvSpPr/>
          <p:nvPr>
            <p:custDataLst>
              <p:tags r:id="rId18"/>
            </p:custDataLst>
          </p:nvPr>
        </p:nvSpPr>
        <p:spPr bwMode="auto">
          <a:xfrm rot="18398804">
            <a:off x="1915114" y="4993095"/>
            <a:ext cx="586379" cy="275273"/>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Slide Number Placeholder 4"/>
          <p:cNvSpPr txBox="1">
            <a:spLocks/>
          </p:cNvSpPr>
          <p:nvPr>
            <p:custDataLst>
              <p:tags r:id="rId19"/>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11</a:t>
            </a:fld>
            <a:endParaRPr lang="en-US" dirty="0">
              <a:solidFill>
                <a:schemeClr val="bg1"/>
              </a:solidFill>
            </a:endParaRPr>
          </a:p>
        </p:txBody>
      </p:sp>
      <p:sp>
        <p:nvSpPr>
          <p:cNvPr id="26" name="Freeform 25"/>
          <p:cNvSpPr/>
          <p:nvPr>
            <p:custDataLst>
              <p:tags r:id="rId20"/>
            </p:custDataLst>
          </p:nvPr>
        </p:nvSpPr>
        <p:spPr>
          <a:xfrm>
            <a:off x="2416629" y="4898571"/>
            <a:ext cx="5519057" cy="558438"/>
          </a:xfrm>
          <a:custGeom>
            <a:avLst/>
            <a:gdLst>
              <a:gd name="connsiteX0" fmla="*/ 5519057 w 5519057"/>
              <a:gd name="connsiteY0" fmla="*/ 0 h 558438"/>
              <a:gd name="connsiteX1" fmla="*/ 2906485 w 5519057"/>
              <a:gd name="connsiteY1" fmla="*/ 478972 h 558438"/>
              <a:gd name="connsiteX2" fmla="*/ 881742 w 5519057"/>
              <a:gd name="connsiteY2" fmla="*/ 511629 h 558438"/>
              <a:gd name="connsiteX3" fmla="*/ 0 w 5519057"/>
              <a:gd name="connsiteY3" fmla="*/ 10886 h 558438"/>
            </a:gdLst>
            <a:ahLst/>
            <a:cxnLst>
              <a:cxn ang="0">
                <a:pos x="connsiteX0" y="connsiteY0"/>
              </a:cxn>
              <a:cxn ang="0">
                <a:pos x="connsiteX1" y="connsiteY1"/>
              </a:cxn>
              <a:cxn ang="0">
                <a:pos x="connsiteX2" y="connsiteY2"/>
              </a:cxn>
              <a:cxn ang="0">
                <a:pos x="connsiteX3" y="connsiteY3"/>
              </a:cxn>
            </a:cxnLst>
            <a:rect l="l" t="t" r="r" b="b"/>
            <a:pathLst>
              <a:path w="5519057" h="558438">
                <a:moveTo>
                  <a:pt x="5519057" y="0"/>
                </a:moveTo>
                <a:cubicBezTo>
                  <a:pt x="4599214" y="196850"/>
                  <a:pt x="3679371" y="393701"/>
                  <a:pt x="2906485" y="478972"/>
                </a:cubicBezTo>
                <a:cubicBezTo>
                  <a:pt x="2133599" y="564244"/>
                  <a:pt x="1366156" y="589643"/>
                  <a:pt x="881742" y="511629"/>
                </a:cubicBezTo>
                <a:cubicBezTo>
                  <a:pt x="397328" y="433615"/>
                  <a:pt x="198664" y="222250"/>
                  <a:pt x="0" y="10886"/>
                </a:cubicBezTo>
              </a:path>
            </a:pathLst>
          </a:custGeom>
          <a:ln w="28575">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28693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3262432"/>
          </a:xfrm>
        </p:spPr>
        <p:txBody>
          <a:bodyPr/>
          <a:lstStyle/>
          <a:p>
            <a:pPr>
              <a:buSzPct val="110000"/>
              <a:buFont typeface="Wingdings" pitchFamily="2" charset="2"/>
              <a:buChar char="ü"/>
            </a:pPr>
            <a:r>
              <a:rPr lang="en-US" dirty="0" smtClean="0"/>
              <a:t>Motivation</a:t>
            </a:r>
          </a:p>
          <a:p>
            <a:pPr>
              <a:buSzPct val="110000"/>
              <a:buFont typeface="Wingdings" pitchFamily="2" charset="2"/>
              <a:buChar char="ü"/>
            </a:pPr>
            <a:r>
              <a:rPr lang="en-US" dirty="0" smtClean="0"/>
              <a:t>System architecture</a:t>
            </a:r>
          </a:p>
          <a:p>
            <a:r>
              <a:rPr lang="en-US" dirty="0" smtClean="0"/>
              <a:t>Meld Algorithm</a:t>
            </a:r>
          </a:p>
          <a:p>
            <a:r>
              <a:rPr lang="en-US" dirty="0" smtClean="0"/>
              <a:t>Performance</a:t>
            </a:r>
          </a:p>
          <a:p>
            <a:r>
              <a:rPr lang="en-US" dirty="0" smtClean="0"/>
              <a:t>Conclusion</a:t>
            </a:r>
            <a:endParaRPr lang="en-US" dirty="0"/>
          </a:p>
        </p:txBody>
      </p:sp>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4" name="Slide Number Placeholder 4"/>
          <p:cNvSpPr txBox="1">
            <a:spLocks/>
          </p:cNvSpPr>
          <p:nvPr>
            <p:custDataLst>
              <p:tags r:id="rId3"/>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12</a:t>
            </a:fld>
            <a:endParaRPr lang="en-US" dirty="0">
              <a:solidFill>
                <a:schemeClr val="bg1"/>
              </a:solidFill>
            </a:endParaRPr>
          </a:p>
        </p:txBody>
      </p:sp>
    </p:spTree>
    <p:extLst>
      <p:ext uri="{BB962C8B-B14F-4D97-AF65-F5344CB8AC3E}">
        <p14:creationId xmlns:p14="http://schemas.microsoft.com/office/powerpoint/2010/main" val="18205024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a:spLocks noGrp="1"/>
          </p:cNvSpPr>
          <p:nvPr>
            <p:ph idx="1"/>
            <p:custDataLst>
              <p:tags r:id="rId1"/>
            </p:custDataLst>
          </p:nvPr>
        </p:nvSpPr>
        <p:spPr>
          <a:xfrm>
            <a:off x="135050" y="4419600"/>
            <a:ext cx="10744200" cy="3003176"/>
          </a:xfrm>
        </p:spPr>
        <p:txBody>
          <a:bodyPr>
            <a:normAutofit/>
          </a:bodyPr>
          <a:lstStyle/>
          <a:p>
            <a:pPr>
              <a:lnSpc>
                <a:spcPct val="120000"/>
              </a:lnSpc>
              <a:spcBef>
                <a:spcPts val="480"/>
              </a:spcBef>
            </a:pPr>
            <a:r>
              <a:rPr lang="en-US" sz="3200" dirty="0" smtClean="0"/>
              <a:t>Must </a:t>
            </a:r>
            <a:r>
              <a:rPr lang="en-US" sz="3200" dirty="0"/>
              <a:t>be computationally </a:t>
            </a:r>
            <a:r>
              <a:rPr lang="en-US" sz="3200" dirty="0" smtClean="0"/>
              <a:t>efficient</a:t>
            </a:r>
            <a:endParaRPr lang="en-US" sz="3200" dirty="0"/>
          </a:p>
          <a:p>
            <a:pPr>
              <a:lnSpc>
                <a:spcPct val="120000"/>
              </a:lnSpc>
              <a:spcBef>
                <a:spcPts val="480"/>
              </a:spcBef>
            </a:pPr>
            <a:r>
              <a:rPr lang="en-US" sz="3200" dirty="0" smtClean="0"/>
              <a:t>Must </a:t>
            </a:r>
            <a:r>
              <a:rPr lang="en-US" sz="3200" dirty="0"/>
              <a:t>be </a:t>
            </a:r>
            <a:r>
              <a:rPr lang="en-US" sz="3200" dirty="0" smtClean="0"/>
              <a:t>deterministic</a:t>
            </a:r>
            <a:endParaRPr lang="en-US" sz="3200" dirty="0"/>
          </a:p>
          <a:p>
            <a:pPr lvl="1">
              <a:lnSpc>
                <a:spcPct val="120000"/>
              </a:lnSpc>
              <a:spcBef>
                <a:spcPts val="480"/>
              </a:spcBef>
            </a:pPr>
            <a:r>
              <a:rPr lang="en-US" sz="2800" dirty="0" smtClean="0"/>
              <a:t>Must </a:t>
            </a:r>
            <a:r>
              <a:rPr lang="en-US" sz="2800" dirty="0"/>
              <a:t>produce </a:t>
            </a:r>
            <a:r>
              <a:rPr lang="en-US" sz="2800" dirty="0" smtClean="0"/>
              <a:t>the </a:t>
            </a:r>
            <a:r>
              <a:rPr lang="en-US" sz="2800" dirty="0"/>
              <a:t>same sequence of states on all </a:t>
            </a:r>
            <a:r>
              <a:rPr lang="en-US" sz="2800" dirty="0" smtClean="0"/>
              <a:t>servers</a:t>
            </a:r>
            <a:endParaRPr lang="en-US" sz="2800" dirty="0"/>
          </a:p>
        </p:txBody>
      </p:sp>
      <p:sp>
        <p:nvSpPr>
          <p:cNvPr id="2" name="Title 1"/>
          <p:cNvSpPr>
            <a:spLocks noGrp="1"/>
          </p:cNvSpPr>
          <p:nvPr>
            <p:ph type="title"/>
            <p:custDataLst>
              <p:tags r:id="rId2"/>
            </p:custDataLst>
          </p:nvPr>
        </p:nvSpPr>
        <p:spPr>
          <a:xfrm>
            <a:off x="566928" y="123444"/>
            <a:ext cx="10405872" cy="1078992"/>
          </a:xfrm>
        </p:spPr>
        <p:txBody>
          <a:bodyPr vert="horz" lIns="109728" tIns="54864" rIns="109728" bIns="54864" rtlCol="0" anchor="ctr">
            <a:normAutofit/>
          </a:bodyPr>
          <a:lstStyle/>
          <a:p>
            <a:r>
              <a:rPr lang="en-US" dirty="0"/>
              <a:t>Meld</a:t>
            </a:r>
          </a:p>
        </p:txBody>
      </p:sp>
      <p:sp>
        <p:nvSpPr>
          <p:cNvPr id="5" name="Slide Number Placeholder 4"/>
          <p:cNvSpPr>
            <a:spLocks noGrp="1"/>
          </p:cNvSpPr>
          <p:nvPr>
            <p:ph type="sldNum" sz="quarter" idx="4294967295"/>
            <p:custDataLst>
              <p:tags r:id="rId3"/>
            </p:custDataLst>
          </p:nvPr>
        </p:nvSpPr>
        <p:spPr>
          <a:xfrm>
            <a:off x="8413750" y="7627938"/>
            <a:ext cx="2559050" cy="438150"/>
          </a:xfrm>
          <a:prstGeom prst="rect">
            <a:avLst/>
          </a:prstGeom>
        </p:spPr>
        <p:txBody>
          <a:bodyPr lIns="109728" tIns="54864" rIns="109728" bIns="54864"/>
          <a:lstStyle/>
          <a:p>
            <a:pPr algn="r"/>
            <a:fld id="{91BD128E-496B-4FFC-81EC-249F77FE8793}" type="slidenum">
              <a:rPr lang="en-US" smtClean="0">
                <a:solidFill>
                  <a:schemeClr val="bg1"/>
                </a:solidFill>
              </a:rPr>
              <a:pPr algn="r"/>
              <a:t>13</a:t>
            </a:fld>
            <a:endParaRPr lang="en-US" dirty="0">
              <a:solidFill>
                <a:schemeClr val="bg1"/>
              </a:solidFill>
            </a:endParaRPr>
          </a:p>
        </p:txBody>
      </p:sp>
      <p:sp>
        <p:nvSpPr>
          <p:cNvPr id="6" name="Rounded Rectangle 5"/>
          <p:cNvSpPr/>
          <p:nvPr>
            <p:custDataLst>
              <p:tags r:id="rId4"/>
            </p:custDataLst>
          </p:nvPr>
        </p:nvSpPr>
        <p:spPr>
          <a:xfrm>
            <a:off x="3820552" y="2105318"/>
            <a:ext cx="3211830" cy="1402080"/>
          </a:xfrm>
          <a:prstGeom prst="round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sz="4300" dirty="0">
                <a:solidFill>
                  <a:schemeClr val="bg1"/>
                </a:solidFill>
              </a:rPr>
              <a:t>Meld</a:t>
            </a:r>
            <a:endParaRPr lang="en-US" dirty="0">
              <a:solidFill>
                <a:schemeClr val="bg1"/>
              </a:solidFill>
            </a:endParaRPr>
          </a:p>
        </p:txBody>
      </p:sp>
      <p:sp>
        <p:nvSpPr>
          <p:cNvPr id="7" name="TextBox 6"/>
          <p:cNvSpPr txBox="1"/>
          <p:nvPr>
            <p:custDataLst>
              <p:tags r:id="rId5"/>
            </p:custDataLst>
          </p:nvPr>
        </p:nvSpPr>
        <p:spPr>
          <a:xfrm>
            <a:off x="524901" y="1973493"/>
            <a:ext cx="2971391" cy="1003352"/>
          </a:xfrm>
          <a:prstGeom prst="rect">
            <a:avLst/>
          </a:prstGeom>
          <a:noFill/>
          <a:ln>
            <a:solidFill>
              <a:schemeClr val="bg1"/>
            </a:solidFill>
          </a:ln>
        </p:spPr>
        <p:txBody>
          <a:bodyPr wrap="none" lIns="109728" tIns="54864" rIns="109728" bIns="54864" rtlCol="0">
            <a:spAutoFit/>
          </a:bodyPr>
          <a:lstStyle/>
          <a:p>
            <a:r>
              <a:rPr lang="en-US" sz="2800" dirty="0">
                <a:solidFill>
                  <a:schemeClr val="bg1"/>
                </a:solidFill>
              </a:rPr>
              <a:t>Latest version of </a:t>
            </a:r>
          </a:p>
          <a:p>
            <a:r>
              <a:rPr lang="en-US" sz="2800" dirty="0">
                <a:solidFill>
                  <a:schemeClr val="bg1"/>
                </a:solidFill>
              </a:rPr>
              <a:t>database state</a:t>
            </a:r>
          </a:p>
        </p:txBody>
      </p:sp>
      <p:sp>
        <p:nvSpPr>
          <p:cNvPr id="8" name="TextBox 7"/>
          <p:cNvSpPr txBox="1"/>
          <p:nvPr>
            <p:custDataLst>
              <p:tags r:id="rId6"/>
            </p:custDataLst>
          </p:nvPr>
        </p:nvSpPr>
        <p:spPr>
          <a:xfrm>
            <a:off x="1800662" y="3166247"/>
            <a:ext cx="1695226" cy="1003352"/>
          </a:xfrm>
          <a:prstGeom prst="rect">
            <a:avLst/>
          </a:prstGeom>
          <a:noFill/>
          <a:ln>
            <a:solidFill>
              <a:schemeClr val="bg1"/>
            </a:solidFill>
          </a:ln>
        </p:spPr>
        <p:txBody>
          <a:bodyPr wrap="square" lIns="109728" tIns="54864" rIns="109728" bIns="54864" rtlCol="0">
            <a:spAutoFit/>
          </a:bodyPr>
          <a:lstStyle/>
          <a:p>
            <a:r>
              <a:rPr lang="en-US" sz="2800" dirty="0">
                <a:solidFill>
                  <a:schemeClr val="bg1"/>
                </a:solidFill>
              </a:rPr>
              <a:t>Intention record</a:t>
            </a:r>
          </a:p>
        </p:txBody>
      </p:sp>
      <p:cxnSp>
        <p:nvCxnSpPr>
          <p:cNvPr id="10" name="Straight Arrow Connector 9"/>
          <p:cNvCxnSpPr>
            <a:stCxn id="7" idx="3"/>
          </p:cNvCxnSpPr>
          <p:nvPr>
            <p:custDataLst>
              <p:tags r:id="rId7"/>
            </p:custDataLst>
          </p:nvPr>
        </p:nvCxnSpPr>
        <p:spPr>
          <a:xfrm>
            <a:off x="3496292" y="2475169"/>
            <a:ext cx="343309" cy="92684"/>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custDataLst>
              <p:tags r:id="rId8"/>
            </p:custDataLst>
          </p:nvPr>
        </p:nvCxnSpPr>
        <p:spPr>
          <a:xfrm flipV="1">
            <a:off x="3495888" y="3230793"/>
            <a:ext cx="358953" cy="212848"/>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15" idx="1"/>
          </p:cNvCxnSpPr>
          <p:nvPr>
            <p:custDataLst>
              <p:tags r:id="rId9"/>
            </p:custDataLst>
          </p:nvPr>
        </p:nvCxnSpPr>
        <p:spPr>
          <a:xfrm>
            <a:off x="7032382" y="2806358"/>
            <a:ext cx="514350" cy="281"/>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10"/>
            </p:custDataLst>
          </p:nvPr>
        </p:nvSpPr>
        <p:spPr>
          <a:xfrm>
            <a:off x="7546732" y="2304963"/>
            <a:ext cx="2758191" cy="1003352"/>
          </a:xfrm>
          <a:prstGeom prst="rect">
            <a:avLst/>
          </a:prstGeom>
          <a:noFill/>
          <a:ln>
            <a:solidFill>
              <a:schemeClr val="bg1"/>
            </a:solidFill>
          </a:ln>
        </p:spPr>
        <p:txBody>
          <a:bodyPr wrap="none" lIns="109728" tIns="54864" rIns="109728" bIns="54864" rtlCol="0">
            <a:spAutoFit/>
          </a:bodyPr>
          <a:lstStyle/>
          <a:p>
            <a:r>
              <a:rPr lang="en-US" sz="2800" dirty="0">
                <a:solidFill>
                  <a:schemeClr val="bg1"/>
                </a:solidFill>
              </a:rPr>
              <a:t>New version of </a:t>
            </a:r>
          </a:p>
          <a:p>
            <a:r>
              <a:rPr lang="en-US" sz="2800" dirty="0">
                <a:solidFill>
                  <a:schemeClr val="bg1"/>
                </a:solidFill>
              </a:rPr>
              <a:t>database state</a:t>
            </a:r>
          </a:p>
        </p:txBody>
      </p:sp>
    </p:spTree>
    <p:extLst>
      <p:ext uri="{BB962C8B-B14F-4D97-AF65-F5344CB8AC3E}">
        <p14:creationId xmlns:p14="http://schemas.microsoft.com/office/powerpoint/2010/main" val="33345000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6713" y="52752"/>
            <a:ext cx="10972800" cy="838488"/>
          </a:xfrm>
        </p:spPr>
        <p:txBody>
          <a:bodyPr vert="horz" lIns="109728" tIns="54864" rIns="109728" bIns="54864" rtlCol="0" anchor="ctr">
            <a:noAutofit/>
          </a:bodyPr>
          <a:lstStyle/>
          <a:p>
            <a:r>
              <a:rPr lang="en-US" sz="5400" dirty="0" smtClean="0"/>
              <a:t>Running Example</a:t>
            </a:r>
            <a:endParaRPr lang="en-US" sz="5400" dirty="0"/>
          </a:p>
        </p:txBody>
      </p:sp>
      <p:sp>
        <p:nvSpPr>
          <p:cNvPr id="5" name="Slide Number Placeholder 4"/>
          <p:cNvSpPr>
            <a:spLocks noGrp="1"/>
          </p:cNvSpPr>
          <p:nvPr>
            <p:ph type="sldNum" sz="quarter" idx="4294967295"/>
            <p:custDataLst>
              <p:tags r:id="rId3"/>
            </p:custDataLst>
          </p:nvPr>
        </p:nvSpPr>
        <p:spPr>
          <a:xfrm>
            <a:off x="10393363" y="7896225"/>
            <a:ext cx="579437" cy="333375"/>
          </a:xfrm>
          <a:prstGeom prst="rect">
            <a:avLst/>
          </a:prstGeom>
        </p:spPr>
        <p:txBody>
          <a:bodyPr lIns="109728" tIns="54864" rIns="109728" bIns="54864"/>
          <a:lstStyle/>
          <a:p>
            <a:fld id="{91BD128E-496B-4FFC-81EC-249F77FE8793}" type="slidenum">
              <a:rPr lang="en-US" smtClean="0"/>
              <a:pPr/>
              <a:t>14</a:t>
            </a:fld>
            <a:endParaRPr lang="en-US" dirty="0"/>
          </a:p>
        </p:txBody>
      </p:sp>
      <p:sp>
        <p:nvSpPr>
          <p:cNvPr id="33" name="TextBox 32"/>
          <p:cNvSpPr txBox="1"/>
          <p:nvPr>
            <p:custDataLst>
              <p:tags r:id="rId4"/>
            </p:custDataLst>
          </p:nvPr>
        </p:nvSpPr>
        <p:spPr>
          <a:xfrm>
            <a:off x="61540" y="1492180"/>
            <a:ext cx="5434640" cy="541687"/>
          </a:xfrm>
          <a:prstGeom prst="rect">
            <a:avLst/>
          </a:prstGeom>
          <a:noFill/>
        </p:spPr>
        <p:txBody>
          <a:bodyPr wrap="square" lIns="109728" tIns="54864" rIns="109728" bIns="54864" rtlCol="0">
            <a:spAutoFit/>
          </a:bodyPr>
          <a:lstStyle/>
          <a:p>
            <a:pPr marL="411480" indent="-411480">
              <a:buFont typeface="Arial" pitchFamily="34" charset="0"/>
              <a:buChar char="•"/>
            </a:pPr>
            <a:r>
              <a:rPr lang="en-US" sz="2800" dirty="0">
                <a:solidFill>
                  <a:schemeClr val="bg1"/>
                </a:solidFill>
              </a:rPr>
              <a:t>T1 creates keys B,C,D,E</a:t>
            </a:r>
          </a:p>
        </p:txBody>
      </p:sp>
      <p:sp>
        <p:nvSpPr>
          <p:cNvPr id="30" name="Rectangle 29"/>
          <p:cNvSpPr/>
          <p:nvPr>
            <p:custDataLst>
              <p:tags r:id="rId5"/>
            </p:custDataLst>
          </p:nvPr>
        </p:nvSpPr>
        <p:spPr>
          <a:xfrm>
            <a:off x="5631067" y="967154"/>
            <a:ext cx="2839212" cy="216403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
          <p:cNvSpPr>
            <a:spLocks noChangeArrowheads="1"/>
          </p:cNvSpPr>
          <p:nvPr>
            <p:custDataLst>
              <p:tags r:id="rId6"/>
            </p:custDataLst>
          </p:nvPr>
        </p:nvSpPr>
        <p:spPr bwMode="auto">
          <a:xfrm>
            <a:off x="6707427" y="1040874"/>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D</a:t>
            </a:r>
          </a:p>
        </p:txBody>
      </p:sp>
      <p:sp>
        <p:nvSpPr>
          <p:cNvPr id="19" name="Oval 2"/>
          <p:cNvSpPr>
            <a:spLocks noChangeArrowheads="1"/>
          </p:cNvSpPr>
          <p:nvPr>
            <p:custDataLst>
              <p:tags r:id="rId7"/>
            </p:custDataLst>
          </p:nvPr>
        </p:nvSpPr>
        <p:spPr bwMode="auto">
          <a:xfrm>
            <a:off x="5861607" y="1789538"/>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Calibri" pitchFamily="34" charset="0"/>
                <a:cs typeface="Arial" pitchFamily="34" charset="0"/>
              </a:rPr>
              <a:t>B</a:t>
            </a:r>
          </a:p>
        </p:txBody>
      </p:sp>
      <p:sp>
        <p:nvSpPr>
          <p:cNvPr id="21" name="Oval 2"/>
          <p:cNvSpPr>
            <a:spLocks noChangeArrowheads="1"/>
          </p:cNvSpPr>
          <p:nvPr>
            <p:custDataLst>
              <p:tags r:id="rId8"/>
            </p:custDataLst>
          </p:nvPr>
        </p:nvSpPr>
        <p:spPr bwMode="auto">
          <a:xfrm>
            <a:off x="7701837" y="1789538"/>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Calibri" pitchFamily="34" charset="0"/>
                <a:cs typeface="Arial" pitchFamily="34" charset="0"/>
              </a:rPr>
              <a:t>E</a:t>
            </a:r>
          </a:p>
        </p:txBody>
      </p:sp>
      <p:sp>
        <p:nvSpPr>
          <p:cNvPr id="22" name="Oval 2"/>
          <p:cNvSpPr>
            <a:spLocks noChangeArrowheads="1"/>
          </p:cNvSpPr>
          <p:nvPr>
            <p:custDataLst>
              <p:tags r:id="rId9"/>
            </p:custDataLst>
          </p:nvPr>
        </p:nvSpPr>
        <p:spPr bwMode="auto">
          <a:xfrm>
            <a:off x="6730287" y="2549633"/>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Calibri" pitchFamily="34" charset="0"/>
                <a:cs typeface="Arial" pitchFamily="34" charset="0"/>
              </a:rPr>
              <a:t>C</a:t>
            </a:r>
          </a:p>
        </p:txBody>
      </p:sp>
      <p:cxnSp>
        <p:nvCxnSpPr>
          <p:cNvPr id="28" name="Straight Arrow Connector 27"/>
          <p:cNvCxnSpPr>
            <a:endCxn id="21" idx="1"/>
          </p:cNvCxnSpPr>
          <p:nvPr>
            <p:custDataLst>
              <p:tags r:id="rId10"/>
            </p:custDataLst>
          </p:nvPr>
        </p:nvCxnSpPr>
        <p:spPr>
          <a:xfrm>
            <a:off x="7210011" y="1450813"/>
            <a:ext cx="572172" cy="41494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5"/>
            <a:endCxn id="22" idx="1"/>
          </p:cNvCxnSpPr>
          <p:nvPr>
            <p:custDataLst>
              <p:tags r:id="rId11"/>
            </p:custDataLst>
          </p:nvPr>
        </p:nvCxnSpPr>
        <p:spPr>
          <a:xfrm rot="16200000" flipH="1">
            <a:off x="6374226" y="2189443"/>
            <a:ext cx="392083" cy="4807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19" idx="7"/>
          </p:cNvCxnSpPr>
          <p:nvPr>
            <p:custDataLst>
              <p:tags r:id="rId12"/>
            </p:custDataLst>
          </p:nvPr>
        </p:nvCxnSpPr>
        <p:spPr>
          <a:xfrm rot="5400000">
            <a:off x="6368511" y="1446493"/>
            <a:ext cx="380653" cy="45787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13"/>
            </p:custDataLst>
          </p:nvPr>
        </p:nvSpPr>
        <p:spPr>
          <a:xfrm>
            <a:off x="5706547" y="1042642"/>
            <a:ext cx="496675" cy="443198"/>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r>
              <a:rPr lang="en-US" dirty="0" smtClean="0"/>
              <a:t>T1</a:t>
            </a:r>
            <a:endParaRPr lang="en-US" dirty="0"/>
          </a:p>
        </p:txBody>
      </p:sp>
      <p:grpSp>
        <p:nvGrpSpPr>
          <p:cNvPr id="100" name="Group 99"/>
          <p:cNvGrpSpPr/>
          <p:nvPr>
            <p:custDataLst>
              <p:tags r:id="rId14"/>
            </p:custDataLst>
          </p:nvPr>
        </p:nvGrpSpPr>
        <p:grpSpPr>
          <a:xfrm>
            <a:off x="3232753" y="1997330"/>
            <a:ext cx="3702713" cy="3596182"/>
            <a:chOff x="2693961" y="1664442"/>
            <a:chExt cx="3085594" cy="2996818"/>
          </a:xfrm>
        </p:grpSpPr>
        <p:sp>
          <p:nvSpPr>
            <p:cNvPr id="54" name="Rectangle 53"/>
            <p:cNvSpPr/>
            <p:nvPr>
              <p:custDataLst>
                <p:tags r:id="rId48"/>
              </p:custDataLst>
            </p:nvPr>
          </p:nvSpPr>
          <p:spPr>
            <a:xfrm>
              <a:off x="2824900" y="2717298"/>
              <a:ext cx="2954655" cy="19439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custDataLst>
                <p:tags r:id="rId49"/>
              </p:custDataLst>
            </p:nvPr>
          </p:nvSpPr>
          <p:spPr>
            <a:xfrm rot="19169451">
              <a:off x="2693961" y="3380181"/>
              <a:ext cx="2424088" cy="557678"/>
            </a:xfrm>
            <a:prstGeom prst="roundRect">
              <a:avLst>
                <a:gd name="adj" fmla="val 40999"/>
              </a:avLst>
            </a:prstGeom>
            <a:solidFill>
              <a:srgbClr val="FFFFFF">
                <a:alpha val="25098"/>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custDataLst>
                <p:tags r:id="rId50"/>
              </p:custDataLst>
            </p:nvPr>
          </p:nvSpPr>
          <p:spPr>
            <a:xfrm>
              <a:off x="2892940" y="2781221"/>
              <a:ext cx="413896" cy="369332"/>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r>
                <a:rPr lang="en-US" dirty="0" smtClean="0"/>
                <a:t>T2</a:t>
              </a:r>
              <a:endParaRPr lang="en-US" dirty="0"/>
            </a:p>
          </p:txBody>
        </p:sp>
        <p:sp>
          <p:nvSpPr>
            <p:cNvPr id="55" name="Oval 2"/>
            <p:cNvSpPr>
              <a:spLocks noChangeArrowheads="1"/>
            </p:cNvSpPr>
            <p:nvPr>
              <p:custDataLst>
                <p:tags r:id="rId51"/>
              </p:custDataLst>
            </p:nvPr>
          </p:nvSpPr>
          <p:spPr bwMode="auto">
            <a:xfrm>
              <a:off x="4379093" y="2816465"/>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sp>
          <p:nvSpPr>
            <p:cNvPr id="56" name="Oval 2"/>
            <p:cNvSpPr>
              <a:spLocks noChangeArrowheads="1"/>
            </p:cNvSpPr>
            <p:nvPr>
              <p:custDataLst>
                <p:tags r:id="rId52"/>
              </p:custDataLst>
            </p:nvPr>
          </p:nvSpPr>
          <p:spPr bwMode="auto">
            <a:xfrm>
              <a:off x="3674243" y="3440352"/>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B</a:t>
              </a:r>
            </a:p>
          </p:txBody>
        </p:sp>
        <p:sp>
          <p:nvSpPr>
            <p:cNvPr id="57" name="Oval 2"/>
            <p:cNvSpPr>
              <a:spLocks noChangeArrowheads="1"/>
            </p:cNvSpPr>
            <p:nvPr>
              <p:custDataLst>
                <p:tags r:id="rId53"/>
              </p:custDataLst>
            </p:nvPr>
          </p:nvSpPr>
          <p:spPr bwMode="auto">
            <a:xfrm>
              <a:off x="5207768" y="3440352"/>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E</a:t>
              </a:r>
            </a:p>
          </p:txBody>
        </p:sp>
        <p:sp>
          <p:nvSpPr>
            <p:cNvPr id="58" name="Oval 2"/>
            <p:cNvSpPr>
              <a:spLocks noChangeArrowheads="1"/>
            </p:cNvSpPr>
            <p:nvPr>
              <p:custDataLst>
                <p:tags r:id="rId54"/>
              </p:custDataLst>
            </p:nvPr>
          </p:nvSpPr>
          <p:spPr bwMode="auto">
            <a:xfrm>
              <a:off x="4398143" y="4073764"/>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tx2">
                      <a:lumMod val="50000"/>
                    </a:schemeClr>
                  </a:solidFill>
                </a:rPr>
                <a:t>C</a:t>
              </a:r>
            </a:p>
          </p:txBody>
        </p:sp>
        <p:cxnSp>
          <p:nvCxnSpPr>
            <p:cNvPr id="59" name="Straight Arrow Connector 58"/>
            <p:cNvCxnSpPr>
              <a:endCxn id="57" idx="1"/>
            </p:cNvCxnSpPr>
            <p:nvPr>
              <p:custDataLst>
                <p:tags r:id="rId55"/>
              </p:custDataLst>
            </p:nvPr>
          </p:nvCxnSpPr>
          <p:spPr>
            <a:xfrm>
              <a:off x="4797913" y="3158081"/>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5"/>
              <a:endCxn id="58" idx="1"/>
            </p:cNvCxnSpPr>
            <p:nvPr>
              <p:custDataLst>
                <p:tags r:id="rId56"/>
              </p:custDataLst>
            </p:nvPr>
          </p:nvCxnSpPr>
          <p:spPr>
            <a:xfrm rot="16200000" flipH="1">
              <a:off x="4101425" y="3773606"/>
              <a:ext cx="326736" cy="4006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5" idx="3"/>
              <a:endCxn id="56" idx="7"/>
            </p:cNvCxnSpPr>
            <p:nvPr>
              <p:custDataLst>
                <p:tags r:id="rId57"/>
              </p:custDataLst>
            </p:nvPr>
          </p:nvCxnSpPr>
          <p:spPr>
            <a:xfrm rot="5400000">
              <a:off x="4096663" y="3154481"/>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 name="Oval 2"/>
            <p:cNvSpPr>
              <a:spLocks noChangeArrowheads="1"/>
            </p:cNvSpPr>
            <p:nvPr>
              <p:custDataLst>
                <p:tags r:id="rId58"/>
              </p:custDataLst>
            </p:nvPr>
          </p:nvSpPr>
          <p:spPr bwMode="auto">
            <a:xfrm>
              <a:off x="2959868" y="4069003"/>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A</a:t>
              </a:r>
            </a:p>
          </p:txBody>
        </p:sp>
        <p:cxnSp>
          <p:nvCxnSpPr>
            <p:cNvPr id="65" name="Straight Arrow Connector 64"/>
            <p:cNvCxnSpPr>
              <a:endCxn id="64" idx="7"/>
            </p:cNvCxnSpPr>
            <p:nvPr>
              <p:custDataLst>
                <p:tags r:id="rId59"/>
              </p:custDataLst>
            </p:nvPr>
          </p:nvCxnSpPr>
          <p:spPr>
            <a:xfrm rot="5400000">
              <a:off x="3382288" y="3783132"/>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 13"/>
            <p:cNvCxnSpPr/>
            <p:nvPr>
              <p:custDataLst>
                <p:tags r:id="rId60"/>
              </p:custDataLst>
            </p:nvPr>
          </p:nvCxnSpPr>
          <p:spPr>
            <a:xfrm rot="10800000" flipV="1">
              <a:off x="4302228" y="1664442"/>
              <a:ext cx="390328" cy="1052855"/>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99" name="Group 98"/>
          <p:cNvGrpSpPr/>
          <p:nvPr>
            <p:custDataLst>
              <p:tags r:id="rId15"/>
            </p:custDataLst>
          </p:nvPr>
        </p:nvGrpSpPr>
        <p:grpSpPr>
          <a:xfrm>
            <a:off x="7132321" y="1997332"/>
            <a:ext cx="3849515" cy="3586518"/>
            <a:chOff x="5943600" y="1664443"/>
            <a:chExt cx="3207929" cy="2988765"/>
          </a:xfrm>
        </p:grpSpPr>
        <p:sp>
          <p:nvSpPr>
            <p:cNvPr id="79" name="Rectangle 78"/>
            <p:cNvSpPr/>
            <p:nvPr>
              <p:custDataLst>
                <p:tags r:id="rId35"/>
              </p:custDataLst>
            </p:nvPr>
          </p:nvSpPr>
          <p:spPr>
            <a:xfrm>
              <a:off x="5943600" y="2717728"/>
              <a:ext cx="3054290" cy="1935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custDataLst>
                <p:tags r:id="rId36"/>
              </p:custDataLst>
            </p:nvPr>
          </p:nvSpPr>
          <p:spPr>
            <a:xfrm rot="2183360">
              <a:off x="6537175" y="3381989"/>
              <a:ext cx="2614354" cy="557678"/>
            </a:xfrm>
            <a:prstGeom prst="roundRect">
              <a:avLst>
                <a:gd name="adj" fmla="val 40999"/>
              </a:avLst>
            </a:prstGeom>
            <a:solidFill>
              <a:srgbClr val="FFFFFF">
                <a:alpha val="25098"/>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
            <p:cNvSpPr>
              <a:spLocks noChangeArrowheads="1"/>
            </p:cNvSpPr>
            <p:nvPr>
              <p:custDataLst>
                <p:tags r:id="rId37"/>
              </p:custDataLst>
            </p:nvPr>
          </p:nvSpPr>
          <p:spPr bwMode="auto">
            <a:xfrm>
              <a:off x="6799234" y="2808413"/>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sp>
          <p:nvSpPr>
            <p:cNvPr id="81" name="Oval 2"/>
            <p:cNvSpPr>
              <a:spLocks noChangeArrowheads="1"/>
            </p:cNvSpPr>
            <p:nvPr>
              <p:custDataLst>
                <p:tags r:id="rId38"/>
              </p:custDataLst>
            </p:nvPr>
          </p:nvSpPr>
          <p:spPr bwMode="auto">
            <a:xfrm>
              <a:off x="6094384" y="3432300"/>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B</a:t>
              </a:r>
            </a:p>
          </p:txBody>
        </p:sp>
        <p:sp>
          <p:nvSpPr>
            <p:cNvPr id="82" name="Oval 2"/>
            <p:cNvSpPr>
              <a:spLocks noChangeArrowheads="1"/>
            </p:cNvSpPr>
            <p:nvPr>
              <p:custDataLst>
                <p:tags r:id="rId39"/>
              </p:custDataLst>
            </p:nvPr>
          </p:nvSpPr>
          <p:spPr bwMode="auto">
            <a:xfrm>
              <a:off x="7627909" y="3432300"/>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E</a:t>
              </a:r>
            </a:p>
          </p:txBody>
        </p:sp>
        <p:sp>
          <p:nvSpPr>
            <p:cNvPr id="83" name="Oval 2"/>
            <p:cNvSpPr>
              <a:spLocks noChangeArrowheads="1"/>
            </p:cNvSpPr>
            <p:nvPr>
              <p:custDataLst>
                <p:tags r:id="rId40"/>
              </p:custDataLst>
            </p:nvPr>
          </p:nvSpPr>
          <p:spPr bwMode="auto">
            <a:xfrm>
              <a:off x="6818284" y="4065712"/>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C</a:t>
              </a:r>
            </a:p>
          </p:txBody>
        </p:sp>
        <p:cxnSp>
          <p:nvCxnSpPr>
            <p:cNvPr id="84" name="Straight Arrow Connector 83"/>
            <p:cNvCxnSpPr>
              <a:endCxn id="82" idx="1"/>
            </p:cNvCxnSpPr>
            <p:nvPr>
              <p:custDataLst>
                <p:tags r:id="rId41"/>
              </p:custDataLst>
            </p:nvPr>
          </p:nvCxnSpPr>
          <p:spPr>
            <a:xfrm>
              <a:off x="7218054" y="3150029"/>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5"/>
              <a:endCxn id="83" idx="1"/>
            </p:cNvCxnSpPr>
            <p:nvPr>
              <p:custDataLst>
                <p:tags r:id="rId42"/>
              </p:custDataLst>
            </p:nvPr>
          </p:nvCxnSpPr>
          <p:spPr>
            <a:xfrm rot="16200000" flipH="1">
              <a:off x="6521566" y="3765554"/>
              <a:ext cx="326736" cy="4006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0" idx="3"/>
              <a:endCxn id="81" idx="7"/>
            </p:cNvCxnSpPr>
            <p:nvPr>
              <p:custDataLst>
                <p:tags r:id="rId43"/>
              </p:custDataLst>
            </p:nvPr>
          </p:nvCxnSpPr>
          <p:spPr>
            <a:xfrm rot="5400000">
              <a:off x="6516804" y="3146429"/>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7" name="Oval 2"/>
            <p:cNvSpPr>
              <a:spLocks noChangeArrowheads="1"/>
            </p:cNvSpPr>
            <p:nvPr>
              <p:custDataLst>
                <p:tags r:id="rId44"/>
              </p:custDataLst>
            </p:nvPr>
          </p:nvSpPr>
          <p:spPr bwMode="auto">
            <a:xfrm>
              <a:off x="8456584" y="4070475"/>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F</a:t>
              </a:r>
            </a:p>
          </p:txBody>
        </p:sp>
        <p:cxnSp>
          <p:nvCxnSpPr>
            <p:cNvPr id="89" name="Straight Arrow Connector 88"/>
            <p:cNvCxnSpPr>
              <a:endCxn id="87" idx="1"/>
            </p:cNvCxnSpPr>
            <p:nvPr>
              <p:custDataLst>
                <p:tags r:id="rId45"/>
              </p:custDataLst>
            </p:nvPr>
          </p:nvCxnSpPr>
          <p:spPr>
            <a:xfrm>
              <a:off x="8046729" y="3788204"/>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6"/>
              </p:custDataLst>
            </p:nvPr>
          </p:nvSpPr>
          <p:spPr>
            <a:xfrm>
              <a:off x="5986655" y="2763969"/>
              <a:ext cx="413896" cy="369332"/>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r>
                <a:rPr lang="en-US" dirty="0" smtClean="0"/>
                <a:t>T3</a:t>
              </a:r>
              <a:endParaRPr lang="en-US" dirty="0"/>
            </a:p>
          </p:txBody>
        </p:sp>
        <p:cxnSp>
          <p:nvCxnSpPr>
            <p:cNvPr id="92" name=" 91"/>
            <p:cNvCxnSpPr/>
            <p:nvPr>
              <p:custDataLst>
                <p:tags r:id="rId47"/>
              </p:custDataLst>
            </p:nvPr>
          </p:nvCxnSpPr>
          <p:spPr>
            <a:xfrm>
              <a:off x="7058566" y="1664443"/>
              <a:ext cx="412179" cy="1053285"/>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104" name="Group 103"/>
          <p:cNvGrpSpPr/>
          <p:nvPr>
            <p:custDataLst>
              <p:tags r:id="rId16"/>
            </p:custDataLst>
          </p:nvPr>
        </p:nvGrpSpPr>
        <p:grpSpPr>
          <a:xfrm>
            <a:off x="4924598" y="5583849"/>
            <a:ext cx="4686604" cy="2205526"/>
            <a:chOff x="4103831" y="4653208"/>
            <a:chExt cx="3905503" cy="1837938"/>
          </a:xfrm>
        </p:grpSpPr>
        <p:sp>
          <p:nvSpPr>
            <p:cNvPr id="96" name="Rounded Rectangle 95"/>
            <p:cNvSpPr/>
            <p:nvPr>
              <p:custDataLst>
                <p:tags r:id="rId20"/>
              </p:custDataLst>
            </p:nvPr>
          </p:nvSpPr>
          <p:spPr>
            <a:xfrm rot="19643930">
              <a:off x="4103831" y="5513965"/>
              <a:ext cx="2251103" cy="557678"/>
            </a:xfrm>
            <a:prstGeom prst="roundRect">
              <a:avLst>
                <a:gd name="adj" fmla="val 40999"/>
              </a:avLst>
            </a:prstGeom>
            <a:solidFill>
              <a:schemeClr val="tx2">
                <a:lumMod val="75000"/>
                <a:alpha val="25098"/>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custDataLst>
                <p:tags r:id="rId21"/>
              </p:custDataLst>
            </p:nvPr>
          </p:nvSpPr>
          <p:spPr>
            <a:xfrm rot="1802641">
              <a:off x="5538529" y="5535329"/>
              <a:ext cx="2470805" cy="542184"/>
            </a:xfrm>
            <a:prstGeom prst="roundRect">
              <a:avLst>
                <a:gd name="adj" fmla="val 40999"/>
              </a:avLst>
            </a:prstGeom>
            <a:solidFill>
              <a:srgbClr val="FFFFFF">
                <a:alpha val="25098"/>
              </a:srgbClr>
            </a:solid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
            <p:cNvSpPr>
              <a:spLocks noChangeArrowheads="1"/>
            </p:cNvSpPr>
            <p:nvPr>
              <p:custDataLst>
                <p:tags r:id="rId22"/>
              </p:custDataLst>
            </p:nvPr>
          </p:nvSpPr>
          <p:spPr bwMode="auto">
            <a:xfrm>
              <a:off x="5706554" y="5131792"/>
              <a:ext cx="457200" cy="433706"/>
            </a:xfrm>
            <a:prstGeom prst="ellipse">
              <a:avLst/>
            </a:prstGeom>
            <a:solidFill>
              <a:schemeClr val="tx1"/>
            </a:solidFill>
            <a:ln w="28575">
              <a:solidFill>
                <a:srgbClr val="000000"/>
              </a:solidFill>
              <a:round/>
              <a:headEnd/>
              <a:tailEnd/>
            </a:ln>
            <a:effectLst>
              <a:glow rad="63500">
                <a:schemeClr val="accent4">
                  <a:satMod val="175000"/>
                  <a:alpha val="40000"/>
                </a:schemeClr>
              </a:glow>
            </a:effectLst>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sp>
          <p:nvSpPr>
            <p:cNvPr id="39" name="Oval 2"/>
            <p:cNvSpPr>
              <a:spLocks noChangeArrowheads="1"/>
            </p:cNvSpPr>
            <p:nvPr>
              <p:custDataLst>
                <p:tags r:id="rId23"/>
              </p:custDataLst>
            </p:nvPr>
          </p:nvSpPr>
          <p:spPr bwMode="auto">
            <a:xfrm>
              <a:off x="5001704" y="5557281"/>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B</a:t>
              </a:r>
            </a:p>
          </p:txBody>
        </p:sp>
        <p:sp>
          <p:nvSpPr>
            <p:cNvPr id="40" name="Oval 2"/>
            <p:cNvSpPr>
              <a:spLocks noChangeArrowheads="1"/>
            </p:cNvSpPr>
            <p:nvPr>
              <p:custDataLst>
                <p:tags r:id="rId24"/>
              </p:custDataLst>
            </p:nvPr>
          </p:nvSpPr>
          <p:spPr bwMode="auto">
            <a:xfrm>
              <a:off x="6535229" y="5557281"/>
              <a:ext cx="457200" cy="433706"/>
            </a:xfrm>
            <a:prstGeom prst="ellipse">
              <a:avLst/>
            </a:prstGeom>
            <a:solidFill>
              <a:schemeClr val="tx2">
                <a:lumMod val="75000"/>
              </a:schemeClr>
            </a:solidFill>
            <a:ln w="28575">
              <a:solidFill>
                <a:schemeClr val="bg1"/>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E</a:t>
              </a:r>
            </a:p>
          </p:txBody>
        </p:sp>
        <p:sp>
          <p:nvSpPr>
            <p:cNvPr id="41" name="Oval 2"/>
            <p:cNvSpPr>
              <a:spLocks noChangeArrowheads="1"/>
            </p:cNvSpPr>
            <p:nvPr>
              <p:custDataLst>
                <p:tags r:id="rId25"/>
              </p:custDataLst>
            </p:nvPr>
          </p:nvSpPr>
          <p:spPr bwMode="auto">
            <a:xfrm>
              <a:off x="5725604" y="6052677"/>
              <a:ext cx="457200" cy="433706"/>
            </a:xfrm>
            <a:prstGeom prst="ellipse">
              <a:avLst/>
            </a:prstGeom>
            <a:solidFill>
              <a:schemeClr val="accent1">
                <a:lumMod val="20000"/>
                <a:lumOff val="80000"/>
                <a:alpha val="50196"/>
              </a:schemeClr>
            </a:solidFill>
            <a:ln w="28575">
              <a:solidFill>
                <a:schemeClr val="tx2">
                  <a:lumMod val="65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C</a:t>
              </a:r>
            </a:p>
          </p:txBody>
        </p:sp>
        <p:cxnSp>
          <p:nvCxnSpPr>
            <p:cNvPr id="42" name="Straight Arrow Connector 41"/>
            <p:cNvCxnSpPr>
              <a:stCxn id="36" idx="5"/>
              <a:endCxn id="40" idx="1"/>
            </p:cNvCxnSpPr>
            <p:nvPr>
              <p:custDataLst>
                <p:tags r:id="rId26"/>
              </p:custDataLst>
            </p:nvPr>
          </p:nvCxnSpPr>
          <p:spPr>
            <a:xfrm rot="16200000" flipH="1">
              <a:off x="6290085" y="5308696"/>
              <a:ext cx="118813" cy="505385"/>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5"/>
              <a:endCxn id="41" idx="1"/>
            </p:cNvCxnSpPr>
            <p:nvPr>
              <p:custDataLst>
                <p:tags r:id="rId27"/>
              </p:custDataLst>
            </p:nvPr>
          </p:nvCxnSpPr>
          <p:spPr>
            <a:xfrm rot="16200000" flipH="1">
              <a:off x="5497894" y="5821527"/>
              <a:ext cx="188720" cy="40061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9" idx="7"/>
            </p:cNvCxnSpPr>
            <p:nvPr>
              <p:custDataLst>
                <p:tags r:id="rId28"/>
              </p:custDataLst>
            </p:nvPr>
          </p:nvCxnSpPr>
          <p:spPr>
            <a:xfrm rot="5400000">
              <a:off x="5523323" y="5370609"/>
              <a:ext cx="118813" cy="38156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7" name="Oval 2"/>
            <p:cNvSpPr>
              <a:spLocks noChangeArrowheads="1"/>
            </p:cNvSpPr>
            <p:nvPr>
              <p:custDataLst>
                <p:tags r:id="rId29"/>
              </p:custDataLst>
            </p:nvPr>
          </p:nvSpPr>
          <p:spPr bwMode="auto">
            <a:xfrm>
              <a:off x="7363904" y="6057440"/>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F</a:t>
              </a:r>
            </a:p>
          </p:txBody>
        </p:sp>
        <p:cxnSp>
          <p:nvCxnSpPr>
            <p:cNvPr id="48" name="Straight Arrow Connector 47"/>
            <p:cNvCxnSpPr>
              <a:stCxn id="40" idx="5"/>
              <a:endCxn id="47" idx="1"/>
            </p:cNvCxnSpPr>
            <p:nvPr>
              <p:custDataLst>
                <p:tags r:id="rId30"/>
              </p:custDataLst>
            </p:nvPr>
          </p:nvCxnSpPr>
          <p:spPr>
            <a:xfrm rot="16200000" flipH="1">
              <a:off x="7081425" y="5771520"/>
              <a:ext cx="193483" cy="505385"/>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9" name="Oval 2"/>
            <p:cNvSpPr>
              <a:spLocks noChangeArrowheads="1"/>
            </p:cNvSpPr>
            <p:nvPr>
              <p:custDataLst>
                <p:tags r:id="rId31"/>
              </p:custDataLst>
            </p:nvPr>
          </p:nvSpPr>
          <p:spPr bwMode="auto">
            <a:xfrm>
              <a:off x="4287329" y="6047916"/>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A</a:t>
              </a:r>
            </a:p>
          </p:txBody>
        </p:sp>
        <p:cxnSp>
          <p:nvCxnSpPr>
            <p:cNvPr id="50" name="Straight Arrow Connector 49"/>
            <p:cNvCxnSpPr>
              <a:stCxn id="39" idx="3"/>
              <a:endCxn id="49" idx="7"/>
            </p:cNvCxnSpPr>
            <p:nvPr>
              <p:custDataLst>
                <p:tags r:id="rId32"/>
              </p:custDataLst>
            </p:nvPr>
          </p:nvCxnSpPr>
          <p:spPr>
            <a:xfrm rot="5400000">
              <a:off x="4781138" y="5823909"/>
              <a:ext cx="183959" cy="391085"/>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3" name=" 92"/>
            <p:cNvCxnSpPr>
              <a:endCxn id="36" idx="2"/>
            </p:cNvCxnSpPr>
            <p:nvPr>
              <p:custDataLst>
                <p:tags r:id="rId33"/>
              </p:custDataLst>
            </p:nvPr>
          </p:nvCxnSpPr>
          <p:spPr>
            <a:xfrm rot="16200000" flipH="1">
              <a:off x="4660699" y="4302789"/>
              <a:ext cx="687385" cy="1404326"/>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4" name=" 93"/>
            <p:cNvCxnSpPr>
              <a:endCxn id="36" idx="6"/>
            </p:cNvCxnSpPr>
            <p:nvPr>
              <p:custDataLst>
                <p:tags r:id="rId34"/>
              </p:custDataLst>
            </p:nvPr>
          </p:nvCxnSpPr>
          <p:spPr>
            <a:xfrm rot="5400000">
              <a:off x="6469532" y="4347431"/>
              <a:ext cx="695437" cy="1306991"/>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101" name="TextBox 100"/>
          <p:cNvSpPr txBox="1"/>
          <p:nvPr>
            <p:custDataLst>
              <p:tags r:id="rId17"/>
            </p:custDataLst>
          </p:nvPr>
        </p:nvSpPr>
        <p:spPr>
          <a:xfrm>
            <a:off x="61540" y="5890835"/>
            <a:ext cx="5434640" cy="1403461"/>
          </a:xfrm>
          <a:prstGeom prst="rect">
            <a:avLst/>
          </a:prstGeom>
          <a:noFill/>
        </p:spPr>
        <p:txBody>
          <a:bodyPr wrap="square" lIns="109728" tIns="54864" rIns="109728" bIns="54864" rtlCol="0">
            <a:spAutoFit/>
          </a:bodyPr>
          <a:lstStyle/>
          <a:p>
            <a:pPr marL="411480" indent="-411480">
              <a:buFont typeface="Arial" pitchFamily="34" charset="0"/>
              <a:buChar char="•"/>
            </a:pPr>
            <a:r>
              <a:rPr lang="en-US" sz="2800" dirty="0">
                <a:solidFill>
                  <a:schemeClr val="bg1"/>
                </a:solidFill>
              </a:rPr>
              <a:t>T2 and T3 do </a:t>
            </a:r>
            <a:r>
              <a:rPr lang="en-US" sz="2800" dirty="0" smtClean="0">
                <a:solidFill>
                  <a:schemeClr val="bg1"/>
                </a:solidFill>
              </a:rPr>
              <a:t>not conflict</a:t>
            </a:r>
            <a:r>
              <a:rPr lang="en-US" sz="2800" dirty="0">
                <a:solidFill>
                  <a:schemeClr val="bg1"/>
                </a:solidFill>
              </a:rPr>
              <a:t>, so the resulting melded state is A, B, C, D, E, </a:t>
            </a:r>
            <a:r>
              <a:rPr lang="en-US" sz="2800" dirty="0" smtClean="0">
                <a:solidFill>
                  <a:schemeClr val="bg1"/>
                </a:solidFill>
              </a:rPr>
              <a:t>F</a:t>
            </a:r>
            <a:endParaRPr lang="en-US" sz="2800" dirty="0">
              <a:solidFill>
                <a:schemeClr val="bg1"/>
              </a:solidFill>
            </a:endParaRPr>
          </a:p>
        </p:txBody>
      </p:sp>
      <p:sp>
        <p:nvSpPr>
          <p:cNvPr id="102" name="TextBox 101"/>
          <p:cNvSpPr txBox="1"/>
          <p:nvPr>
            <p:custDataLst>
              <p:tags r:id="rId18"/>
            </p:custDataLst>
          </p:nvPr>
        </p:nvSpPr>
        <p:spPr>
          <a:xfrm>
            <a:off x="90530" y="2230656"/>
            <a:ext cx="5434640" cy="3271088"/>
          </a:xfrm>
          <a:prstGeom prst="rect">
            <a:avLst/>
          </a:prstGeom>
          <a:noFill/>
        </p:spPr>
        <p:txBody>
          <a:bodyPr wrap="square" lIns="109728" tIns="54864" rIns="109728" bIns="54864" rtlCol="0">
            <a:spAutoFit/>
          </a:bodyPr>
          <a:lstStyle/>
          <a:p>
            <a:pPr marL="411480" indent="-411480">
              <a:buFont typeface="Arial" pitchFamily="34" charset="0"/>
              <a:buChar char="•"/>
            </a:pPr>
            <a:r>
              <a:rPr lang="en-US" sz="2800" dirty="0">
                <a:solidFill>
                  <a:schemeClr val="bg1"/>
                </a:solidFill>
              </a:rPr>
              <a:t>T2 and T3 then execute</a:t>
            </a:r>
            <a:br>
              <a:rPr lang="en-US" sz="2800" dirty="0">
                <a:solidFill>
                  <a:schemeClr val="bg1"/>
                </a:solidFill>
              </a:rPr>
            </a:br>
            <a:r>
              <a:rPr lang="en-US" sz="2800" dirty="0">
                <a:solidFill>
                  <a:schemeClr val="bg1"/>
                </a:solidFill>
              </a:rPr>
              <a:t>concurrently, both</a:t>
            </a:r>
            <a:br>
              <a:rPr lang="en-US" sz="2800" dirty="0">
                <a:solidFill>
                  <a:schemeClr val="bg1"/>
                </a:solidFill>
              </a:rPr>
            </a:br>
            <a:r>
              <a:rPr lang="en-US" sz="2800" dirty="0">
                <a:solidFill>
                  <a:schemeClr val="bg1"/>
                </a:solidFill>
              </a:rPr>
              <a:t>based on the</a:t>
            </a:r>
            <a:br>
              <a:rPr lang="en-US" sz="2800" dirty="0">
                <a:solidFill>
                  <a:schemeClr val="bg1"/>
                </a:solidFill>
              </a:rPr>
            </a:br>
            <a:r>
              <a:rPr lang="en-US" sz="2800" dirty="0">
                <a:solidFill>
                  <a:schemeClr val="bg1"/>
                </a:solidFill>
              </a:rPr>
              <a:t>result of T1</a:t>
            </a:r>
          </a:p>
          <a:p>
            <a:pPr marL="411480" indent="-411480">
              <a:buFont typeface="Arial" pitchFamily="34" charset="0"/>
              <a:buChar char="•"/>
            </a:pPr>
            <a:endParaRPr lang="en-US" sz="2800" dirty="0">
              <a:solidFill>
                <a:schemeClr val="bg1"/>
              </a:solidFill>
            </a:endParaRPr>
          </a:p>
          <a:p>
            <a:pPr marL="411480" indent="-411480">
              <a:buFont typeface="Arial" pitchFamily="34" charset="0"/>
              <a:buChar char="•"/>
            </a:pPr>
            <a:r>
              <a:rPr lang="en-US" sz="2800" dirty="0">
                <a:solidFill>
                  <a:schemeClr val="bg1"/>
                </a:solidFill>
              </a:rPr>
              <a:t>T2 inserts A</a:t>
            </a:r>
          </a:p>
          <a:p>
            <a:pPr marL="411480" indent="-411480">
              <a:lnSpc>
                <a:spcPct val="150000"/>
              </a:lnSpc>
              <a:buFont typeface="Arial" pitchFamily="34" charset="0"/>
              <a:buChar char="•"/>
            </a:pPr>
            <a:r>
              <a:rPr lang="en-US" sz="2800" dirty="0">
                <a:solidFill>
                  <a:schemeClr val="bg1"/>
                </a:solidFill>
              </a:rPr>
              <a:t>T3 inserts F</a:t>
            </a:r>
          </a:p>
        </p:txBody>
      </p:sp>
      <p:sp>
        <p:nvSpPr>
          <p:cNvPr id="62" name="Slide Number Placeholder 4"/>
          <p:cNvSpPr txBox="1">
            <a:spLocks/>
          </p:cNvSpPr>
          <p:nvPr>
            <p:custDataLst>
              <p:tags r:id="rId19"/>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14</a:t>
            </a:fld>
            <a:endParaRPr lang="en-US" dirty="0">
              <a:solidFill>
                <a:schemeClr val="bg1"/>
              </a:solidFill>
            </a:endParaRPr>
          </a:p>
        </p:txBody>
      </p:sp>
    </p:spTree>
    <p:custDataLst>
      <p:tags r:id="rId1"/>
    </p:custDataLst>
    <p:extLst>
      <p:ext uri="{BB962C8B-B14F-4D97-AF65-F5344CB8AC3E}">
        <p14:creationId xmlns:p14="http://schemas.microsoft.com/office/powerpoint/2010/main" val="22650990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6"/>
          <p:cNvSpPr>
            <a:spLocks noGrp="1"/>
          </p:cNvSpPr>
          <p:nvPr>
            <p:ph idx="1"/>
            <p:custDataLst>
              <p:tags r:id="rId1"/>
            </p:custDataLst>
          </p:nvPr>
        </p:nvSpPr>
        <p:spPr>
          <a:xfrm>
            <a:off x="4083224" y="2082166"/>
            <a:ext cx="6682747" cy="5489646"/>
          </a:xfrm>
        </p:spPr>
        <p:txBody>
          <a:bodyPr>
            <a:normAutofit/>
          </a:bodyPr>
          <a:lstStyle/>
          <a:p>
            <a:pPr>
              <a:spcBef>
                <a:spcPts val="1800"/>
              </a:spcBef>
            </a:pPr>
            <a:r>
              <a:rPr lang="en-US" sz="2800" dirty="0"/>
              <a:t>Every node </a:t>
            </a:r>
            <a:r>
              <a:rPr lang="en-US" sz="2800" i="1" dirty="0" smtClean="0"/>
              <a:t>n</a:t>
            </a:r>
            <a:r>
              <a:rPr lang="en-US" sz="2800" dirty="0" smtClean="0"/>
              <a:t> has </a:t>
            </a:r>
            <a:r>
              <a:rPr lang="en-US" sz="2800" dirty="0"/>
              <a:t>a unique version number (VN)</a:t>
            </a:r>
          </a:p>
          <a:p>
            <a:pPr>
              <a:spcBef>
                <a:spcPts val="1800"/>
              </a:spcBef>
            </a:pPr>
            <a:r>
              <a:rPr lang="en-US" sz="2800" dirty="0" smtClean="0"/>
              <a:t>VN(</a:t>
            </a:r>
            <a:r>
              <a:rPr lang="en-US" sz="2800" i="1" dirty="0" smtClean="0"/>
              <a:t>n</a:t>
            </a:r>
            <a:r>
              <a:rPr lang="en-US" sz="2800" dirty="0" smtClean="0"/>
              <a:t>) permanently </a:t>
            </a:r>
            <a:r>
              <a:rPr lang="en-US" sz="2800" dirty="0"/>
              <a:t>identifies the exact content of </a:t>
            </a:r>
            <a:r>
              <a:rPr lang="en-US" sz="2800" i="1" dirty="0" smtClean="0"/>
              <a:t>n</a:t>
            </a:r>
            <a:r>
              <a:rPr lang="en-US" sz="2800" dirty="0" smtClean="0"/>
              <a:t>’s </a:t>
            </a:r>
            <a:r>
              <a:rPr lang="en-US" sz="2800" dirty="0" err="1" smtClean="0"/>
              <a:t>subtree</a:t>
            </a:r>
            <a:r>
              <a:rPr lang="en-US" sz="2800" dirty="0" smtClean="0"/>
              <a:t> </a:t>
            </a:r>
            <a:endParaRPr lang="en-US" sz="2800" dirty="0"/>
          </a:p>
          <a:p>
            <a:pPr>
              <a:spcBef>
                <a:spcPts val="1800"/>
              </a:spcBef>
            </a:pPr>
            <a:r>
              <a:rPr lang="en-US" sz="2800" dirty="0" smtClean="0"/>
              <a:t>Each node </a:t>
            </a:r>
            <a:r>
              <a:rPr lang="en-US" sz="2800" i="1" dirty="0" smtClean="0"/>
              <a:t>n</a:t>
            </a:r>
            <a:r>
              <a:rPr lang="en-US" sz="2800" dirty="0" smtClean="0"/>
              <a:t> in an intention T stores metadata about T’s snapshot</a:t>
            </a:r>
          </a:p>
          <a:p>
            <a:pPr lvl="1">
              <a:spcBef>
                <a:spcPts val="1800"/>
              </a:spcBef>
            </a:pPr>
            <a:r>
              <a:rPr lang="en-US" sz="2400" dirty="0" smtClean="0"/>
              <a:t>Version of </a:t>
            </a:r>
            <a:r>
              <a:rPr lang="en-US" sz="2400" i="1" dirty="0" smtClean="0"/>
              <a:t>n</a:t>
            </a:r>
            <a:r>
              <a:rPr lang="en-US" sz="2400" dirty="0" smtClean="0"/>
              <a:t> in T’s snapshot</a:t>
            </a:r>
          </a:p>
          <a:p>
            <a:pPr lvl="1">
              <a:spcBef>
                <a:spcPts val="1800"/>
              </a:spcBef>
            </a:pPr>
            <a:r>
              <a:rPr lang="en-US" sz="2400" dirty="0" smtClean="0"/>
              <a:t>Dependency information</a:t>
            </a:r>
          </a:p>
          <a:p>
            <a:pPr>
              <a:spcBef>
                <a:spcPts val="1800"/>
              </a:spcBef>
            </a:pPr>
            <a:r>
              <a:rPr lang="en-US" sz="2800" dirty="0" smtClean="0"/>
              <a:t>Each node’s metadata compresses </a:t>
            </a:r>
            <a:r>
              <a:rPr lang="en-US" sz="2800" dirty="0"/>
              <a:t>to </a:t>
            </a:r>
            <a:r>
              <a:rPr lang="en-US" sz="2800" dirty="0" smtClean="0"/>
              <a:t/>
            </a:r>
            <a:br>
              <a:rPr lang="en-US" sz="2800" dirty="0" smtClean="0"/>
            </a:br>
            <a:r>
              <a:rPr lang="en-US" sz="2800" dirty="0" smtClean="0"/>
              <a:t>~30 bytes</a:t>
            </a:r>
            <a:endParaRPr lang="en-US" sz="2800" dirty="0"/>
          </a:p>
        </p:txBody>
      </p:sp>
      <p:sp>
        <p:nvSpPr>
          <p:cNvPr id="2" name="Title 1"/>
          <p:cNvSpPr>
            <a:spLocks noGrp="1"/>
          </p:cNvSpPr>
          <p:nvPr>
            <p:ph type="title"/>
            <p:custDataLst>
              <p:tags r:id="rId2"/>
            </p:custDataLst>
          </p:nvPr>
        </p:nvSpPr>
        <p:spPr>
          <a:xfrm>
            <a:off x="137160" y="95250"/>
            <a:ext cx="8962878" cy="1078992"/>
          </a:xfrm>
        </p:spPr>
        <p:txBody>
          <a:bodyPr vert="horz" lIns="109728" tIns="54864" rIns="109728" bIns="54864" rtlCol="0" anchor="ctr">
            <a:normAutofit/>
          </a:bodyPr>
          <a:lstStyle/>
          <a:p>
            <a:r>
              <a:rPr lang="en-US" sz="5400" dirty="0"/>
              <a:t>Intention Metadata</a:t>
            </a:r>
          </a:p>
        </p:txBody>
      </p:sp>
      <p:sp>
        <p:nvSpPr>
          <p:cNvPr id="5" name="Slide Number Placeholder 4"/>
          <p:cNvSpPr>
            <a:spLocks noGrp="1"/>
          </p:cNvSpPr>
          <p:nvPr>
            <p:ph type="sldNum" sz="quarter" idx="4294967295"/>
            <p:custDataLst>
              <p:tags r:id="rId3"/>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15</a:t>
            </a:fld>
            <a:endParaRPr lang="en-US" dirty="0"/>
          </a:p>
        </p:txBody>
      </p:sp>
      <p:sp>
        <p:nvSpPr>
          <p:cNvPr id="4" name="TextBox 3"/>
          <p:cNvSpPr txBox="1"/>
          <p:nvPr>
            <p:custDataLst>
              <p:tags r:id="rId4"/>
            </p:custDataLst>
          </p:nvPr>
        </p:nvSpPr>
        <p:spPr>
          <a:xfrm>
            <a:off x="670844" y="3735778"/>
            <a:ext cx="991041" cy="557076"/>
          </a:xfrm>
          <a:prstGeom prst="rect">
            <a:avLst/>
          </a:prstGeom>
          <a:noFill/>
        </p:spPr>
        <p:txBody>
          <a:bodyPr wrap="none" lIns="109728" tIns="54864" rIns="109728" bIns="54864" rtlCol="0">
            <a:spAutoFit/>
          </a:bodyPr>
          <a:lstStyle/>
          <a:p>
            <a:r>
              <a:rPr lang="en-US" sz="2900" dirty="0">
                <a:solidFill>
                  <a:schemeClr val="bg1"/>
                </a:solidFill>
              </a:rPr>
              <a:t>Root</a:t>
            </a:r>
          </a:p>
        </p:txBody>
      </p:sp>
      <p:sp>
        <p:nvSpPr>
          <p:cNvPr id="6" name="Oval 2"/>
          <p:cNvSpPr>
            <a:spLocks noChangeArrowheads="1"/>
          </p:cNvSpPr>
          <p:nvPr>
            <p:custDataLst>
              <p:tags r:id="rId5"/>
            </p:custDataLst>
          </p:nvPr>
        </p:nvSpPr>
        <p:spPr bwMode="auto">
          <a:xfrm>
            <a:off x="2040362" y="4420498"/>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D</a:t>
            </a:r>
            <a:endParaRPr lang="en-US" sz="2900" dirty="0">
              <a:solidFill>
                <a:schemeClr val="bg1"/>
              </a:solidFill>
              <a:latin typeface="Arial" pitchFamily="34" charset="0"/>
              <a:cs typeface="Arial" pitchFamily="34" charset="0"/>
            </a:endParaRPr>
          </a:p>
        </p:txBody>
      </p:sp>
      <p:sp>
        <p:nvSpPr>
          <p:cNvPr id="19" name="Oval 2"/>
          <p:cNvSpPr>
            <a:spLocks noChangeArrowheads="1"/>
          </p:cNvSpPr>
          <p:nvPr>
            <p:custDataLst>
              <p:tags r:id="rId6"/>
            </p:custDataLst>
          </p:nvPr>
        </p:nvSpPr>
        <p:spPr bwMode="auto">
          <a:xfrm>
            <a:off x="1194542" y="5169163"/>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B</a:t>
            </a:r>
            <a:endParaRPr lang="en-US" sz="2900" dirty="0">
              <a:solidFill>
                <a:schemeClr val="bg1"/>
              </a:solidFill>
              <a:latin typeface="Arial" pitchFamily="34" charset="0"/>
              <a:cs typeface="Arial" pitchFamily="34" charset="0"/>
            </a:endParaRPr>
          </a:p>
        </p:txBody>
      </p:sp>
      <p:sp>
        <p:nvSpPr>
          <p:cNvPr id="21" name="Oval 2"/>
          <p:cNvSpPr>
            <a:spLocks noChangeArrowheads="1"/>
          </p:cNvSpPr>
          <p:nvPr>
            <p:custDataLst>
              <p:tags r:id="rId7"/>
            </p:custDataLst>
          </p:nvPr>
        </p:nvSpPr>
        <p:spPr bwMode="auto">
          <a:xfrm>
            <a:off x="3034772" y="5169163"/>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E</a:t>
            </a:r>
            <a:endParaRPr lang="en-US" sz="2900" dirty="0">
              <a:solidFill>
                <a:schemeClr val="bg1"/>
              </a:solidFill>
              <a:latin typeface="Arial" pitchFamily="34" charset="0"/>
              <a:cs typeface="Arial" pitchFamily="34" charset="0"/>
            </a:endParaRPr>
          </a:p>
        </p:txBody>
      </p:sp>
      <p:sp>
        <p:nvSpPr>
          <p:cNvPr id="22" name="Oval 2"/>
          <p:cNvSpPr>
            <a:spLocks noChangeArrowheads="1"/>
          </p:cNvSpPr>
          <p:nvPr>
            <p:custDataLst>
              <p:tags r:id="rId8"/>
            </p:custDataLst>
          </p:nvPr>
        </p:nvSpPr>
        <p:spPr bwMode="auto">
          <a:xfrm>
            <a:off x="2063222" y="592925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C</a:t>
            </a:r>
            <a:endParaRPr lang="en-US" sz="2900" dirty="0">
              <a:solidFill>
                <a:schemeClr val="bg1"/>
              </a:solidFill>
              <a:latin typeface="Arial" pitchFamily="34" charset="0"/>
              <a:cs typeface="Arial" pitchFamily="34" charset="0"/>
            </a:endParaRPr>
          </a:p>
        </p:txBody>
      </p:sp>
      <p:sp>
        <p:nvSpPr>
          <p:cNvPr id="73" name="Rectangle 72"/>
          <p:cNvSpPr/>
          <p:nvPr>
            <p:custDataLst>
              <p:tags r:id="rId9"/>
            </p:custDataLst>
          </p:nvPr>
        </p:nvSpPr>
        <p:spPr>
          <a:xfrm>
            <a:off x="137160" y="2169796"/>
            <a:ext cx="3881684" cy="1482090"/>
          </a:xfrm>
          <a:prstGeom prst="rect">
            <a:avLst/>
          </a:prstGeom>
          <a:solidFill>
            <a:schemeClr val="accent1">
              <a:lumMod val="50000"/>
            </a:schemeClr>
          </a:solidFill>
          <a:ln>
            <a:solidFill>
              <a:srgbClr val="7458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800" b="1" dirty="0" smtClean="0">
                <a:solidFill>
                  <a:schemeClr val="tx1"/>
                </a:solidFill>
              </a:rPr>
              <a:t>Node Metadata</a:t>
            </a:r>
            <a:endParaRPr lang="en-US" sz="2800" b="1" dirty="0">
              <a:solidFill>
                <a:schemeClr val="tx1"/>
              </a:solidFill>
            </a:endParaRPr>
          </a:p>
          <a:p>
            <a:pPr>
              <a:buFont typeface="Arial" pitchFamily="34" charset="0"/>
              <a:buChar char="•"/>
            </a:pPr>
            <a:r>
              <a:rPr lang="en-US" sz="2800" b="1" dirty="0">
                <a:solidFill>
                  <a:schemeClr val="tx1"/>
                </a:solidFill>
              </a:rPr>
              <a:t> </a:t>
            </a:r>
            <a:r>
              <a:rPr lang="en-US" sz="2800" dirty="0">
                <a:solidFill>
                  <a:schemeClr val="tx1"/>
                </a:solidFill>
              </a:rPr>
              <a:t>version of the </a:t>
            </a:r>
            <a:r>
              <a:rPr lang="en-US" sz="2800" dirty="0" err="1">
                <a:solidFill>
                  <a:schemeClr val="tx1"/>
                </a:solidFill>
              </a:rPr>
              <a:t>subtree</a:t>
            </a:r>
            <a:endParaRPr lang="en-US" sz="2800" dirty="0">
              <a:solidFill>
                <a:schemeClr val="tx1"/>
              </a:solidFill>
            </a:endParaRPr>
          </a:p>
          <a:p>
            <a:pPr>
              <a:buFont typeface="Arial" pitchFamily="34" charset="0"/>
              <a:buChar char="•"/>
            </a:pPr>
            <a:r>
              <a:rPr lang="en-US" sz="2800" b="1" dirty="0">
                <a:solidFill>
                  <a:schemeClr val="tx1"/>
                </a:solidFill>
              </a:rPr>
              <a:t> </a:t>
            </a:r>
            <a:r>
              <a:rPr lang="en-US" sz="2800" dirty="0">
                <a:solidFill>
                  <a:schemeClr val="tx1"/>
                </a:solidFill>
              </a:rPr>
              <a:t>dependency info</a:t>
            </a:r>
            <a:endParaRPr lang="en-US" sz="2800" b="1" dirty="0">
              <a:solidFill>
                <a:schemeClr val="tx1"/>
              </a:solidFill>
            </a:endParaRPr>
          </a:p>
        </p:txBody>
      </p:sp>
      <p:cxnSp>
        <p:nvCxnSpPr>
          <p:cNvPr id="28" name="Straight Arrow Connector 27"/>
          <p:cNvCxnSpPr>
            <a:endCxn id="21" idx="1"/>
          </p:cNvCxnSpPr>
          <p:nvPr>
            <p:custDataLst>
              <p:tags r:id="rId10"/>
            </p:custDataLst>
          </p:nvPr>
        </p:nvCxnSpPr>
        <p:spPr>
          <a:xfrm>
            <a:off x="2542946" y="4830438"/>
            <a:ext cx="572172" cy="414943"/>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5"/>
            <a:endCxn id="22" idx="1"/>
          </p:cNvCxnSpPr>
          <p:nvPr>
            <p:custDataLst>
              <p:tags r:id="rId11"/>
            </p:custDataLst>
          </p:nvPr>
        </p:nvCxnSpPr>
        <p:spPr>
          <a:xfrm rot="16200000" flipH="1">
            <a:off x="1707161" y="5569067"/>
            <a:ext cx="392083" cy="480732"/>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custDataLst>
              <p:tags r:id="rId12"/>
            </p:custDataLst>
          </p:nvPr>
        </p:nvCxnSpPr>
        <p:spPr>
          <a:xfrm>
            <a:off x="1527962" y="4080630"/>
            <a:ext cx="572172" cy="41494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19" idx="7"/>
          </p:cNvCxnSpPr>
          <p:nvPr>
            <p:custDataLst>
              <p:tags r:id="rId13"/>
            </p:custDataLst>
          </p:nvPr>
        </p:nvCxnSpPr>
        <p:spPr>
          <a:xfrm rot="5400000">
            <a:off x="1701447" y="4826117"/>
            <a:ext cx="380653" cy="457872"/>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custDataLst>
              <p:tags r:id="rId14"/>
            </p:custDataLst>
          </p:nvPr>
        </p:nvSpPr>
        <p:spPr>
          <a:xfrm>
            <a:off x="2170447" y="4191036"/>
            <a:ext cx="1412965" cy="310550"/>
          </a:xfrm>
          <a:prstGeom prst="rect">
            <a:avLst/>
          </a:prstGeom>
          <a:solidFill>
            <a:schemeClr val="accent1">
              <a:lumMod val="50000"/>
            </a:schemeClr>
          </a:solidFill>
          <a:ln>
            <a:solidFill>
              <a:srgbClr val="7458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dirty="0" smtClean="0">
                <a:solidFill>
                  <a:schemeClr val="tx1"/>
                </a:solidFill>
              </a:rPr>
              <a:t>metadata</a:t>
            </a:r>
            <a:endParaRPr lang="en-US" dirty="0">
              <a:solidFill>
                <a:schemeClr val="tx1"/>
              </a:solidFill>
            </a:endParaRPr>
          </a:p>
        </p:txBody>
      </p:sp>
      <p:sp>
        <p:nvSpPr>
          <p:cNvPr id="35" name="Rectangle 34"/>
          <p:cNvSpPr/>
          <p:nvPr>
            <p:custDataLst>
              <p:tags r:id="rId15"/>
            </p:custDataLst>
          </p:nvPr>
        </p:nvSpPr>
        <p:spPr>
          <a:xfrm>
            <a:off x="3267728" y="4911126"/>
            <a:ext cx="466000" cy="3105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dirty="0" smtClean="0">
                <a:solidFill>
                  <a:schemeClr val="tx1"/>
                </a:solidFill>
              </a:rPr>
              <a:t>…</a:t>
            </a:r>
            <a:endParaRPr lang="en-US" dirty="0">
              <a:solidFill>
                <a:schemeClr val="tx1"/>
              </a:solidFill>
            </a:endParaRPr>
          </a:p>
        </p:txBody>
      </p:sp>
      <p:sp>
        <p:nvSpPr>
          <p:cNvPr id="47" name="Rectangle 46"/>
          <p:cNvSpPr/>
          <p:nvPr>
            <p:custDataLst>
              <p:tags r:id="rId16"/>
            </p:custDataLst>
          </p:nvPr>
        </p:nvSpPr>
        <p:spPr>
          <a:xfrm>
            <a:off x="810278" y="5082576"/>
            <a:ext cx="466000" cy="310550"/>
          </a:xfrm>
          <a:prstGeom prst="rect">
            <a:avLst/>
          </a:prstGeom>
          <a:solidFill>
            <a:schemeClr val="accent1">
              <a:lumMod val="50000"/>
            </a:schemeClr>
          </a:solidFill>
          <a:ln>
            <a:solidFill>
              <a:srgbClr val="7458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dirty="0">
                <a:solidFill>
                  <a:schemeClr val="tx1"/>
                </a:solidFill>
              </a:rPr>
              <a:t>…</a:t>
            </a:r>
          </a:p>
        </p:txBody>
      </p:sp>
      <p:sp>
        <p:nvSpPr>
          <p:cNvPr id="51" name="Rectangle 50"/>
          <p:cNvSpPr/>
          <p:nvPr>
            <p:custDataLst>
              <p:tags r:id="rId17"/>
            </p:custDataLst>
          </p:nvPr>
        </p:nvSpPr>
        <p:spPr>
          <a:xfrm>
            <a:off x="2513348" y="5791236"/>
            <a:ext cx="466000" cy="3105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dirty="0" smtClean="0">
                <a:solidFill>
                  <a:schemeClr val="tx1"/>
                </a:solidFill>
              </a:rPr>
              <a:t>…</a:t>
            </a:r>
            <a:endParaRPr lang="en-US" dirty="0">
              <a:solidFill>
                <a:schemeClr val="tx1"/>
              </a:solidFill>
            </a:endParaRPr>
          </a:p>
        </p:txBody>
      </p:sp>
      <p:sp>
        <p:nvSpPr>
          <p:cNvPr id="20" name="Slide Number Placeholder 4"/>
          <p:cNvSpPr txBox="1">
            <a:spLocks/>
          </p:cNvSpPr>
          <p:nvPr>
            <p:custDataLst>
              <p:tags r:id="rId18"/>
            </p:custDataLst>
          </p:nvPr>
        </p:nvSpPr>
        <p:spPr>
          <a:xfrm>
            <a:off x="8016240"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15</a:t>
            </a:fld>
            <a:endParaRPr lang="en-US" dirty="0">
              <a:solidFill>
                <a:schemeClr val="bg1"/>
              </a:solidFill>
            </a:endParaRPr>
          </a:p>
        </p:txBody>
      </p:sp>
    </p:spTree>
    <p:extLst>
      <p:ext uri="{BB962C8B-B14F-4D97-AF65-F5344CB8AC3E}">
        <p14:creationId xmlns:p14="http://schemas.microsoft.com/office/powerpoint/2010/main" val="17823167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custDataLst>
              <p:tags r:id="rId1"/>
            </p:custDataLst>
          </p:nvPr>
        </p:nvSpPr>
        <p:spPr>
          <a:xfrm>
            <a:off x="7759631" y="3207439"/>
            <a:ext cx="2839212" cy="2267712"/>
          </a:xfrm>
          <a:prstGeom prst="rect">
            <a:avLst/>
          </a:prstGeom>
          <a:solidFill>
            <a:schemeClr val="accent5">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32" name="TextBox 31"/>
          <p:cNvSpPr txBox="1"/>
          <p:nvPr>
            <p:custDataLst>
              <p:tags r:id="rId2"/>
            </p:custDataLst>
          </p:nvPr>
        </p:nvSpPr>
        <p:spPr>
          <a:xfrm>
            <a:off x="7850070" y="3292205"/>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T1</a:t>
            </a:r>
            <a:endParaRPr lang="en-US" dirty="0"/>
          </a:p>
        </p:txBody>
      </p:sp>
      <p:sp>
        <p:nvSpPr>
          <p:cNvPr id="25" name="Oval 2"/>
          <p:cNvSpPr>
            <a:spLocks noChangeArrowheads="1"/>
          </p:cNvSpPr>
          <p:nvPr>
            <p:custDataLst>
              <p:tags r:id="rId3"/>
            </p:custDataLst>
          </p:nvPr>
        </p:nvSpPr>
        <p:spPr bwMode="auto">
          <a:xfrm>
            <a:off x="8850950" y="329043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2">
                    <a:lumMod val="75000"/>
                  </a:schemeClr>
                </a:solidFill>
              </a:rPr>
              <a:t>D</a:t>
            </a:r>
          </a:p>
        </p:txBody>
      </p:sp>
      <p:sp>
        <p:nvSpPr>
          <p:cNvPr id="26" name="Oval 2"/>
          <p:cNvSpPr>
            <a:spLocks noChangeArrowheads="1"/>
          </p:cNvSpPr>
          <p:nvPr>
            <p:custDataLst>
              <p:tags r:id="rId4"/>
            </p:custDataLst>
          </p:nvPr>
        </p:nvSpPr>
        <p:spPr bwMode="auto">
          <a:xfrm>
            <a:off x="8005130" y="4039102"/>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2">
                    <a:lumMod val="75000"/>
                  </a:schemeClr>
                </a:solidFill>
              </a:rPr>
              <a:t>B</a:t>
            </a:r>
          </a:p>
        </p:txBody>
      </p:sp>
      <p:sp>
        <p:nvSpPr>
          <p:cNvPr id="27" name="Oval 2"/>
          <p:cNvSpPr>
            <a:spLocks noChangeArrowheads="1"/>
          </p:cNvSpPr>
          <p:nvPr>
            <p:custDataLst>
              <p:tags r:id="rId5"/>
            </p:custDataLst>
          </p:nvPr>
        </p:nvSpPr>
        <p:spPr bwMode="auto">
          <a:xfrm>
            <a:off x="9845360" y="4039102"/>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2">
                    <a:lumMod val="75000"/>
                  </a:schemeClr>
                </a:solidFill>
              </a:rPr>
              <a:t>E</a:t>
            </a:r>
          </a:p>
        </p:txBody>
      </p:sp>
      <p:sp>
        <p:nvSpPr>
          <p:cNvPr id="28" name="Oval 2"/>
          <p:cNvSpPr>
            <a:spLocks noChangeArrowheads="1"/>
          </p:cNvSpPr>
          <p:nvPr>
            <p:custDataLst>
              <p:tags r:id="rId6"/>
            </p:custDataLst>
          </p:nvPr>
        </p:nvSpPr>
        <p:spPr bwMode="auto">
          <a:xfrm>
            <a:off x="8873810" y="4799196"/>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2">
                    <a:lumMod val="75000"/>
                  </a:schemeClr>
                </a:solidFill>
              </a:rPr>
              <a:t>C</a:t>
            </a:r>
          </a:p>
        </p:txBody>
      </p:sp>
      <p:cxnSp>
        <p:nvCxnSpPr>
          <p:cNvPr id="29" name="Straight Arrow Connector 28"/>
          <p:cNvCxnSpPr>
            <a:endCxn id="27" idx="1"/>
          </p:cNvCxnSpPr>
          <p:nvPr>
            <p:custDataLst>
              <p:tags r:id="rId7"/>
            </p:custDataLst>
          </p:nvPr>
        </p:nvCxnSpPr>
        <p:spPr>
          <a:xfrm>
            <a:off x="9353534" y="3700377"/>
            <a:ext cx="572172" cy="414943"/>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5"/>
            <a:endCxn id="28" idx="1"/>
          </p:cNvCxnSpPr>
          <p:nvPr>
            <p:custDataLst>
              <p:tags r:id="rId8"/>
            </p:custDataLst>
          </p:nvPr>
        </p:nvCxnSpPr>
        <p:spPr>
          <a:xfrm rot="16200000" flipH="1">
            <a:off x="8517749" y="4439006"/>
            <a:ext cx="392083" cy="480732"/>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3"/>
            <a:endCxn id="26" idx="7"/>
          </p:cNvCxnSpPr>
          <p:nvPr>
            <p:custDataLst>
              <p:tags r:id="rId9"/>
            </p:custDataLst>
          </p:nvPr>
        </p:nvCxnSpPr>
        <p:spPr>
          <a:xfrm rot="5400000">
            <a:off x="8512035" y="3696056"/>
            <a:ext cx="380653" cy="457872"/>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custDataLst>
              <p:tags r:id="rId10"/>
            </p:custDataLst>
          </p:nvPr>
        </p:nvSpPr>
        <p:spPr>
          <a:xfrm>
            <a:off x="9377117" y="4988074"/>
            <a:ext cx="1238429"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2">
                    <a:lumMod val="75000"/>
                  </a:schemeClr>
                </a:solidFill>
              </a:rPr>
              <a:t>VN=51</a:t>
            </a:r>
          </a:p>
        </p:txBody>
      </p:sp>
      <p:sp>
        <p:nvSpPr>
          <p:cNvPr id="38" name="Rectangle 37"/>
          <p:cNvSpPr/>
          <p:nvPr>
            <p:custDataLst>
              <p:tags r:id="rId11"/>
            </p:custDataLst>
          </p:nvPr>
        </p:nvSpPr>
        <p:spPr>
          <a:xfrm>
            <a:off x="9368622" y="4532999"/>
            <a:ext cx="1238429"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r"/>
            <a:r>
              <a:rPr lang="en-US" sz="2400" dirty="0">
                <a:solidFill>
                  <a:schemeClr val="bg2">
                    <a:lumMod val="75000"/>
                  </a:schemeClr>
                </a:solidFill>
              </a:rPr>
              <a:t>VN=53</a:t>
            </a:r>
          </a:p>
        </p:txBody>
      </p:sp>
      <p:sp>
        <p:nvSpPr>
          <p:cNvPr id="39" name="Rectangle 38"/>
          <p:cNvSpPr/>
          <p:nvPr>
            <p:custDataLst>
              <p:tags r:id="rId12"/>
            </p:custDataLst>
          </p:nvPr>
        </p:nvSpPr>
        <p:spPr>
          <a:xfrm>
            <a:off x="9398382" y="3286865"/>
            <a:ext cx="1238429"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2">
                    <a:lumMod val="75000"/>
                  </a:schemeClr>
                </a:solidFill>
              </a:rPr>
              <a:t>VN=54</a:t>
            </a:r>
          </a:p>
        </p:txBody>
      </p:sp>
      <p:sp>
        <p:nvSpPr>
          <p:cNvPr id="40" name="Rectangle 39"/>
          <p:cNvSpPr/>
          <p:nvPr>
            <p:custDataLst>
              <p:tags r:id="rId13"/>
            </p:custDataLst>
          </p:nvPr>
        </p:nvSpPr>
        <p:spPr>
          <a:xfrm>
            <a:off x="8509500" y="4120457"/>
            <a:ext cx="1238429"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2">
                    <a:lumMod val="75000"/>
                  </a:schemeClr>
                </a:solidFill>
              </a:rPr>
              <a:t>VN=52</a:t>
            </a:r>
          </a:p>
        </p:txBody>
      </p:sp>
      <p:sp>
        <p:nvSpPr>
          <p:cNvPr id="37" name="Content Placeholder 2"/>
          <p:cNvSpPr>
            <a:spLocks noGrp="1"/>
          </p:cNvSpPr>
          <p:nvPr>
            <p:ph idx="1"/>
            <p:custDataLst>
              <p:tags r:id="rId14"/>
            </p:custDataLst>
          </p:nvPr>
        </p:nvSpPr>
        <p:spPr>
          <a:xfrm>
            <a:off x="369538" y="1643338"/>
            <a:ext cx="10058400" cy="3287054"/>
          </a:xfrm>
        </p:spPr>
        <p:txBody>
          <a:bodyPr/>
          <a:lstStyle/>
          <a:p>
            <a:pPr>
              <a:spcAft>
                <a:spcPts val="1200"/>
              </a:spcAft>
            </a:pPr>
            <a:r>
              <a:rPr lang="en-US" sz="2800" dirty="0"/>
              <a:t>We need to avoid synchronization when assigning </a:t>
            </a:r>
            <a:r>
              <a:rPr lang="en-US" sz="2800" dirty="0" smtClean="0"/>
              <a:t>VNs</a:t>
            </a:r>
          </a:p>
          <a:p>
            <a:pPr>
              <a:spcAft>
                <a:spcPts val="1200"/>
              </a:spcAft>
            </a:pPr>
            <a:r>
              <a:rPr lang="en-US" sz="2800" dirty="0" smtClean="0"/>
              <a:t>Stored </a:t>
            </a:r>
            <a:r>
              <a:rPr lang="en-US" sz="2800" dirty="0"/>
              <a:t>as offsets from the base location of their </a:t>
            </a:r>
            <a:r>
              <a:rPr lang="en-US" sz="2800" dirty="0" smtClean="0"/>
              <a:t>intention</a:t>
            </a:r>
          </a:p>
          <a:p>
            <a:pPr>
              <a:spcAft>
                <a:spcPts val="1200"/>
              </a:spcAft>
            </a:pPr>
            <a:r>
              <a:rPr lang="en-US" sz="2800" dirty="0" smtClean="0"/>
              <a:t>The </a:t>
            </a:r>
            <a:r>
              <a:rPr lang="en-US" sz="2800" dirty="0"/>
              <a:t>base location is assigned when the </a:t>
            </a:r>
            <a:r>
              <a:rPr lang="en-US" sz="2800" dirty="0" smtClean="0"/>
              <a:t/>
            </a:r>
            <a:br>
              <a:rPr lang="en-US" sz="2800" dirty="0" smtClean="0"/>
            </a:br>
            <a:r>
              <a:rPr lang="en-US" sz="2800" dirty="0" smtClean="0"/>
              <a:t>intention </a:t>
            </a:r>
            <a:r>
              <a:rPr lang="en-US" sz="2800" dirty="0"/>
              <a:t>is </a:t>
            </a:r>
            <a:r>
              <a:rPr lang="en-US" sz="2800" dirty="0" smtClean="0"/>
              <a:t>logged</a:t>
            </a:r>
          </a:p>
          <a:p>
            <a:pPr>
              <a:spcAft>
                <a:spcPts val="1200"/>
              </a:spcAft>
            </a:pPr>
            <a:r>
              <a:rPr lang="en-US" sz="2800" dirty="0" smtClean="0"/>
              <a:t>Given</a:t>
            </a:r>
            <a:r>
              <a:rPr lang="en-US" sz="2800" dirty="0"/>
              <a:t>: </a:t>
            </a:r>
            <a:r>
              <a:rPr lang="en-US" sz="2800" dirty="0" smtClean="0"/>
              <a:t>T0’s </a:t>
            </a:r>
            <a:r>
              <a:rPr lang="en-US" sz="2800" dirty="0"/>
              <a:t>root </a:t>
            </a:r>
            <a:r>
              <a:rPr lang="en-US" sz="2800" dirty="0" err="1"/>
              <a:t>subtree</a:t>
            </a:r>
            <a:r>
              <a:rPr lang="en-US" sz="2800" dirty="0"/>
              <a:t> has </a:t>
            </a:r>
            <a:r>
              <a:rPr lang="en-US" sz="2800" dirty="0" smtClean="0"/>
              <a:t>VN 50</a:t>
            </a:r>
            <a:r>
              <a:rPr lang="en-US" sz="2800" dirty="0" smtClean="0">
                <a:effectLst>
                  <a:glow rad="228600">
                    <a:schemeClr val="accent1">
                      <a:satMod val="175000"/>
                      <a:alpha val="40000"/>
                    </a:schemeClr>
                  </a:glow>
                </a:effectLst>
              </a:rPr>
              <a:t> </a:t>
            </a:r>
          </a:p>
          <a:p>
            <a:r>
              <a:rPr lang="en-US" sz="2800" dirty="0" smtClean="0"/>
              <a:t>VN </a:t>
            </a:r>
            <a:r>
              <a:rPr lang="en-US" sz="2800" dirty="0"/>
              <a:t>of each </a:t>
            </a:r>
            <a:r>
              <a:rPr lang="en-US" sz="2800" dirty="0" err="1" smtClean="0"/>
              <a:t>subtree</a:t>
            </a:r>
            <a:r>
              <a:rPr lang="en-US" sz="2800" dirty="0" smtClean="0"/>
              <a:t> S </a:t>
            </a:r>
            <a:r>
              <a:rPr lang="en-US" sz="2800" dirty="0"/>
              <a:t>in </a:t>
            </a:r>
            <a:r>
              <a:rPr lang="en-US" sz="2800" dirty="0" smtClean="0"/>
              <a:t>T1= </a:t>
            </a:r>
            <a:r>
              <a:rPr lang="en-US" sz="2800" dirty="0"/>
              <a:t>50 + S’s </a:t>
            </a:r>
            <a:r>
              <a:rPr lang="en-US" sz="2800" dirty="0" smtClean="0"/>
              <a:t>offset</a:t>
            </a:r>
            <a:endParaRPr lang="en-US" dirty="0"/>
          </a:p>
        </p:txBody>
      </p:sp>
      <p:sp>
        <p:nvSpPr>
          <p:cNvPr id="2" name="Title 1"/>
          <p:cNvSpPr>
            <a:spLocks noGrp="1"/>
          </p:cNvSpPr>
          <p:nvPr>
            <p:ph type="title"/>
            <p:custDataLst>
              <p:tags r:id="rId15"/>
            </p:custDataLst>
          </p:nvPr>
        </p:nvSpPr>
        <p:spPr>
          <a:xfrm>
            <a:off x="561399" y="119082"/>
            <a:ext cx="6035041" cy="1078992"/>
          </a:xfrm>
        </p:spPr>
        <p:txBody>
          <a:bodyPr vert="horz" lIns="109728" tIns="54864" rIns="109728" bIns="54864" rtlCol="0" anchor="ctr">
            <a:normAutofit/>
          </a:bodyPr>
          <a:lstStyle/>
          <a:p>
            <a:pPr algn="l"/>
            <a:r>
              <a:rPr lang="en-US" sz="5400" dirty="0"/>
              <a:t>Lazy  VN  Assignment</a:t>
            </a:r>
          </a:p>
        </p:txBody>
      </p:sp>
      <p:sp>
        <p:nvSpPr>
          <p:cNvPr id="5" name="Slide Number Placeholder 4"/>
          <p:cNvSpPr>
            <a:spLocks noGrp="1"/>
          </p:cNvSpPr>
          <p:nvPr>
            <p:ph type="sldNum" sz="quarter" idx="4294967295"/>
            <p:custDataLst>
              <p:tags r:id="rId16"/>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16</a:t>
            </a:fld>
            <a:endParaRPr lang="en-US" dirty="0"/>
          </a:p>
        </p:txBody>
      </p:sp>
      <p:pic>
        <p:nvPicPr>
          <p:cNvPr id="78" name="Picture 3"/>
          <p:cNvPicPr>
            <a:picLocks noChangeAspect="1" noChangeArrowheads="1"/>
          </p:cNvPicPr>
          <p:nvPr>
            <p:custDataLst>
              <p:tags r:id="rId17"/>
            </p:custDataLst>
          </p:nvPr>
        </p:nvPicPr>
        <p:blipFill>
          <a:blip r:embed="rId37" cstate="print"/>
          <a:srcRect/>
          <a:stretch>
            <a:fillRect/>
          </a:stretch>
        </p:blipFill>
        <p:spPr bwMode="auto">
          <a:xfrm>
            <a:off x="757365" y="5756882"/>
            <a:ext cx="9230171" cy="1519614"/>
          </a:xfrm>
          <a:prstGeom prst="rect">
            <a:avLst/>
          </a:prstGeom>
          <a:noFill/>
          <a:ln w="9525">
            <a:noFill/>
            <a:miter lim="800000"/>
            <a:headEnd/>
            <a:tailEnd/>
          </a:ln>
        </p:spPr>
      </p:pic>
      <p:sp>
        <p:nvSpPr>
          <p:cNvPr id="79" name="Oval 2"/>
          <p:cNvSpPr>
            <a:spLocks noChangeArrowheads="1"/>
          </p:cNvSpPr>
          <p:nvPr>
            <p:custDataLst>
              <p:tags r:id="rId18"/>
            </p:custDataLst>
          </p:nvPr>
        </p:nvSpPr>
        <p:spPr bwMode="auto">
          <a:xfrm>
            <a:off x="5398738" y="6070570"/>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C</a:t>
            </a:r>
          </a:p>
        </p:txBody>
      </p:sp>
      <p:sp>
        <p:nvSpPr>
          <p:cNvPr id="80" name="Oval 2"/>
          <p:cNvSpPr>
            <a:spLocks noChangeArrowheads="1"/>
          </p:cNvSpPr>
          <p:nvPr>
            <p:custDataLst>
              <p:tags r:id="rId19"/>
            </p:custDataLst>
          </p:nvPr>
        </p:nvSpPr>
        <p:spPr bwMode="auto">
          <a:xfrm>
            <a:off x="6393148" y="6070570"/>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B</a:t>
            </a:r>
          </a:p>
        </p:txBody>
      </p:sp>
      <p:sp>
        <p:nvSpPr>
          <p:cNvPr id="81" name="Oval 2"/>
          <p:cNvSpPr>
            <a:spLocks noChangeArrowheads="1"/>
          </p:cNvSpPr>
          <p:nvPr>
            <p:custDataLst>
              <p:tags r:id="rId20"/>
            </p:custDataLst>
          </p:nvPr>
        </p:nvSpPr>
        <p:spPr bwMode="auto">
          <a:xfrm>
            <a:off x="7387558" y="6070570"/>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E</a:t>
            </a:r>
          </a:p>
        </p:txBody>
      </p:sp>
      <p:sp>
        <p:nvSpPr>
          <p:cNvPr id="82" name="Oval 2"/>
          <p:cNvSpPr>
            <a:spLocks noChangeArrowheads="1"/>
          </p:cNvSpPr>
          <p:nvPr>
            <p:custDataLst>
              <p:tags r:id="rId21"/>
            </p:custDataLst>
          </p:nvPr>
        </p:nvSpPr>
        <p:spPr bwMode="auto">
          <a:xfrm>
            <a:off x="8381968" y="6070570"/>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D</a:t>
            </a:r>
          </a:p>
        </p:txBody>
      </p:sp>
      <p:cxnSp>
        <p:nvCxnSpPr>
          <p:cNvPr id="87" name="Straight Arrow Connector 86"/>
          <p:cNvCxnSpPr/>
          <p:nvPr>
            <p:custDataLst>
              <p:tags r:id="rId22"/>
            </p:custDataLst>
          </p:nvPr>
        </p:nvCxnSpPr>
        <p:spPr>
          <a:xfrm rot="10800000">
            <a:off x="5957300" y="6329840"/>
            <a:ext cx="445770" cy="1906"/>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custDataLst>
              <p:tags r:id="rId23"/>
            </p:custDataLst>
          </p:nvPr>
        </p:nvCxnSpPr>
        <p:spPr>
          <a:xfrm rot="10800000">
            <a:off x="7924769" y="6329840"/>
            <a:ext cx="445770" cy="1906"/>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Freeform 90"/>
          <p:cNvSpPr/>
          <p:nvPr>
            <p:custDataLst>
              <p:tags r:id="rId24"/>
            </p:custDataLst>
          </p:nvPr>
        </p:nvSpPr>
        <p:spPr>
          <a:xfrm flipV="1">
            <a:off x="6781091" y="5871584"/>
            <a:ext cx="1646597" cy="304565"/>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
        <p:nvSpPr>
          <p:cNvPr id="92" name="Rectangle 91"/>
          <p:cNvSpPr/>
          <p:nvPr>
            <p:custDataLst>
              <p:tags r:id="rId25"/>
            </p:custDataLst>
          </p:nvPr>
        </p:nvSpPr>
        <p:spPr>
          <a:xfrm>
            <a:off x="3847933" y="6696268"/>
            <a:ext cx="5190560" cy="367324"/>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VN </a:t>
            </a:r>
            <a:r>
              <a:rPr lang="en-US" sz="2400" dirty="0" smtClean="0"/>
              <a:t>Offset  </a:t>
            </a:r>
            <a:r>
              <a:rPr lang="en-US" sz="2400" dirty="0"/>
              <a:t>+1       </a:t>
            </a:r>
            <a:r>
              <a:rPr lang="en-US" sz="2400" dirty="0" smtClean="0"/>
              <a:t> </a:t>
            </a:r>
            <a:r>
              <a:rPr lang="en-US" sz="2400" dirty="0"/>
              <a:t>+2 </a:t>
            </a:r>
            <a:r>
              <a:rPr lang="en-US" sz="2400" dirty="0" smtClean="0"/>
              <a:t>       </a:t>
            </a:r>
            <a:r>
              <a:rPr lang="en-US" sz="2400" dirty="0"/>
              <a:t>+</a:t>
            </a:r>
            <a:r>
              <a:rPr lang="en-US" sz="2400" dirty="0" smtClean="0"/>
              <a:t>3       </a:t>
            </a:r>
            <a:r>
              <a:rPr lang="en-US" sz="2400" dirty="0"/>
              <a:t>+4  </a:t>
            </a:r>
          </a:p>
        </p:txBody>
      </p:sp>
      <p:sp>
        <p:nvSpPr>
          <p:cNvPr id="93" name="Rectangle 92"/>
          <p:cNvSpPr/>
          <p:nvPr>
            <p:custDataLst>
              <p:tags r:id="rId26"/>
            </p:custDataLst>
          </p:nvPr>
        </p:nvSpPr>
        <p:spPr>
          <a:xfrm>
            <a:off x="605610" y="7285546"/>
            <a:ext cx="9041129"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2">
                    <a:lumMod val="75000"/>
                  </a:schemeClr>
                </a:solidFill>
              </a:rPr>
              <a:t>Absolute VN:      </a:t>
            </a:r>
            <a:r>
              <a:rPr lang="en-US" sz="2400" dirty="0" smtClean="0">
                <a:solidFill>
                  <a:schemeClr val="bg2">
                    <a:lumMod val="75000"/>
                  </a:schemeClr>
                </a:solidFill>
              </a:rPr>
              <a:t>50                           51        </a:t>
            </a:r>
            <a:r>
              <a:rPr lang="en-US" sz="2400" dirty="0">
                <a:solidFill>
                  <a:schemeClr val="bg2">
                    <a:lumMod val="75000"/>
                  </a:schemeClr>
                </a:solidFill>
              </a:rPr>
              <a:t>52  </a:t>
            </a:r>
            <a:r>
              <a:rPr lang="en-US" sz="2400" dirty="0" smtClean="0">
                <a:solidFill>
                  <a:schemeClr val="bg2">
                    <a:lumMod val="75000"/>
                  </a:schemeClr>
                </a:solidFill>
              </a:rPr>
              <a:t>      </a:t>
            </a:r>
            <a:r>
              <a:rPr lang="en-US" sz="2400" dirty="0">
                <a:solidFill>
                  <a:schemeClr val="bg2">
                    <a:lumMod val="75000"/>
                  </a:schemeClr>
                </a:solidFill>
              </a:rPr>
              <a:t>53   </a:t>
            </a:r>
            <a:r>
              <a:rPr lang="en-US" sz="2400" dirty="0" smtClean="0">
                <a:solidFill>
                  <a:schemeClr val="bg2">
                    <a:lumMod val="75000"/>
                  </a:schemeClr>
                </a:solidFill>
              </a:rPr>
              <a:t>     </a:t>
            </a:r>
            <a:r>
              <a:rPr lang="en-US" sz="2400" dirty="0">
                <a:solidFill>
                  <a:schemeClr val="bg2">
                    <a:lumMod val="75000"/>
                  </a:schemeClr>
                </a:solidFill>
              </a:rPr>
              <a:t>54  </a:t>
            </a:r>
          </a:p>
        </p:txBody>
      </p:sp>
      <p:cxnSp>
        <p:nvCxnSpPr>
          <p:cNvPr id="11" name="Straight Connector 10"/>
          <p:cNvCxnSpPr/>
          <p:nvPr>
            <p:custDataLst>
              <p:tags r:id="rId27"/>
            </p:custDataLst>
          </p:nvPr>
        </p:nvCxnSpPr>
        <p:spPr>
          <a:xfrm rot="5400000">
            <a:off x="2977974" y="6535781"/>
            <a:ext cx="1413562" cy="2359"/>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94" name="Straight Connector 93"/>
          <p:cNvCxnSpPr/>
          <p:nvPr>
            <p:custDataLst>
              <p:tags r:id="rId28"/>
            </p:custDataLst>
          </p:nvPr>
        </p:nvCxnSpPr>
        <p:spPr>
          <a:xfrm rot="16200000" flipH="1">
            <a:off x="8476453" y="6550217"/>
            <a:ext cx="1429062" cy="23494"/>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95" name="Oval 2"/>
          <p:cNvSpPr>
            <a:spLocks noChangeArrowheads="1"/>
          </p:cNvSpPr>
          <p:nvPr>
            <p:custDataLst>
              <p:tags r:id="rId29"/>
            </p:custDataLst>
          </p:nvPr>
        </p:nvSpPr>
        <p:spPr bwMode="auto">
          <a:xfrm>
            <a:off x="2871414" y="6067120"/>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b="1" dirty="0">
                <a:solidFill>
                  <a:schemeClr val="bg1"/>
                </a:solidFill>
                <a:latin typeface="Arial" pitchFamily="34" charset="0"/>
                <a:cs typeface="Arial" pitchFamily="34" charset="0"/>
                <a:sym typeface="Symbol"/>
              </a:rPr>
              <a:t></a:t>
            </a:r>
            <a:endParaRPr lang="en-US" sz="2900" b="1" dirty="0">
              <a:solidFill>
                <a:schemeClr val="bg1"/>
              </a:solidFill>
              <a:latin typeface="Arial" pitchFamily="34" charset="0"/>
              <a:cs typeface="Arial" pitchFamily="34" charset="0"/>
            </a:endParaRPr>
          </a:p>
        </p:txBody>
      </p:sp>
      <p:sp>
        <p:nvSpPr>
          <p:cNvPr id="96" name="Rectangle 95"/>
          <p:cNvSpPr/>
          <p:nvPr>
            <p:custDataLst>
              <p:tags r:id="rId30"/>
            </p:custDataLst>
          </p:nvPr>
        </p:nvSpPr>
        <p:spPr>
          <a:xfrm>
            <a:off x="2848332" y="6703169"/>
            <a:ext cx="516700" cy="344044"/>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900" dirty="0"/>
              <a:t>…</a:t>
            </a:r>
          </a:p>
        </p:txBody>
      </p:sp>
      <p:sp>
        <p:nvSpPr>
          <p:cNvPr id="20" name="TextBox 19"/>
          <p:cNvSpPr txBox="1"/>
          <p:nvPr>
            <p:custDataLst>
              <p:tags r:id="rId31"/>
            </p:custDataLst>
          </p:nvPr>
        </p:nvSpPr>
        <p:spPr>
          <a:xfrm>
            <a:off x="3782766" y="5832571"/>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T1</a:t>
            </a:r>
            <a:endParaRPr lang="en-US" dirty="0"/>
          </a:p>
        </p:txBody>
      </p:sp>
      <p:sp>
        <p:nvSpPr>
          <p:cNvPr id="21" name="TextBox 20"/>
          <p:cNvSpPr txBox="1"/>
          <p:nvPr>
            <p:custDataLst>
              <p:tags r:id="rId32"/>
            </p:custDataLst>
          </p:nvPr>
        </p:nvSpPr>
        <p:spPr>
          <a:xfrm>
            <a:off x="2033976" y="5832571"/>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T0</a:t>
            </a:r>
            <a:endParaRPr lang="en-US" dirty="0"/>
          </a:p>
        </p:txBody>
      </p:sp>
      <p:sp>
        <p:nvSpPr>
          <p:cNvPr id="3" name="Left Arrow 2"/>
          <p:cNvSpPr/>
          <p:nvPr>
            <p:custDataLst>
              <p:tags r:id="rId33"/>
            </p:custDataLst>
          </p:nvPr>
        </p:nvSpPr>
        <p:spPr>
          <a:xfrm rot="18887421">
            <a:off x="7374742" y="4950520"/>
            <a:ext cx="1148316" cy="574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35" name="Slide Number Placeholder 4"/>
          <p:cNvSpPr txBox="1">
            <a:spLocks/>
          </p:cNvSpPr>
          <p:nvPr>
            <p:custDataLst>
              <p:tags r:id="rId34"/>
            </p:custDataLst>
          </p:nvPr>
        </p:nvSpPr>
        <p:spPr>
          <a:xfrm>
            <a:off x="8279450" y="7751776"/>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16</a:t>
            </a:fld>
            <a:endParaRPr lang="en-US" dirty="0">
              <a:solidFill>
                <a:schemeClr val="bg1"/>
              </a:solidFill>
            </a:endParaRPr>
          </a:p>
        </p:txBody>
      </p:sp>
    </p:spTree>
    <p:extLst>
      <p:ext uri="{BB962C8B-B14F-4D97-AF65-F5344CB8AC3E}">
        <p14:creationId xmlns:p14="http://schemas.microsoft.com/office/powerpoint/2010/main" val="3513251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idx="1"/>
            <p:custDataLst>
              <p:tags r:id="rId1"/>
            </p:custDataLst>
          </p:nvPr>
        </p:nvSpPr>
        <p:spPr>
          <a:xfrm>
            <a:off x="338666" y="1625916"/>
            <a:ext cx="10453511" cy="5967788"/>
          </a:xfrm>
        </p:spPr>
        <p:txBody>
          <a:bodyPr/>
          <a:lstStyle/>
          <a:p>
            <a:pPr>
              <a:spcAft>
                <a:spcPts val="1200"/>
              </a:spcAft>
            </a:pPr>
            <a:r>
              <a:rPr lang="en-US" sz="2800" dirty="0">
                <a:solidFill>
                  <a:schemeClr val="bg2">
                    <a:lumMod val="75000"/>
                  </a:schemeClr>
                </a:solidFill>
              </a:rPr>
              <a:t>Subtree metadata includes a </a:t>
            </a:r>
            <a:r>
              <a:rPr lang="en-US" sz="2800" b="1" dirty="0">
                <a:solidFill>
                  <a:schemeClr val="bg2">
                    <a:lumMod val="75000"/>
                  </a:schemeClr>
                </a:solidFill>
              </a:rPr>
              <a:t>source </a:t>
            </a:r>
            <a:r>
              <a:rPr lang="en-US" sz="2800" b="1" dirty="0" smtClean="0">
                <a:solidFill>
                  <a:schemeClr val="bg2">
                    <a:lumMod val="75000"/>
                  </a:schemeClr>
                </a:solidFill>
              </a:rPr>
              <a:t>structure version </a:t>
            </a:r>
            <a:r>
              <a:rPr lang="en-US" sz="2800" dirty="0">
                <a:solidFill>
                  <a:schemeClr val="bg2">
                    <a:lumMod val="75000"/>
                  </a:schemeClr>
                </a:solidFill>
              </a:rPr>
              <a:t>(</a:t>
            </a:r>
            <a:r>
              <a:rPr lang="en-US" sz="2800" dirty="0" smtClean="0">
                <a:solidFill>
                  <a:schemeClr val="bg2">
                    <a:lumMod val="75000"/>
                  </a:schemeClr>
                </a:solidFill>
              </a:rPr>
              <a:t>SSV).</a:t>
            </a:r>
          </a:p>
          <a:p>
            <a:pPr>
              <a:spcAft>
                <a:spcPts val="1200"/>
              </a:spcAft>
            </a:pPr>
            <a:r>
              <a:rPr lang="en-US" sz="2800" dirty="0" err="1" smtClean="0">
                <a:solidFill>
                  <a:schemeClr val="bg2">
                    <a:lumMod val="75000"/>
                  </a:schemeClr>
                </a:solidFill>
              </a:rPr>
              <a:t>Intutively</a:t>
            </a:r>
            <a:r>
              <a:rPr lang="en-US" sz="2800" dirty="0" smtClean="0">
                <a:solidFill>
                  <a:schemeClr val="bg2">
                    <a:lumMod val="75000"/>
                  </a:schemeClr>
                </a:solidFill>
              </a:rPr>
              <a:t>, SSV(</a:t>
            </a:r>
            <a:r>
              <a:rPr lang="en-US" sz="2800" i="1" dirty="0" smtClean="0">
                <a:solidFill>
                  <a:schemeClr val="bg2">
                    <a:lumMod val="75000"/>
                  </a:schemeClr>
                </a:solidFill>
              </a:rPr>
              <a:t>n</a:t>
            </a:r>
            <a:r>
              <a:rPr lang="en-US" sz="2800" dirty="0" smtClean="0">
                <a:solidFill>
                  <a:schemeClr val="bg2">
                    <a:lumMod val="75000"/>
                  </a:schemeClr>
                </a:solidFill>
              </a:rPr>
              <a:t>) </a:t>
            </a:r>
            <a:r>
              <a:rPr lang="en-US" sz="2800" dirty="0">
                <a:solidFill>
                  <a:schemeClr val="bg2">
                    <a:lumMod val="75000"/>
                  </a:schemeClr>
                </a:solidFill>
              </a:rPr>
              <a:t>= </a:t>
            </a:r>
            <a:r>
              <a:rPr lang="en-US" sz="2800" dirty="0" smtClean="0">
                <a:solidFill>
                  <a:schemeClr val="bg2">
                    <a:lumMod val="75000"/>
                  </a:schemeClr>
                </a:solidFill>
              </a:rPr>
              <a:t>version of </a:t>
            </a:r>
            <a:r>
              <a:rPr lang="en-US" sz="2800" i="1" dirty="0" smtClean="0">
                <a:solidFill>
                  <a:schemeClr val="bg2">
                    <a:lumMod val="75000"/>
                  </a:schemeClr>
                </a:solidFill>
              </a:rPr>
              <a:t>n</a:t>
            </a:r>
            <a:r>
              <a:rPr lang="en-US" sz="2800" dirty="0" smtClean="0">
                <a:solidFill>
                  <a:schemeClr val="bg2">
                    <a:lumMod val="75000"/>
                  </a:schemeClr>
                </a:solidFill>
              </a:rPr>
              <a:t> in transaction T’s snapshot</a:t>
            </a:r>
          </a:p>
          <a:p>
            <a:r>
              <a:rPr lang="en-US" sz="2800" dirty="0" err="1" smtClean="0">
                <a:solidFill>
                  <a:schemeClr val="bg2">
                    <a:lumMod val="75000"/>
                  </a:schemeClr>
                </a:solidFill>
              </a:rPr>
              <a:t>DependsOn</a:t>
            </a:r>
            <a:r>
              <a:rPr lang="en-US" sz="2800" dirty="0" smtClean="0">
                <a:solidFill>
                  <a:schemeClr val="bg2">
                    <a:lumMod val="75000"/>
                  </a:schemeClr>
                </a:solidFill>
              </a:rPr>
              <a:t>(</a:t>
            </a:r>
            <a:r>
              <a:rPr lang="en-US" sz="2800" i="1" dirty="0" smtClean="0">
                <a:solidFill>
                  <a:schemeClr val="bg2">
                    <a:lumMod val="75000"/>
                  </a:schemeClr>
                </a:solidFill>
              </a:rPr>
              <a:t>n</a:t>
            </a:r>
            <a:r>
              <a:rPr lang="en-US" sz="2800" dirty="0" smtClean="0">
                <a:solidFill>
                  <a:schemeClr val="bg2">
                    <a:lumMod val="75000"/>
                  </a:schemeClr>
                </a:solidFill>
              </a:rPr>
              <a:t>) = Y if T depends </a:t>
            </a:r>
            <a:r>
              <a:rPr lang="en-US" sz="2800" dirty="0">
                <a:solidFill>
                  <a:schemeClr val="bg2">
                    <a:lumMod val="75000"/>
                  </a:schemeClr>
                </a:solidFill>
              </a:rPr>
              <a:t>on </a:t>
            </a:r>
            <a:r>
              <a:rPr lang="en-US" sz="2800" i="1" dirty="0" smtClean="0">
                <a:solidFill>
                  <a:schemeClr val="bg2">
                    <a:lumMod val="75000"/>
                  </a:schemeClr>
                </a:solidFill>
              </a:rPr>
              <a:t>n</a:t>
            </a:r>
            <a:r>
              <a:rPr lang="en-US" sz="2800" dirty="0" smtClean="0">
                <a:solidFill>
                  <a:schemeClr val="bg2">
                    <a:lumMod val="75000"/>
                  </a:schemeClr>
                </a:solidFill>
              </a:rPr>
              <a:t> not having changed </a:t>
            </a:r>
            <a:r>
              <a:rPr lang="en-US" sz="2800" dirty="0">
                <a:solidFill>
                  <a:schemeClr val="bg2">
                    <a:lumMod val="75000"/>
                  </a:schemeClr>
                </a:solidFill>
              </a:rPr>
              <a:t>while </a:t>
            </a:r>
            <a:r>
              <a:rPr lang="en-US" sz="2800" dirty="0" smtClean="0">
                <a:solidFill>
                  <a:schemeClr val="bg2">
                    <a:lumMod val="75000"/>
                  </a:schemeClr>
                </a:solidFill>
              </a:rPr>
              <a:t>T executed</a:t>
            </a:r>
          </a:p>
          <a:p>
            <a:endParaRPr lang="en-US" sz="2800" dirty="0">
              <a:solidFill>
                <a:schemeClr val="bg2">
                  <a:lumMod val="75000"/>
                </a:schemeClr>
              </a:solidFill>
            </a:endParaRPr>
          </a:p>
          <a:p>
            <a:endParaRPr lang="en-US" sz="2800" dirty="0" smtClean="0">
              <a:solidFill>
                <a:schemeClr val="bg2">
                  <a:lumMod val="75000"/>
                </a:schemeClr>
              </a:solidFill>
            </a:endParaRPr>
          </a:p>
          <a:p>
            <a:pPr marL="0" indent="0">
              <a:buNone/>
            </a:pPr>
            <a:endParaRPr lang="en-US" sz="2800" dirty="0" smtClean="0">
              <a:solidFill>
                <a:schemeClr val="bg2">
                  <a:lumMod val="75000"/>
                </a:schemeClr>
              </a:solidFill>
            </a:endParaRPr>
          </a:p>
          <a:p>
            <a:endParaRPr lang="en-US" sz="2800" dirty="0">
              <a:solidFill>
                <a:schemeClr val="bg2">
                  <a:lumMod val="75000"/>
                </a:schemeClr>
              </a:solidFill>
            </a:endParaRPr>
          </a:p>
          <a:p>
            <a:endParaRPr lang="en-US" sz="2800" dirty="0" smtClean="0">
              <a:solidFill>
                <a:schemeClr val="bg2">
                  <a:lumMod val="75000"/>
                </a:schemeClr>
              </a:solidFill>
            </a:endParaRPr>
          </a:p>
          <a:p>
            <a:endParaRPr lang="en-US" sz="2800" dirty="0">
              <a:solidFill>
                <a:schemeClr val="bg2">
                  <a:lumMod val="75000"/>
                </a:schemeClr>
              </a:solidFill>
            </a:endParaRPr>
          </a:p>
          <a:p>
            <a:pPr>
              <a:spcBef>
                <a:spcPts val="1200"/>
              </a:spcBef>
              <a:spcAft>
                <a:spcPts val="600"/>
              </a:spcAft>
            </a:pPr>
            <a:r>
              <a:rPr lang="en-US" sz="2800" dirty="0" smtClean="0">
                <a:solidFill>
                  <a:schemeClr val="bg2">
                    <a:lumMod val="75000"/>
                  </a:schemeClr>
                </a:solidFill>
              </a:rPr>
              <a:t>T1’s </a:t>
            </a:r>
            <a:r>
              <a:rPr lang="en-US" sz="2800" dirty="0">
                <a:solidFill>
                  <a:schemeClr val="bg2">
                    <a:lumMod val="75000"/>
                  </a:schemeClr>
                </a:solidFill>
              </a:rPr>
              <a:t>root </a:t>
            </a:r>
            <a:r>
              <a:rPr lang="en-US" sz="2800" dirty="0" err="1">
                <a:solidFill>
                  <a:schemeClr val="bg2">
                    <a:lumMod val="75000"/>
                  </a:schemeClr>
                </a:solidFill>
              </a:rPr>
              <a:t>subtree</a:t>
            </a:r>
            <a:r>
              <a:rPr lang="en-US" sz="2800" dirty="0">
                <a:solidFill>
                  <a:schemeClr val="bg2">
                    <a:lumMod val="75000"/>
                  </a:schemeClr>
                </a:solidFill>
              </a:rPr>
              <a:t> depends on the entire tree version 50. </a:t>
            </a:r>
            <a:endParaRPr lang="en-US" sz="2800" dirty="0" smtClean="0">
              <a:solidFill>
                <a:schemeClr val="bg2">
                  <a:lumMod val="75000"/>
                </a:schemeClr>
              </a:solidFill>
            </a:endParaRPr>
          </a:p>
          <a:p>
            <a:r>
              <a:rPr lang="en-US" sz="2800" dirty="0" smtClean="0">
                <a:solidFill>
                  <a:schemeClr val="bg2">
                    <a:lumMod val="75000"/>
                  </a:schemeClr>
                </a:solidFill>
              </a:rPr>
              <a:t>Since SSV(D</a:t>
            </a:r>
            <a:r>
              <a:rPr lang="en-US" sz="2800" dirty="0">
                <a:solidFill>
                  <a:schemeClr val="bg2">
                    <a:lumMod val="75000"/>
                  </a:schemeClr>
                </a:solidFill>
              </a:rPr>
              <a:t>) = VN(</a:t>
            </a:r>
            <a:r>
              <a:rPr lang="en-US" sz="2800" b="1" dirty="0">
                <a:solidFill>
                  <a:schemeClr val="bg2">
                    <a:lumMod val="75000"/>
                  </a:schemeClr>
                </a:solidFill>
                <a:latin typeface="Arial" pitchFamily="34" charset="0"/>
                <a:cs typeface="Arial" pitchFamily="34" charset="0"/>
                <a:sym typeface="Symbol"/>
              </a:rPr>
              <a:t></a:t>
            </a:r>
            <a:r>
              <a:rPr lang="en-US" sz="2800" dirty="0">
                <a:solidFill>
                  <a:schemeClr val="bg2">
                    <a:lumMod val="75000"/>
                  </a:schemeClr>
                </a:solidFill>
              </a:rPr>
              <a:t>), T1 </a:t>
            </a:r>
            <a:r>
              <a:rPr lang="en-US" sz="2800" dirty="0" smtClean="0">
                <a:solidFill>
                  <a:schemeClr val="bg2">
                    <a:lumMod val="75000"/>
                  </a:schemeClr>
                </a:solidFill>
              </a:rPr>
              <a:t>becomes the last-committed state.</a:t>
            </a:r>
            <a:endParaRPr lang="en-US" sz="2800" dirty="0"/>
          </a:p>
        </p:txBody>
      </p:sp>
      <p:sp>
        <p:nvSpPr>
          <p:cNvPr id="2" name="Title 1"/>
          <p:cNvSpPr>
            <a:spLocks noGrp="1"/>
          </p:cNvSpPr>
          <p:nvPr>
            <p:ph type="title"/>
            <p:custDataLst>
              <p:tags r:id="rId2"/>
            </p:custDataLst>
          </p:nvPr>
        </p:nvSpPr>
        <p:spPr>
          <a:xfrm>
            <a:off x="237392" y="0"/>
            <a:ext cx="10735408" cy="1078992"/>
          </a:xfrm>
        </p:spPr>
        <p:txBody>
          <a:bodyPr vert="horz" lIns="109728" tIns="54864" rIns="109728" bIns="54864" rtlCol="0" anchor="ctr">
            <a:normAutofit/>
          </a:bodyPr>
          <a:lstStyle/>
          <a:p>
            <a:r>
              <a:rPr lang="en-US" sz="5400" dirty="0"/>
              <a:t>Source Versions and Dependencies</a:t>
            </a:r>
          </a:p>
        </p:txBody>
      </p:sp>
      <p:sp>
        <p:nvSpPr>
          <p:cNvPr id="5" name="Slide Number Placeholder 4"/>
          <p:cNvSpPr>
            <a:spLocks noGrp="1"/>
          </p:cNvSpPr>
          <p:nvPr>
            <p:ph type="sldNum" sz="quarter" idx="4294967295"/>
            <p:custDataLst>
              <p:tags r:id="rId3"/>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17</a:t>
            </a:fld>
            <a:endParaRPr lang="en-US" dirty="0"/>
          </a:p>
        </p:txBody>
      </p:sp>
      <p:grpSp>
        <p:nvGrpSpPr>
          <p:cNvPr id="9" name="Group 8"/>
          <p:cNvGrpSpPr/>
          <p:nvPr>
            <p:custDataLst>
              <p:tags r:id="rId4"/>
            </p:custDataLst>
          </p:nvPr>
        </p:nvGrpSpPr>
        <p:grpSpPr>
          <a:xfrm>
            <a:off x="936030" y="3844668"/>
            <a:ext cx="9230171" cy="2642042"/>
            <a:chOff x="936030" y="3844668"/>
            <a:chExt cx="9230171" cy="2642042"/>
          </a:xfrm>
        </p:grpSpPr>
        <p:sp>
          <p:nvSpPr>
            <p:cNvPr id="27" name="Rectangle 26"/>
            <p:cNvSpPr/>
            <p:nvPr>
              <p:custDataLst>
                <p:tags r:id="rId10"/>
              </p:custDataLst>
            </p:nvPr>
          </p:nvSpPr>
          <p:spPr>
            <a:xfrm>
              <a:off x="987514" y="6045034"/>
              <a:ext cx="9037428"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1"/>
                  </a:solidFill>
                </a:rPr>
                <a:t>Absolute </a:t>
              </a:r>
              <a:r>
                <a:rPr lang="en-US" sz="2400" dirty="0" smtClean="0">
                  <a:solidFill>
                    <a:schemeClr val="bg1"/>
                  </a:solidFill>
                </a:rPr>
                <a:t>VN  50                            51        52       53        </a:t>
              </a:r>
              <a:r>
                <a:rPr lang="en-US" sz="2400" dirty="0">
                  <a:solidFill>
                    <a:schemeClr val="bg1"/>
                  </a:solidFill>
                </a:rPr>
                <a:t>54  </a:t>
              </a:r>
              <a:r>
                <a:rPr lang="en-US" sz="2400" dirty="0" smtClean="0">
                  <a:solidFill>
                    <a:schemeClr val="bg1"/>
                  </a:solidFill>
                </a:rPr>
                <a:t> 	</a:t>
              </a:r>
              <a:endParaRPr lang="en-US" sz="2400" dirty="0">
                <a:solidFill>
                  <a:schemeClr val="bg1"/>
                </a:solidFill>
              </a:endParaRPr>
            </a:p>
          </p:txBody>
        </p:sp>
        <p:grpSp>
          <p:nvGrpSpPr>
            <p:cNvPr id="8" name="Group 7"/>
            <p:cNvGrpSpPr/>
            <p:nvPr/>
          </p:nvGrpSpPr>
          <p:grpSpPr>
            <a:xfrm>
              <a:off x="936030" y="3844668"/>
              <a:ext cx="9230171" cy="2257544"/>
              <a:chOff x="936030" y="3844668"/>
              <a:chExt cx="9230171" cy="2257544"/>
            </a:xfrm>
          </p:grpSpPr>
          <p:pic>
            <p:nvPicPr>
              <p:cNvPr id="18" name="Picture 3"/>
              <p:cNvPicPr>
                <a:picLocks noChangeAspect="1" noChangeArrowheads="1"/>
              </p:cNvPicPr>
              <p:nvPr>
                <p:custDataLst>
                  <p:tags r:id="rId11"/>
                </p:custDataLst>
              </p:nvPr>
            </p:nvPicPr>
            <p:blipFill>
              <a:blip r:embed="rId28" cstate="print"/>
              <a:srcRect/>
              <a:stretch>
                <a:fillRect/>
              </a:stretch>
            </p:blipFill>
            <p:spPr bwMode="auto">
              <a:xfrm>
                <a:off x="936030" y="3844668"/>
                <a:ext cx="9230171" cy="2257544"/>
              </a:xfrm>
              <a:prstGeom prst="rect">
                <a:avLst/>
              </a:prstGeom>
              <a:noFill/>
              <a:ln w="9525">
                <a:noFill/>
                <a:miter lim="800000"/>
                <a:headEnd/>
                <a:tailEnd/>
              </a:ln>
            </p:spPr>
          </p:pic>
          <p:sp>
            <p:nvSpPr>
              <p:cNvPr id="19" name="Oval 2"/>
              <p:cNvSpPr>
                <a:spLocks noChangeArrowheads="1"/>
              </p:cNvSpPr>
              <p:nvPr>
                <p:custDataLst>
                  <p:tags r:id="rId12"/>
                </p:custDataLst>
              </p:nvPr>
            </p:nvSpPr>
            <p:spPr bwMode="auto">
              <a:xfrm>
                <a:off x="5468822" y="415835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C</a:t>
                </a:r>
              </a:p>
            </p:txBody>
          </p:sp>
          <p:sp>
            <p:nvSpPr>
              <p:cNvPr id="20" name="Oval 2"/>
              <p:cNvSpPr>
                <a:spLocks noChangeArrowheads="1"/>
              </p:cNvSpPr>
              <p:nvPr>
                <p:custDataLst>
                  <p:tags r:id="rId13"/>
                </p:custDataLst>
              </p:nvPr>
            </p:nvSpPr>
            <p:spPr bwMode="auto">
              <a:xfrm>
                <a:off x="6434657" y="415835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B</a:t>
                </a:r>
              </a:p>
            </p:txBody>
          </p:sp>
          <p:sp>
            <p:nvSpPr>
              <p:cNvPr id="21" name="Oval 2"/>
              <p:cNvSpPr>
                <a:spLocks noChangeArrowheads="1"/>
              </p:cNvSpPr>
              <p:nvPr>
                <p:custDataLst>
                  <p:tags r:id="rId14"/>
                </p:custDataLst>
              </p:nvPr>
            </p:nvSpPr>
            <p:spPr bwMode="auto">
              <a:xfrm>
                <a:off x="7429067" y="415835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E</a:t>
                </a:r>
              </a:p>
            </p:txBody>
          </p:sp>
          <p:sp>
            <p:nvSpPr>
              <p:cNvPr id="22" name="Oval 2"/>
              <p:cNvSpPr>
                <a:spLocks noChangeArrowheads="1"/>
              </p:cNvSpPr>
              <p:nvPr>
                <p:custDataLst>
                  <p:tags r:id="rId15"/>
                </p:custDataLst>
              </p:nvPr>
            </p:nvSpPr>
            <p:spPr bwMode="auto">
              <a:xfrm>
                <a:off x="8423477" y="415835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D</a:t>
                </a:r>
              </a:p>
            </p:txBody>
          </p:sp>
          <p:cxnSp>
            <p:nvCxnSpPr>
              <p:cNvPr id="23" name="Straight Arrow Connector 22"/>
              <p:cNvCxnSpPr/>
              <p:nvPr>
                <p:custDataLst>
                  <p:tags r:id="rId16"/>
                </p:custDataLst>
              </p:nvPr>
            </p:nvCxnSpPr>
            <p:spPr>
              <a:xfrm flipH="1">
                <a:off x="5998808" y="4419533"/>
                <a:ext cx="445771"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custDataLst>
                  <p:tags r:id="rId17"/>
                </p:custDataLst>
              </p:nvPr>
            </p:nvCxnSpPr>
            <p:spPr>
              <a:xfrm rot="10800000">
                <a:off x="7966279" y="4417627"/>
                <a:ext cx="445770" cy="1906"/>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custDataLst>
                  <p:tags r:id="rId18"/>
                </p:custDataLst>
              </p:nvPr>
            </p:nvSpPr>
            <p:spPr>
              <a:xfrm flipV="1">
                <a:off x="6880398" y="3959371"/>
                <a:ext cx="1588799" cy="304565"/>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
            <p:nvSpPr>
              <p:cNvPr id="26" name="Rectangle 25"/>
              <p:cNvSpPr/>
              <p:nvPr>
                <p:custDataLst>
                  <p:tags r:id="rId19"/>
                </p:custDataLst>
              </p:nvPr>
            </p:nvSpPr>
            <p:spPr>
              <a:xfrm>
                <a:off x="3804254" y="4772490"/>
                <a:ext cx="5372532"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VN Offset:    +1       +2       +3        +4 SSV</a:t>
                </a:r>
                <a:r>
                  <a:rPr lang="en-US" sz="2400" dirty="0" smtClean="0"/>
                  <a:t>:               0          </a:t>
                </a:r>
                <a:r>
                  <a:rPr lang="en-US" sz="2400" dirty="0"/>
                  <a:t>0 </a:t>
                </a:r>
                <a:r>
                  <a:rPr lang="en-US" sz="2400" dirty="0" smtClean="0"/>
                  <a:t>        0       </a:t>
                </a:r>
                <a:r>
                  <a:rPr lang="en-US" sz="2400" dirty="0"/>
                  <a:t>50</a:t>
                </a:r>
              </a:p>
              <a:p>
                <a:r>
                  <a:rPr lang="en-US" sz="2400" dirty="0" err="1" smtClean="0"/>
                  <a:t>DependsOn</a:t>
                </a:r>
                <a:r>
                  <a:rPr lang="en-US" sz="2400" dirty="0" smtClean="0"/>
                  <a:t>:  N         </a:t>
                </a:r>
                <a:r>
                  <a:rPr lang="en-US" sz="2400" dirty="0"/>
                  <a:t>N   </a:t>
                </a:r>
                <a:r>
                  <a:rPr lang="en-US" sz="2400" dirty="0" smtClean="0"/>
                  <a:t>      N        </a:t>
                </a:r>
                <a:r>
                  <a:rPr lang="en-US" sz="2400" dirty="0"/>
                  <a:t>Y </a:t>
                </a:r>
              </a:p>
            </p:txBody>
          </p:sp>
          <p:cxnSp>
            <p:nvCxnSpPr>
              <p:cNvPr id="28" name="Straight Connector 27"/>
              <p:cNvCxnSpPr/>
              <p:nvPr>
                <p:custDataLst>
                  <p:tags r:id="rId20"/>
                </p:custDataLst>
              </p:nvPr>
            </p:nvCxnSpPr>
            <p:spPr>
              <a:xfrm rot="5400000">
                <a:off x="2707784" y="4937627"/>
                <a:ext cx="2039322"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9" name="Straight Connector 28"/>
              <p:cNvCxnSpPr/>
              <p:nvPr>
                <p:custDataLst>
                  <p:tags r:id="rId21"/>
                </p:custDataLst>
              </p:nvPr>
            </p:nvCxnSpPr>
            <p:spPr>
              <a:xfrm rot="5400000">
                <a:off x="8199359" y="4956606"/>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30" name="Oval 2"/>
              <p:cNvSpPr>
                <a:spLocks noChangeArrowheads="1"/>
              </p:cNvSpPr>
              <p:nvPr>
                <p:custDataLst>
                  <p:tags r:id="rId22"/>
                </p:custDataLst>
              </p:nvPr>
            </p:nvSpPr>
            <p:spPr bwMode="auto">
              <a:xfrm>
                <a:off x="2912924" y="4154907"/>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en-US" sz="2900" b="1" dirty="0">
                    <a:solidFill>
                      <a:schemeClr val="bg1"/>
                    </a:solidFill>
                    <a:latin typeface="Arial" pitchFamily="34" charset="0"/>
                    <a:cs typeface="Arial" pitchFamily="34" charset="0"/>
                    <a:sym typeface="Symbol"/>
                  </a:rPr>
                  <a:t></a:t>
                </a:r>
                <a:endParaRPr lang="en-US" sz="2900" b="1" dirty="0">
                  <a:solidFill>
                    <a:schemeClr val="bg1"/>
                  </a:solidFill>
                  <a:latin typeface="Arial" pitchFamily="34" charset="0"/>
                  <a:cs typeface="Arial" pitchFamily="34" charset="0"/>
                </a:endParaRPr>
              </a:p>
            </p:txBody>
          </p:sp>
          <p:sp>
            <p:nvSpPr>
              <p:cNvPr id="31" name="Rectangle 30"/>
              <p:cNvSpPr/>
              <p:nvPr>
                <p:custDataLst>
                  <p:tags r:id="rId23"/>
                </p:custDataLst>
              </p:nvPr>
            </p:nvSpPr>
            <p:spPr>
              <a:xfrm>
                <a:off x="2995747" y="4790957"/>
                <a:ext cx="410795" cy="310550"/>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a:t>
                </a:r>
              </a:p>
            </p:txBody>
          </p:sp>
          <p:sp>
            <p:nvSpPr>
              <p:cNvPr id="6" name="TextBox 5"/>
              <p:cNvSpPr txBox="1"/>
              <p:nvPr>
                <p:custDataLst>
                  <p:tags r:id="rId24"/>
                </p:custDataLst>
              </p:nvPr>
            </p:nvSpPr>
            <p:spPr>
              <a:xfrm>
                <a:off x="2319614" y="3969763"/>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T0</a:t>
                </a:r>
                <a:endParaRPr lang="en-US" dirty="0"/>
              </a:p>
            </p:txBody>
          </p:sp>
          <p:sp>
            <p:nvSpPr>
              <p:cNvPr id="35" name="TextBox 34"/>
              <p:cNvSpPr txBox="1"/>
              <p:nvPr>
                <p:custDataLst>
                  <p:tags r:id="rId25"/>
                </p:custDataLst>
              </p:nvPr>
            </p:nvSpPr>
            <p:spPr>
              <a:xfrm>
                <a:off x="3848213" y="3955960"/>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T1</a:t>
                </a:r>
                <a:endParaRPr lang="en-US" dirty="0"/>
              </a:p>
            </p:txBody>
          </p:sp>
        </p:grpSp>
      </p:grpSp>
      <p:grpSp>
        <p:nvGrpSpPr>
          <p:cNvPr id="7" name="Group 6"/>
          <p:cNvGrpSpPr/>
          <p:nvPr>
            <p:custDataLst>
              <p:tags r:id="rId5"/>
            </p:custDataLst>
          </p:nvPr>
        </p:nvGrpSpPr>
        <p:grpSpPr>
          <a:xfrm>
            <a:off x="2850423" y="5166972"/>
            <a:ext cx="6121694" cy="1277228"/>
            <a:chOff x="2850423" y="5166972"/>
            <a:chExt cx="6121694" cy="1277228"/>
          </a:xfrm>
        </p:grpSpPr>
        <p:sp>
          <p:nvSpPr>
            <p:cNvPr id="34" name="Oval 33"/>
            <p:cNvSpPr/>
            <p:nvPr>
              <p:custDataLst>
                <p:tags r:id="rId7"/>
              </p:custDataLst>
            </p:nvPr>
          </p:nvSpPr>
          <p:spPr>
            <a:xfrm>
              <a:off x="2850423" y="6055580"/>
              <a:ext cx="514350" cy="388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33" name="Oval 32"/>
            <p:cNvSpPr/>
            <p:nvPr>
              <p:custDataLst>
                <p:tags r:id="rId8"/>
              </p:custDataLst>
            </p:nvPr>
          </p:nvSpPr>
          <p:spPr>
            <a:xfrm>
              <a:off x="8457767" y="5166972"/>
              <a:ext cx="514350" cy="388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36" name="Freeform 35"/>
            <p:cNvSpPr/>
            <p:nvPr>
              <p:custDataLst>
                <p:tags r:id="rId9"/>
              </p:custDataLst>
            </p:nvPr>
          </p:nvSpPr>
          <p:spPr>
            <a:xfrm>
              <a:off x="3364774" y="5519056"/>
              <a:ext cx="5172368" cy="661376"/>
            </a:xfrm>
            <a:custGeom>
              <a:avLst/>
              <a:gdLst>
                <a:gd name="connsiteX0" fmla="*/ 0 w 2038350"/>
                <a:gd name="connsiteY0" fmla="*/ 895350 h 895350"/>
                <a:gd name="connsiteX1" fmla="*/ 1457325 w 2038350"/>
                <a:gd name="connsiteY1" fmla="*/ 647700 h 895350"/>
                <a:gd name="connsiteX2" fmla="*/ 2038350 w 2038350"/>
                <a:gd name="connsiteY2" fmla="*/ 0 h 895350"/>
              </a:gdLst>
              <a:ahLst/>
              <a:cxnLst>
                <a:cxn ang="0">
                  <a:pos x="connsiteX0" y="connsiteY0"/>
                </a:cxn>
                <a:cxn ang="0">
                  <a:pos x="connsiteX1" y="connsiteY1"/>
                </a:cxn>
                <a:cxn ang="0">
                  <a:pos x="connsiteX2" y="connsiteY2"/>
                </a:cxn>
              </a:cxnLst>
              <a:rect l="l" t="t" r="r" b="b"/>
              <a:pathLst>
                <a:path w="2038350" h="895350">
                  <a:moveTo>
                    <a:pt x="0" y="895350"/>
                  </a:moveTo>
                  <a:cubicBezTo>
                    <a:pt x="558800" y="846137"/>
                    <a:pt x="1117600" y="796925"/>
                    <a:pt x="1457325" y="647700"/>
                  </a:cubicBezTo>
                  <a:cubicBezTo>
                    <a:pt x="1797050" y="498475"/>
                    <a:pt x="1917700" y="249237"/>
                    <a:pt x="2038350" y="0"/>
                  </a:cubicBezTo>
                </a:path>
              </a:pathLst>
            </a:custGeom>
            <a:ln w="31750" cmpd="sng">
              <a:solidFill>
                <a:srgbClr val="FF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a:p>
          </p:txBody>
        </p:sp>
      </p:grpSp>
      <p:sp>
        <p:nvSpPr>
          <p:cNvPr id="37" name="Slide Number Placeholder 4"/>
          <p:cNvSpPr txBox="1">
            <a:spLocks/>
          </p:cNvSpPr>
          <p:nvPr>
            <p:custDataLst>
              <p:tags r:id="rId6"/>
            </p:custDataLst>
          </p:nvPr>
        </p:nvSpPr>
        <p:spPr>
          <a:xfrm>
            <a:off x="8016240"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17</a:t>
            </a:fld>
            <a:endParaRPr lang="en-US" dirty="0">
              <a:solidFill>
                <a:schemeClr val="bg1"/>
              </a:solidFill>
            </a:endParaRPr>
          </a:p>
        </p:txBody>
      </p:sp>
    </p:spTree>
    <p:extLst>
      <p:ext uri="{BB962C8B-B14F-4D97-AF65-F5344CB8AC3E}">
        <p14:creationId xmlns:p14="http://schemas.microsoft.com/office/powerpoint/2010/main" val="26915428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a:spLocks noGrp="1"/>
          </p:cNvSpPr>
          <p:nvPr>
            <p:ph idx="1"/>
            <p:custDataLst>
              <p:tags r:id="rId1"/>
            </p:custDataLst>
          </p:nvPr>
        </p:nvSpPr>
        <p:spPr>
          <a:xfrm>
            <a:off x="377190" y="1528396"/>
            <a:ext cx="10058400" cy="2979277"/>
          </a:xfrm>
        </p:spPr>
        <p:txBody>
          <a:bodyPr/>
          <a:lstStyle/>
          <a:p>
            <a:pPr>
              <a:spcAft>
                <a:spcPts val="1200"/>
              </a:spcAft>
            </a:pPr>
            <a:r>
              <a:rPr lang="en-US" sz="2800" dirty="0" smtClean="0"/>
              <a:t>A </a:t>
            </a:r>
            <a:r>
              <a:rPr lang="en-US" sz="2800" b="1" dirty="0" smtClean="0"/>
              <a:t>serial intention </a:t>
            </a:r>
            <a:r>
              <a:rPr lang="en-US" sz="2800" dirty="0" smtClean="0"/>
              <a:t>is one whose source version is the last committed state. </a:t>
            </a:r>
          </a:p>
          <a:p>
            <a:r>
              <a:rPr lang="en-US" sz="2800" dirty="0" smtClean="0"/>
              <a:t>Meld is then trivial and needs to consider only the root node.</a:t>
            </a:r>
          </a:p>
          <a:p>
            <a:pPr lvl="1"/>
            <a:r>
              <a:rPr lang="en-US" sz="2800" dirty="0" smtClean="0"/>
              <a:t>T1 was serial.</a:t>
            </a:r>
          </a:p>
          <a:p>
            <a:pPr lvl="1">
              <a:spcAft>
                <a:spcPts val="1200"/>
              </a:spcAft>
            </a:pPr>
            <a:r>
              <a:rPr lang="en-US" sz="2800" dirty="0" smtClean="0"/>
              <a:t>T2 is serial, so meld makes T2 the last committed state.</a:t>
            </a:r>
          </a:p>
          <a:p>
            <a:r>
              <a:rPr lang="en-US" sz="2800" dirty="0" smtClean="0"/>
              <a:t>Thus</a:t>
            </a:r>
            <a:r>
              <a:rPr lang="en-US" sz="2800" dirty="0"/>
              <a:t>, a meld of a serial intention executes in constant time</a:t>
            </a:r>
            <a:r>
              <a:rPr lang="en-US" sz="2800" dirty="0" smtClean="0"/>
              <a:t>.</a:t>
            </a:r>
            <a:endParaRPr lang="en-US" sz="2800" dirty="0"/>
          </a:p>
        </p:txBody>
      </p:sp>
      <p:sp>
        <p:nvSpPr>
          <p:cNvPr id="2" name="Title 1"/>
          <p:cNvSpPr>
            <a:spLocks noGrp="1"/>
          </p:cNvSpPr>
          <p:nvPr>
            <p:ph type="title"/>
            <p:custDataLst>
              <p:tags r:id="rId2"/>
            </p:custDataLst>
          </p:nvPr>
        </p:nvSpPr>
        <p:spPr>
          <a:xfrm>
            <a:off x="407948" y="35171"/>
            <a:ext cx="9319846" cy="1078992"/>
          </a:xfrm>
        </p:spPr>
        <p:txBody>
          <a:bodyPr vert="horz" lIns="109728" tIns="54864" rIns="109728" bIns="54864" rtlCol="0" anchor="ctr">
            <a:normAutofit/>
          </a:bodyPr>
          <a:lstStyle/>
          <a:p>
            <a:r>
              <a:rPr lang="en-US" sz="5400" dirty="0"/>
              <a:t>Serial Intentions</a:t>
            </a:r>
          </a:p>
        </p:txBody>
      </p:sp>
      <p:pic>
        <p:nvPicPr>
          <p:cNvPr id="6" name="Picture 3"/>
          <p:cNvPicPr>
            <a:picLocks noChangeAspect="1" noChangeArrowheads="1"/>
          </p:cNvPicPr>
          <p:nvPr>
            <p:custDataLst>
              <p:tags r:id="rId3"/>
            </p:custDataLst>
          </p:nvPr>
        </p:nvPicPr>
        <p:blipFill>
          <a:blip r:embed="rId32" cstate="print"/>
          <a:srcRect/>
          <a:stretch>
            <a:fillRect/>
          </a:stretch>
        </p:blipFill>
        <p:spPr bwMode="auto">
          <a:xfrm>
            <a:off x="832328" y="5156858"/>
            <a:ext cx="9230171" cy="2257544"/>
          </a:xfrm>
          <a:prstGeom prst="rect">
            <a:avLst/>
          </a:prstGeom>
          <a:noFill/>
          <a:ln w="9525">
            <a:noFill/>
            <a:miter lim="800000"/>
            <a:headEnd/>
            <a:tailEnd/>
          </a:ln>
        </p:spPr>
      </p:pic>
      <p:sp>
        <p:nvSpPr>
          <p:cNvPr id="7" name="Oval 2"/>
          <p:cNvSpPr>
            <a:spLocks noChangeArrowheads="1"/>
          </p:cNvSpPr>
          <p:nvPr>
            <p:custDataLst>
              <p:tags r:id="rId4"/>
            </p:custDataLst>
          </p:nvPr>
        </p:nvSpPr>
        <p:spPr bwMode="auto">
          <a:xfrm>
            <a:off x="3255854" y="5439492"/>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C</a:t>
            </a:r>
          </a:p>
        </p:txBody>
      </p:sp>
      <p:sp>
        <p:nvSpPr>
          <p:cNvPr id="8" name="Oval 2"/>
          <p:cNvSpPr>
            <a:spLocks noChangeArrowheads="1"/>
          </p:cNvSpPr>
          <p:nvPr>
            <p:custDataLst>
              <p:tags r:id="rId5"/>
            </p:custDataLst>
          </p:nvPr>
        </p:nvSpPr>
        <p:spPr bwMode="auto">
          <a:xfrm>
            <a:off x="4250264" y="5439492"/>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B</a:t>
            </a:r>
          </a:p>
        </p:txBody>
      </p:sp>
      <p:sp>
        <p:nvSpPr>
          <p:cNvPr id="9" name="Oval 2"/>
          <p:cNvSpPr>
            <a:spLocks noChangeArrowheads="1"/>
          </p:cNvSpPr>
          <p:nvPr>
            <p:custDataLst>
              <p:tags r:id="rId6"/>
            </p:custDataLst>
          </p:nvPr>
        </p:nvSpPr>
        <p:spPr bwMode="auto">
          <a:xfrm>
            <a:off x="5244674" y="5439492"/>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E</a:t>
            </a:r>
          </a:p>
        </p:txBody>
      </p:sp>
      <p:sp>
        <p:nvSpPr>
          <p:cNvPr id="10" name="Oval 2"/>
          <p:cNvSpPr>
            <a:spLocks noChangeArrowheads="1"/>
          </p:cNvSpPr>
          <p:nvPr>
            <p:custDataLst>
              <p:tags r:id="rId7"/>
            </p:custDataLst>
          </p:nvPr>
        </p:nvSpPr>
        <p:spPr bwMode="auto">
          <a:xfrm>
            <a:off x="6239084" y="5439492"/>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D</a:t>
            </a:r>
          </a:p>
        </p:txBody>
      </p:sp>
      <p:cxnSp>
        <p:nvCxnSpPr>
          <p:cNvPr id="11" name="Straight Arrow Connector 10"/>
          <p:cNvCxnSpPr/>
          <p:nvPr>
            <p:custDataLst>
              <p:tags r:id="rId8"/>
            </p:custDataLst>
          </p:nvPr>
        </p:nvCxnSpPr>
        <p:spPr>
          <a:xfrm rot="10800000">
            <a:off x="3814417" y="5698763"/>
            <a:ext cx="445770" cy="1906"/>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custDataLst>
              <p:tags r:id="rId9"/>
            </p:custDataLst>
          </p:nvPr>
        </p:nvCxnSpPr>
        <p:spPr>
          <a:xfrm rot="10800000">
            <a:off x="5781886" y="5698763"/>
            <a:ext cx="445770" cy="1906"/>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custDataLst>
              <p:tags r:id="rId10"/>
            </p:custDataLst>
          </p:nvPr>
        </p:nvSpPr>
        <p:spPr>
          <a:xfrm flipV="1">
            <a:off x="4638208" y="5240507"/>
            <a:ext cx="1646597" cy="304565"/>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
        <p:nvSpPr>
          <p:cNvPr id="14" name="Rectangle 13"/>
          <p:cNvSpPr/>
          <p:nvPr>
            <p:custDataLst>
              <p:tags r:id="rId11"/>
            </p:custDataLst>
          </p:nvPr>
        </p:nvSpPr>
        <p:spPr>
          <a:xfrm>
            <a:off x="1705051" y="6065190"/>
            <a:ext cx="5179477"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VN Offset:  +1       +2       +3        +4 </a:t>
            </a:r>
          </a:p>
          <a:p>
            <a:r>
              <a:rPr lang="en-US" sz="2400" dirty="0" smtClean="0"/>
              <a:t>SSV:             </a:t>
            </a:r>
            <a:r>
              <a:rPr lang="en-US" sz="2400" dirty="0"/>
              <a:t>0 </a:t>
            </a:r>
            <a:r>
              <a:rPr lang="en-US" sz="2400" dirty="0" smtClean="0"/>
              <a:t>         </a:t>
            </a:r>
            <a:r>
              <a:rPr lang="en-US" sz="2400" dirty="0"/>
              <a:t>0 </a:t>
            </a:r>
            <a:r>
              <a:rPr lang="en-US" sz="2400" dirty="0" smtClean="0"/>
              <a:t>       0        </a:t>
            </a:r>
            <a:r>
              <a:rPr lang="en-US" sz="2400" dirty="0"/>
              <a:t>50</a:t>
            </a:r>
          </a:p>
          <a:p>
            <a:r>
              <a:rPr lang="en-US" sz="2400" dirty="0" err="1" smtClean="0"/>
              <a:t>DependsOn</a:t>
            </a:r>
            <a:r>
              <a:rPr lang="en-US" sz="2400" dirty="0" smtClean="0"/>
              <a:t>: N        </a:t>
            </a:r>
            <a:r>
              <a:rPr lang="en-US" sz="2400" dirty="0"/>
              <a:t>N </a:t>
            </a:r>
            <a:r>
              <a:rPr lang="en-US" sz="2400" dirty="0" smtClean="0"/>
              <a:t>        </a:t>
            </a:r>
            <a:r>
              <a:rPr lang="en-US" sz="2400" dirty="0"/>
              <a:t>N </a:t>
            </a:r>
            <a:r>
              <a:rPr lang="en-US" sz="2400" dirty="0" smtClean="0"/>
              <a:t>       </a:t>
            </a:r>
            <a:r>
              <a:rPr lang="en-US" sz="2400" dirty="0"/>
              <a:t>Y </a:t>
            </a:r>
          </a:p>
        </p:txBody>
      </p:sp>
      <p:sp>
        <p:nvSpPr>
          <p:cNvPr id="15" name="Rectangle 14"/>
          <p:cNvSpPr/>
          <p:nvPr>
            <p:custDataLst>
              <p:tags r:id="rId12"/>
            </p:custDataLst>
          </p:nvPr>
        </p:nvSpPr>
        <p:spPr>
          <a:xfrm>
            <a:off x="628650" y="7366017"/>
            <a:ext cx="9806940"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1"/>
                </a:solidFill>
              </a:rPr>
              <a:t>Absolute </a:t>
            </a:r>
            <a:r>
              <a:rPr lang="en-US" sz="2400" dirty="0" smtClean="0">
                <a:solidFill>
                  <a:schemeClr val="bg1"/>
                </a:solidFill>
              </a:rPr>
              <a:t>VN            51        52       </a:t>
            </a:r>
            <a:r>
              <a:rPr lang="en-US" sz="2400" dirty="0">
                <a:solidFill>
                  <a:schemeClr val="bg1"/>
                </a:solidFill>
              </a:rPr>
              <a:t>53 </a:t>
            </a:r>
            <a:r>
              <a:rPr lang="en-US" sz="2400" dirty="0" smtClean="0">
                <a:solidFill>
                  <a:schemeClr val="bg1"/>
                </a:solidFill>
              </a:rPr>
              <a:t>       </a:t>
            </a:r>
            <a:r>
              <a:rPr lang="en-US" sz="2400" dirty="0">
                <a:solidFill>
                  <a:schemeClr val="bg1"/>
                </a:solidFill>
              </a:rPr>
              <a:t>54  </a:t>
            </a:r>
            <a:r>
              <a:rPr lang="en-US" sz="2400" dirty="0" smtClean="0">
                <a:solidFill>
                  <a:schemeClr val="bg1"/>
                </a:solidFill>
              </a:rPr>
              <a:t>   55        </a:t>
            </a:r>
            <a:r>
              <a:rPr lang="en-US" sz="2400" dirty="0">
                <a:solidFill>
                  <a:schemeClr val="bg1"/>
                </a:solidFill>
              </a:rPr>
              <a:t>56 </a:t>
            </a:r>
            <a:r>
              <a:rPr lang="en-US" sz="2400" dirty="0" smtClean="0">
                <a:solidFill>
                  <a:schemeClr val="bg1"/>
                </a:solidFill>
              </a:rPr>
              <a:t>       </a:t>
            </a:r>
            <a:r>
              <a:rPr lang="en-US" sz="2400" dirty="0">
                <a:solidFill>
                  <a:schemeClr val="bg1"/>
                </a:solidFill>
              </a:rPr>
              <a:t>57</a:t>
            </a:r>
          </a:p>
        </p:txBody>
      </p:sp>
      <p:cxnSp>
        <p:nvCxnSpPr>
          <p:cNvPr id="16" name="Straight Connector 15"/>
          <p:cNvCxnSpPr/>
          <p:nvPr>
            <p:custDataLst>
              <p:tags r:id="rId13"/>
            </p:custDataLst>
          </p:nvPr>
        </p:nvCxnSpPr>
        <p:spPr>
          <a:xfrm rot="5400000">
            <a:off x="544094" y="6270521"/>
            <a:ext cx="2039322"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7" name="Straight Connector 16"/>
          <p:cNvCxnSpPr/>
          <p:nvPr>
            <p:custDataLst>
              <p:tags r:id="rId14"/>
            </p:custDataLst>
          </p:nvPr>
        </p:nvCxnSpPr>
        <p:spPr>
          <a:xfrm rot="5400000">
            <a:off x="5983910" y="6237742"/>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20" name="Oval 2"/>
          <p:cNvSpPr>
            <a:spLocks noChangeArrowheads="1"/>
          </p:cNvSpPr>
          <p:nvPr>
            <p:custDataLst>
              <p:tags r:id="rId15"/>
            </p:custDataLst>
          </p:nvPr>
        </p:nvSpPr>
        <p:spPr bwMode="auto">
          <a:xfrm>
            <a:off x="7092882" y="5433885"/>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A</a:t>
            </a:r>
          </a:p>
        </p:txBody>
      </p:sp>
      <p:sp>
        <p:nvSpPr>
          <p:cNvPr id="21" name="Oval 2"/>
          <p:cNvSpPr>
            <a:spLocks noChangeArrowheads="1"/>
          </p:cNvSpPr>
          <p:nvPr>
            <p:custDataLst>
              <p:tags r:id="rId16"/>
            </p:custDataLst>
          </p:nvPr>
        </p:nvSpPr>
        <p:spPr bwMode="auto">
          <a:xfrm>
            <a:off x="8087292" y="5479605"/>
            <a:ext cx="548640" cy="520447"/>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B</a:t>
            </a:r>
          </a:p>
        </p:txBody>
      </p:sp>
      <p:sp>
        <p:nvSpPr>
          <p:cNvPr id="23" name="Oval 2"/>
          <p:cNvSpPr>
            <a:spLocks noChangeArrowheads="1"/>
          </p:cNvSpPr>
          <p:nvPr>
            <p:custDataLst>
              <p:tags r:id="rId17"/>
            </p:custDataLst>
          </p:nvPr>
        </p:nvSpPr>
        <p:spPr bwMode="auto">
          <a:xfrm>
            <a:off x="9113405" y="5456745"/>
            <a:ext cx="548640" cy="520447"/>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D</a:t>
            </a:r>
          </a:p>
        </p:txBody>
      </p:sp>
      <p:cxnSp>
        <p:nvCxnSpPr>
          <p:cNvPr id="24" name="Straight Arrow Connector 23"/>
          <p:cNvCxnSpPr/>
          <p:nvPr>
            <p:custDataLst>
              <p:tags r:id="rId18"/>
            </p:custDataLst>
          </p:nvPr>
        </p:nvCxnSpPr>
        <p:spPr>
          <a:xfrm rot="10800000">
            <a:off x="7651444" y="5716015"/>
            <a:ext cx="445770" cy="1906"/>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19"/>
            </p:custDataLst>
          </p:nvPr>
        </p:nvCxnSpPr>
        <p:spPr>
          <a:xfrm rot="10800000">
            <a:off x="8656207" y="5716015"/>
            <a:ext cx="445770" cy="1906"/>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custDataLst>
              <p:tags r:id="rId20"/>
            </p:custDataLst>
          </p:nvPr>
        </p:nvSpPr>
        <p:spPr>
          <a:xfrm>
            <a:off x="7050155" y="6082443"/>
            <a:ext cx="2677639"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+1        +2       +3</a:t>
            </a:r>
          </a:p>
          <a:p>
            <a:r>
              <a:rPr lang="en-US" sz="2400" dirty="0" smtClean="0"/>
              <a:t> </a:t>
            </a:r>
            <a:r>
              <a:rPr lang="en-US" sz="2400" dirty="0"/>
              <a:t>0    </a:t>
            </a:r>
            <a:r>
              <a:rPr lang="en-US" sz="2400" dirty="0" smtClean="0"/>
              <a:t>      52        </a:t>
            </a:r>
            <a:r>
              <a:rPr lang="en-US" sz="2400" dirty="0"/>
              <a:t>54 </a:t>
            </a:r>
          </a:p>
          <a:p>
            <a:r>
              <a:rPr lang="en-US" sz="2400" dirty="0" smtClean="0"/>
              <a:t>N          N         </a:t>
            </a:r>
            <a:r>
              <a:rPr lang="en-US" sz="2400" dirty="0"/>
              <a:t>N</a:t>
            </a:r>
          </a:p>
        </p:txBody>
      </p:sp>
      <p:sp>
        <p:nvSpPr>
          <p:cNvPr id="28" name="Freeform 27"/>
          <p:cNvSpPr/>
          <p:nvPr>
            <p:custDataLst>
              <p:tags r:id="rId21"/>
            </p:custDataLst>
          </p:nvPr>
        </p:nvSpPr>
        <p:spPr>
          <a:xfrm>
            <a:off x="3714751" y="5875019"/>
            <a:ext cx="4423410" cy="331470"/>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
        <p:nvSpPr>
          <p:cNvPr id="30" name="TextBox 29"/>
          <p:cNvSpPr txBox="1"/>
          <p:nvPr>
            <p:custDataLst>
              <p:tags r:id="rId22"/>
            </p:custDataLst>
          </p:nvPr>
        </p:nvSpPr>
        <p:spPr>
          <a:xfrm>
            <a:off x="953004" y="4779251"/>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T0</a:t>
            </a:r>
            <a:endParaRPr lang="en-US" dirty="0"/>
          </a:p>
        </p:txBody>
      </p:sp>
      <p:sp>
        <p:nvSpPr>
          <p:cNvPr id="31" name="TextBox 30"/>
          <p:cNvSpPr txBox="1"/>
          <p:nvPr>
            <p:custDataLst>
              <p:tags r:id="rId23"/>
            </p:custDataLst>
          </p:nvPr>
        </p:nvSpPr>
        <p:spPr>
          <a:xfrm>
            <a:off x="1694875" y="4796501"/>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T1</a:t>
            </a:r>
            <a:endParaRPr lang="en-US" dirty="0"/>
          </a:p>
        </p:txBody>
      </p:sp>
      <p:sp>
        <p:nvSpPr>
          <p:cNvPr id="32" name="TextBox 31"/>
          <p:cNvSpPr txBox="1"/>
          <p:nvPr>
            <p:custDataLst>
              <p:tags r:id="rId24"/>
            </p:custDataLst>
          </p:nvPr>
        </p:nvSpPr>
        <p:spPr>
          <a:xfrm>
            <a:off x="7105362" y="4772347"/>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T2</a:t>
            </a:r>
            <a:endParaRPr lang="en-US" dirty="0"/>
          </a:p>
        </p:txBody>
      </p:sp>
      <p:sp>
        <p:nvSpPr>
          <p:cNvPr id="29" name="Freeform 28"/>
          <p:cNvSpPr/>
          <p:nvPr>
            <p:custDataLst>
              <p:tags r:id="rId25"/>
            </p:custDataLst>
          </p:nvPr>
        </p:nvSpPr>
        <p:spPr>
          <a:xfrm flipV="1">
            <a:off x="5703571" y="5257800"/>
            <a:ext cx="3450164" cy="344422"/>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
        <p:nvSpPr>
          <p:cNvPr id="33" name="Oval 32"/>
          <p:cNvSpPr/>
          <p:nvPr>
            <p:custDataLst>
              <p:tags r:id="rId26"/>
            </p:custDataLst>
          </p:nvPr>
        </p:nvSpPr>
        <p:spPr>
          <a:xfrm>
            <a:off x="9145123" y="6461507"/>
            <a:ext cx="513227" cy="388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custDataLst>
              <p:tags r:id="rId27"/>
            </p:custDataLst>
          </p:nvPr>
        </p:nvSpPr>
        <p:spPr>
          <a:xfrm>
            <a:off x="6316670" y="7369574"/>
            <a:ext cx="513227" cy="388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custDataLst>
              <p:tags r:id="rId28"/>
            </p:custDataLst>
          </p:nvPr>
        </p:nvSpPr>
        <p:spPr>
          <a:xfrm>
            <a:off x="6829897" y="6770117"/>
            <a:ext cx="2383655" cy="793767"/>
          </a:xfrm>
          <a:custGeom>
            <a:avLst/>
            <a:gdLst>
              <a:gd name="connsiteX0" fmla="*/ 0 w 2038350"/>
              <a:gd name="connsiteY0" fmla="*/ 895350 h 895350"/>
              <a:gd name="connsiteX1" fmla="*/ 1457325 w 2038350"/>
              <a:gd name="connsiteY1" fmla="*/ 647700 h 895350"/>
              <a:gd name="connsiteX2" fmla="*/ 2038350 w 2038350"/>
              <a:gd name="connsiteY2" fmla="*/ 0 h 895350"/>
            </a:gdLst>
            <a:ahLst/>
            <a:cxnLst>
              <a:cxn ang="0">
                <a:pos x="connsiteX0" y="connsiteY0"/>
              </a:cxn>
              <a:cxn ang="0">
                <a:pos x="connsiteX1" y="connsiteY1"/>
              </a:cxn>
              <a:cxn ang="0">
                <a:pos x="connsiteX2" y="connsiteY2"/>
              </a:cxn>
            </a:cxnLst>
            <a:rect l="l" t="t" r="r" b="b"/>
            <a:pathLst>
              <a:path w="2038350" h="895350">
                <a:moveTo>
                  <a:pt x="0" y="895350"/>
                </a:moveTo>
                <a:cubicBezTo>
                  <a:pt x="558800" y="846137"/>
                  <a:pt x="1117600" y="796925"/>
                  <a:pt x="1457325" y="647700"/>
                </a:cubicBezTo>
                <a:cubicBezTo>
                  <a:pt x="1797050" y="498475"/>
                  <a:pt x="1917700" y="249237"/>
                  <a:pt x="2038350" y="0"/>
                </a:cubicBezTo>
              </a:path>
            </a:pathLst>
          </a:custGeom>
          <a:ln w="25400" cmpd="tri">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lide Number Placeholder 4"/>
          <p:cNvSpPr txBox="1">
            <a:spLocks/>
          </p:cNvSpPr>
          <p:nvPr>
            <p:custDataLst>
              <p:tags r:id="rId29"/>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18</a:t>
            </a:fld>
            <a:endParaRPr lang="en-US" dirty="0">
              <a:solidFill>
                <a:schemeClr val="bg1"/>
              </a:solidFill>
            </a:endParaRPr>
          </a:p>
        </p:txBody>
      </p:sp>
    </p:spTree>
    <p:extLst>
      <p:ext uri="{BB962C8B-B14F-4D97-AF65-F5344CB8AC3E}">
        <p14:creationId xmlns:p14="http://schemas.microsoft.com/office/powerpoint/2010/main" val="31789076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07036" y="422063"/>
            <a:ext cx="10972800" cy="838488"/>
          </a:xfrm>
        </p:spPr>
        <p:txBody>
          <a:bodyPr vert="horz" lIns="109728" tIns="54864" rIns="109728" bIns="54864" rtlCol="0" anchor="ctr">
            <a:noAutofit/>
          </a:bodyPr>
          <a:lstStyle/>
          <a:p>
            <a:r>
              <a:rPr lang="en-US" sz="5400" dirty="0" smtClean="0"/>
              <a:t>Running Example</a:t>
            </a:r>
            <a:endParaRPr lang="en-US" sz="5400" dirty="0"/>
          </a:p>
        </p:txBody>
      </p:sp>
      <p:sp>
        <p:nvSpPr>
          <p:cNvPr id="5" name="Slide Number Placeholder 4"/>
          <p:cNvSpPr>
            <a:spLocks noGrp="1"/>
          </p:cNvSpPr>
          <p:nvPr>
            <p:ph type="sldNum" sz="quarter" idx="4294967295"/>
            <p:custDataLst>
              <p:tags r:id="rId3"/>
            </p:custDataLst>
          </p:nvPr>
        </p:nvSpPr>
        <p:spPr>
          <a:xfrm>
            <a:off x="10393363" y="7896225"/>
            <a:ext cx="579437" cy="333375"/>
          </a:xfrm>
          <a:prstGeom prst="rect">
            <a:avLst/>
          </a:prstGeom>
        </p:spPr>
        <p:txBody>
          <a:bodyPr lIns="109728" tIns="54864" rIns="109728" bIns="54864"/>
          <a:lstStyle/>
          <a:p>
            <a:fld id="{91BD128E-496B-4FFC-81EC-249F77FE8793}" type="slidenum">
              <a:rPr lang="en-US" smtClean="0"/>
              <a:pPr/>
              <a:t>19</a:t>
            </a:fld>
            <a:endParaRPr lang="en-US" dirty="0"/>
          </a:p>
        </p:txBody>
      </p:sp>
      <p:sp>
        <p:nvSpPr>
          <p:cNvPr id="30" name="Rectangle 29"/>
          <p:cNvSpPr/>
          <p:nvPr>
            <p:custDataLst>
              <p:tags r:id="rId4"/>
            </p:custDataLst>
          </p:nvPr>
        </p:nvSpPr>
        <p:spPr>
          <a:xfrm>
            <a:off x="5631067" y="967154"/>
            <a:ext cx="2839212" cy="216403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
          <p:cNvSpPr>
            <a:spLocks noChangeArrowheads="1"/>
          </p:cNvSpPr>
          <p:nvPr>
            <p:custDataLst>
              <p:tags r:id="rId5"/>
            </p:custDataLst>
          </p:nvPr>
        </p:nvSpPr>
        <p:spPr bwMode="auto">
          <a:xfrm>
            <a:off x="6707427" y="1040874"/>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D</a:t>
            </a:r>
          </a:p>
        </p:txBody>
      </p:sp>
      <p:sp>
        <p:nvSpPr>
          <p:cNvPr id="19" name="Oval 2"/>
          <p:cNvSpPr>
            <a:spLocks noChangeArrowheads="1"/>
          </p:cNvSpPr>
          <p:nvPr>
            <p:custDataLst>
              <p:tags r:id="rId6"/>
            </p:custDataLst>
          </p:nvPr>
        </p:nvSpPr>
        <p:spPr bwMode="auto">
          <a:xfrm>
            <a:off x="5861607" y="1789538"/>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Calibri" pitchFamily="34" charset="0"/>
                <a:cs typeface="Arial" pitchFamily="34" charset="0"/>
              </a:rPr>
              <a:t>B</a:t>
            </a:r>
          </a:p>
        </p:txBody>
      </p:sp>
      <p:sp>
        <p:nvSpPr>
          <p:cNvPr id="21" name="Oval 2"/>
          <p:cNvSpPr>
            <a:spLocks noChangeArrowheads="1"/>
          </p:cNvSpPr>
          <p:nvPr>
            <p:custDataLst>
              <p:tags r:id="rId7"/>
            </p:custDataLst>
          </p:nvPr>
        </p:nvSpPr>
        <p:spPr bwMode="auto">
          <a:xfrm>
            <a:off x="7701837" y="1789538"/>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Calibri" pitchFamily="34" charset="0"/>
                <a:cs typeface="Arial" pitchFamily="34" charset="0"/>
              </a:rPr>
              <a:t>E</a:t>
            </a:r>
          </a:p>
        </p:txBody>
      </p:sp>
      <p:sp>
        <p:nvSpPr>
          <p:cNvPr id="22" name="Oval 2"/>
          <p:cNvSpPr>
            <a:spLocks noChangeArrowheads="1"/>
          </p:cNvSpPr>
          <p:nvPr>
            <p:custDataLst>
              <p:tags r:id="rId8"/>
            </p:custDataLst>
          </p:nvPr>
        </p:nvSpPr>
        <p:spPr bwMode="auto">
          <a:xfrm>
            <a:off x="6730287" y="2549633"/>
            <a:ext cx="548640" cy="520447"/>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b="1" dirty="0">
                <a:solidFill>
                  <a:schemeClr val="bg1"/>
                </a:solidFill>
                <a:latin typeface="Calibri" pitchFamily="34" charset="0"/>
                <a:cs typeface="Arial" pitchFamily="34" charset="0"/>
              </a:rPr>
              <a:t>C</a:t>
            </a:r>
          </a:p>
        </p:txBody>
      </p:sp>
      <p:cxnSp>
        <p:nvCxnSpPr>
          <p:cNvPr id="28" name="Straight Arrow Connector 27"/>
          <p:cNvCxnSpPr>
            <a:endCxn id="21" idx="1"/>
          </p:cNvCxnSpPr>
          <p:nvPr>
            <p:custDataLst>
              <p:tags r:id="rId9"/>
            </p:custDataLst>
          </p:nvPr>
        </p:nvCxnSpPr>
        <p:spPr>
          <a:xfrm>
            <a:off x="7210011" y="1450813"/>
            <a:ext cx="572172" cy="41494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5"/>
            <a:endCxn id="22" idx="1"/>
          </p:cNvCxnSpPr>
          <p:nvPr>
            <p:custDataLst>
              <p:tags r:id="rId10"/>
            </p:custDataLst>
          </p:nvPr>
        </p:nvCxnSpPr>
        <p:spPr>
          <a:xfrm rot="16200000" flipH="1">
            <a:off x="6374226" y="2189443"/>
            <a:ext cx="392083" cy="48073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19" idx="7"/>
          </p:cNvCxnSpPr>
          <p:nvPr>
            <p:custDataLst>
              <p:tags r:id="rId11"/>
            </p:custDataLst>
          </p:nvPr>
        </p:nvCxnSpPr>
        <p:spPr>
          <a:xfrm rot="5400000">
            <a:off x="6368511" y="1446493"/>
            <a:ext cx="380653" cy="45787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12"/>
            </p:custDataLst>
          </p:nvPr>
        </p:nvSpPr>
        <p:spPr>
          <a:xfrm>
            <a:off x="5706547" y="1042642"/>
            <a:ext cx="496675" cy="443198"/>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r>
              <a:rPr lang="en-US" dirty="0" smtClean="0"/>
              <a:t>T1</a:t>
            </a:r>
            <a:endParaRPr lang="en-US" dirty="0"/>
          </a:p>
        </p:txBody>
      </p:sp>
      <p:grpSp>
        <p:nvGrpSpPr>
          <p:cNvPr id="100" name="Group 99"/>
          <p:cNvGrpSpPr/>
          <p:nvPr>
            <p:custDataLst>
              <p:tags r:id="rId13"/>
            </p:custDataLst>
          </p:nvPr>
        </p:nvGrpSpPr>
        <p:grpSpPr>
          <a:xfrm>
            <a:off x="3232753" y="1997330"/>
            <a:ext cx="3702713" cy="3596182"/>
            <a:chOff x="2693961" y="1664442"/>
            <a:chExt cx="3085594" cy="2996818"/>
          </a:xfrm>
        </p:grpSpPr>
        <p:sp>
          <p:nvSpPr>
            <p:cNvPr id="54" name="Rectangle 53"/>
            <p:cNvSpPr/>
            <p:nvPr>
              <p:custDataLst>
                <p:tags r:id="rId45"/>
              </p:custDataLst>
            </p:nvPr>
          </p:nvSpPr>
          <p:spPr>
            <a:xfrm>
              <a:off x="2824900" y="2717298"/>
              <a:ext cx="2954655" cy="19439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custDataLst>
                <p:tags r:id="rId46"/>
              </p:custDataLst>
            </p:nvPr>
          </p:nvSpPr>
          <p:spPr>
            <a:xfrm rot="19169451">
              <a:off x="2693961" y="3380181"/>
              <a:ext cx="2424088" cy="557678"/>
            </a:xfrm>
            <a:prstGeom prst="roundRect">
              <a:avLst>
                <a:gd name="adj" fmla="val 40999"/>
              </a:avLst>
            </a:prstGeom>
            <a:solidFill>
              <a:srgbClr val="FFFFFF">
                <a:alpha val="25098"/>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custDataLst>
                <p:tags r:id="rId47"/>
              </p:custDataLst>
            </p:nvPr>
          </p:nvSpPr>
          <p:spPr>
            <a:xfrm>
              <a:off x="2892940" y="2781221"/>
              <a:ext cx="413896" cy="369332"/>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r>
                <a:rPr lang="en-US" dirty="0" smtClean="0"/>
                <a:t>T2</a:t>
              </a:r>
              <a:endParaRPr lang="en-US" dirty="0"/>
            </a:p>
          </p:txBody>
        </p:sp>
        <p:sp>
          <p:nvSpPr>
            <p:cNvPr id="55" name="Oval 2"/>
            <p:cNvSpPr>
              <a:spLocks noChangeArrowheads="1"/>
            </p:cNvSpPr>
            <p:nvPr>
              <p:custDataLst>
                <p:tags r:id="rId48"/>
              </p:custDataLst>
            </p:nvPr>
          </p:nvSpPr>
          <p:spPr bwMode="auto">
            <a:xfrm>
              <a:off x="4379093" y="2816465"/>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sp>
          <p:nvSpPr>
            <p:cNvPr id="56" name="Oval 2"/>
            <p:cNvSpPr>
              <a:spLocks noChangeArrowheads="1"/>
            </p:cNvSpPr>
            <p:nvPr>
              <p:custDataLst>
                <p:tags r:id="rId49"/>
              </p:custDataLst>
            </p:nvPr>
          </p:nvSpPr>
          <p:spPr bwMode="auto">
            <a:xfrm>
              <a:off x="3674243" y="3440352"/>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B</a:t>
              </a:r>
            </a:p>
          </p:txBody>
        </p:sp>
        <p:sp>
          <p:nvSpPr>
            <p:cNvPr id="57" name="Oval 2"/>
            <p:cNvSpPr>
              <a:spLocks noChangeArrowheads="1"/>
            </p:cNvSpPr>
            <p:nvPr>
              <p:custDataLst>
                <p:tags r:id="rId50"/>
              </p:custDataLst>
            </p:nvPr>
          </p:nvSpPr>
          <p:spPr bwMode="auto">
            <a:xfrm>
              <a:off x="5207768" y="3440352"/>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E</a:t>
              </a:r>
            </a:p>
          </p:txBody>
        </p:sp>
        <p:sp>
          <p:nvSpPr>
            <p:cNvPr id="58" name="Oval 2"/>
            <p:cNvSpPr>
              <a:spLocks noChangeArrowheads="1"/>
            </p:cNvSpPr>
            <p:nvPr>
              <p:custDataLst>
                <p:tags r:id="rId51"/>
              </p:custDataLst>
            </p:nvPr>
          </p:nvSpPr>
          <p:spPr bwMode="auto">
            <a:xfrm>
              <a:off x="4398143" y="4073764"/>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tx2">
                      <a:lumMod val="50000"/>
                    </a:schemeClr>
                  </a:solidFill>
                </a:rPr>
                <a:t>C</a:t>
              </a:r>
            </a:p>
          </p:txBody>
        </p:sp>
        <p:cxnSp>
          <p:nvCxnSpPr>
            <p:cNvPr id="59" name="Straight Arrow Connector 58"/>
            <p:cNvCxnSpPr>
              <a:endCxn id="57" idx="1"/>
            </p:cNvCxnSpPr>
            <p:nvPr>
              <p:custDataLst>
                <p:tags r:id="rId52"/>
              </p:custDataLst>
            </p:nvPr>
          </p:nvCxnSpPr>
          <p:spPr>
            <a:xfrm>
              <a:off x="4797913" y="3158081"/>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5"/>
              <a:endCxn id="58" idx="1"/>
            </p:cNvCxnSpPr>
            <p:nvPr>
              <p:custDataLst>
                <p:tags r:id="rId53"/>
              </p:custDataLst>
            </p:nvPr>
          </p:nvCxnSpPr>
          <p:spPr>
            <a:xfrm rot="16200000" flipH="1">
              <a:off x="4101425" y="3773606"/>
              <a:ext cx="326736" cy="4006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5" idx="3"/>
              <a:endCxn id="56" idx="7"/>
            </p:cNvCxnSpPr>
            <p:nvPr>
              <p:custDataLst>
                <p:tags r:id="rId54"/>
              </p:custDataLst>
            </p:nvPr>
          </p:nvCxnSpPr>
          <p:spPr>
            <a:xfrm rot="5400000">
              <a:off x="4096663" y="3154481"/>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 name="Oval 2"/>
            <p:cNvSpPr>
              <a:spLocks noChangeArrowheads="1"/>
            </p:cNvSpPr>
            <p:nvPr>
              <p:custDataLst>
                <p:tags r:id="rId55"/>
              </p:custDataLst>
            </p:nvPr>
          </p:nvSpPr>
          <p:spPr bwMode="auto">
            <a:xfrm>
              <a:off x="2959868" y="4069003"/>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A</a:t>
              </a:r>
            </a:p>
          </p:txBody>
        </p:sp>
        <p:cxnSp>
          <p:nvCxnSpPr>
            <p:cNvPr id="65" name="Straight Arrow Connector 64"/>
            <p:cNvCxnSpPr>
              <a:endCxn id="64" idx="7"/>
            </p:cNvCxnSpPr>
            <p:nvPr>
              <p:custDataLst>
                <p:tags r:id="rId56"/>
              </p:custDataLst>
            </p:nvPr>
          </p:nvCxnSpPr>
          <p:spPr>
            <a:xfrm rot="5400000">
              <a:off x="3382288" y="3783132"/>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 13"/>
            <p:cNvCxnSpPr/>
            <p:nvPr>
              <p:custDataLst>
                <p:tags r:id="rId57"/>
              </p:custDataLst>
            </p:nvPr>
          </p:nvCxnSpPr>
          <p:spPr>
            <a:xfrm rot="10800000" flipV="1">
              <a:off x="4302228" y="1664442"/>
              <a:ext cx="390328" cy="1052855"/>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99" name="Group 98"/>
          <p:cNvGrpSpPr/>
          <p:nvPr>
            <p:custDataLst>
              <p:tags r:id="rId14"/>
            </p:custDataLst>
          </p:nvPr>
        </p:nvGrpSpPr>
        <p:grpSpPr>
          <a:xfrm>
            <a:off x="7132321" y="1997332"/>
            <a:ext cx="3849515" cy="3586518"/>
            <a:chOff x="5943600" y="1664443"/>
            <a:chExt cx="3207929" cy="2988765"/>
          </a:xfrm>
        </p:grpSpPr>
        <p:sp>
          <p:nvSpPr>
            <p:cNvPr id="79" name="Rectangle 78"/>
            <p:cNvSpPr/>
            <p:nvPr>
              <p:custDataLst>
                <p:tags r:id="rId32"/>
              </p:custDataLst>
            </p:nvPr>
          </p:nvSpPr>
          <p:spPr>
            <a:xfrm>
              <a:off x="5943600" y="2717728"/>
              <a:ext cx="3054290" cy="1935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custDataLst>
                <p:tags r:id="rId33"/>
              </p:custDataLst>
            </p:nvPr>
          </p:nvSpPr>
          <p:spPr>
            <a:xfrm rot="2183360">
              <a:off x="6537175" y="3381989"/>
              <a:ext cx="2614354" cy="557678"/>
            </a:xfrm>
            <a:prstGeom prst="roundRect">
              <a:avLst>
                <a:gd name="adj" fmla="val 40999"/>
              </a:avLst>
            </a:prstGeom>
            <a:solidFill>
              <a:srgbClr val="FFFFFF">
                <a:alpha val="25098"/>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
            <p:cNvSpPr>
              <a:spLocks noChangeArrowheads="1"/>
            </p:cNvSpPr>
            <p:nvPr>
              <p:custDataLst>
                <p:tags r:id="rId34"/>
              </p:custDataLst>
            </p:nvPr>
          </p:nvSpPr>
          <p:spPr bwMode="auto">
            <a:xfrm>
              <a:off x="6799234" y="2808413"/>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sp>
          <p:nvSpPr>
            <p:cNvPr id="81" name="Oval 2"/>
            <p:cNvSpPr>
              <a:spLocks noChangeArrowheads="1"/>
            </p:cNvSpPr>
            <p:nvPr>
              <p:custDataLst>
                <p:tags r:id="rId35"/>
              </p:custDataLst>
            </p:nvPr>
          </p:nvSpPr>
          <p:spPr bwMode="auto">
            <a:xfrm>
              <a:off x="6094384" y="3432300"/>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B</a:t>
              </a:r>
            </a:p>
          </p:txBody>
        </p:sp>
        <p:sp>
          <p:nvSpPr>
            <p:cNvPr id="82" name="Oval 2"/>
            <p:cNvSpPr>
              <a:spLocks noChangeArrowheads="1"/>
            </p:cNvSpPr>
            <p:nvPr>
              <p:custDataLst>
                <p:tags r:id="rId36"/>
              </p:custDataLst>
            </p:nvPr>
          </p:nvSpPr>
          <p:spPr bwMode="auto">
            <a:xfrm>
              <a:off x="7627909" y="3432300"/>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E</a:t>
              </a:r>
            </a:p>
          </p:txBody>
        </p:sp>
        <p:sp>
          <p:nvSpPr>
            <p:cNvPr id="83" name="Oval 2"/>
            <p:cNvSpPr>
              <a:spLocks noChangeArrowheads="1"/>
            </p:cNvSpPr>
            <p:nvPr>
              <p:custDataLst>
                <p:tags r:id="rId37"/>
              </p:custDataLst>
            </p:nvPr>
          </p:nvSpPr>
          <p:spPr bwMode="auto">
            <a:xfrm>
              <a:off x="6818284" y="4065712"/>
              <a:ext cx="457200" cy="433706"/>
            </a:xfrm>
            <a:prstGeom prst="ellipse">
              <a:avLst/>
            </a:prstGeom>
            <a:solidFill>
              <a:srgbClr val="FFFFFF">
                <a:alpha val="50196"/>
              </a:srgbClr>
            </a:solidFill>
            <a:ln w="28575">
              <a:solidFill>
                <a:schemeClr val="bg2">
                  <a:lumMod val="60000"/>
                  <a:lumOff val="40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C</a:t>
              </a:r>
            </a:p>
          </p:txBody>
        </p:sp>
        <p:cxnSp>
          <p:nvCxnSpPr>
            <p:cNvPr id="84" name="Straight Arrow Connector 83"/>
            <p:cNvCxnSpPr>
              <a:endCxn id="82" idx="1"/>
            </p:cNvCxnSpPr>
            <p:nvPr>
              <p:custDataLst>
                <p:tags r:id="rId38"/>
              </p:custDataLst>
            </p:nvPr>
          </p:nvCxnSpPr>
          <p:spPr>
            <a:xfrm>
              <a:off x="7218054" y="3150029"/>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5"/>
              <a:endCxn id="83" idx="1"/>
            </p:cNvCxnSpPr>
            <p:nvPr>
              <p:custDataLst>
                <p:tags r:id="rId39"/>
              </p:custDataLst>
            </p:nvPr>
          </p:nvCxnSpPr>
          <p:spPr>
            <a:xfrm rot="16200000" flipH="1">
              <a:off x="6521566" y="3765554"/>
              <a:ext cx="326736" cy="4006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0" idx="3"/>
              <a:endCxn id="81" idx="7"/>
            </p:cNvCxnSpPr>
            <p:nvPr>
              <p:custDataLst>
                <p:tags r:id="rId40"/>
              </p:custDataLst>
            </p:nvPr>
          </p:nvCxnSpPr>
          <p:spPr>
            <a:xfrm rot="5400000">
              <a:off x="6516804" y="3146429"/>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7" name="Oval 2"/>
            <p:cNvSpPr>
              <a:spLocks noChangeArrowheads="1"/>
            </p:cNvSpPr>
            <p:nvPr>
              <p:custDataLst>
                <p:tags r:id="rId41"/>
              </p:custDataLst>
            </p:nvPr>
          </p:nvSpPr>
          <p:spPr bwMode="auto">
            <a:xfrm>
              <a:off x="8456584" y="4070475"/>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F</a:t>
              </a:r>
            </a:p>
          </p:txBody>
        </p:sp>
        <p:cxnSp>
          <p:nvCxnSpPr>
            <p:cNvPr id="89" name="Straight Arrow Connector 88"/>
            <p:cNvCxnSpPr>
              <a:endCxn id="87" idx="1"/>
            </p:cNvCxnSpPr>
            <p:nvPr>
              <p:custDataLst>
                <p:tags r:id="rId42"/>
              </p:custDataLst>
            </p:nvPr>
          </p:nvCxnSpPr>
          <p:spPr>
            <a:xfrm>
              <a:off x="8046729" y="3788204"/>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986655" y="2763969"/>
              <a:ext cx="413896" cy="369332"/>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rtlCol="0">
              <a:spAutoFit/>
            </a:bodyPr>
            <a:lstStyle/>
            <a:p>
              <a:r>
                <a:rPr lang="en-US" dirty="0" smtClean="0"/>
                <a:t>T3</a:t>
              </a:r>
              <a:endParaRPr lang="en-US" dirty="0"/>
            </a:p>
          </p:txBody>
        </p:sp>
        <p:cxnSp>
          <p:nvCxnSpPr>
            <p:cNvPr id="92" name=" 91"/>
            <p:cNvCxnSpPr/>
            <p:nvPr>
              <p:custDataLst>
                <p:tags r:id="rId44"/>
              </p:custDataLst>
            </p:nvPr>
          </p:nvCxnSpPr>
          <p:spPr>
            <a:xfrm>
              <a:off x="7058566" y="1664443"/>
              <a:ext cx="412179" cy="1053285"/>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grpSp>
      <p:grpSp>
        <p:nvGrpSpPr>
          <p:cNvPr id="104" name="Group 103"/>
          <p:cNvGrpSpPr/>
          <p:nvPr>
            <p:custDataLst>
              <p:tags r:id="rId15"/>
            </p:custDataLst>
          </p:nvPr>
        </p:nvGrpSpPr>
        <p:grpSpPr>
          <a:xfrm>
            <a:off x="4924598" y="5583849"/>
            <a:ext cx="4686604" cy="2205526"/>
            <a:chOff x="4103831" y="4653208"/>
            <a:chExt cx="3905503" cy="1837938"/>
          </a:xfrm>
        </p:grpSpPr>
        <p:sp>
          <p:nvSpPr>
            <p:cNvPr id="96" name="Rounded Rectangle 95"/>
            <p:cNvSpPr/>
            <p:nvPr>
              <p:custDataLst>
                <p:tags r:id="rId17"/>
              </p:custDataLst>
            </p:nvPr>
          </p:nvSpPr>
          <p:spPr>
            <a:xfrm rot="19643930">
              <a:off x="4103831" y="5513965"/>
              <a:ext cx="2251103" cy="557678"/>
            </a:xfrm>
            <a:prstGeom prst="roundRect">
              <a:avLst>
                <a:gd name="adj" fmla="val 40999"/>
              </a:avLst>
            </a:prstGeom>
            <a:solidFill>
              <a:schemeClr val="tx2">
                <a:lumMod val="75000"/>
                <a:alpha val="25098"/>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custDataLst>
                <p:tags r:id="rId18"/>
              </p:custDataLst>
            </p:nvPr>
          </p:nvSpPr>
          <p:spPr>
            <a:xfrm rot="1802641">
              <a:off x="5538529" y="5535329"/>
              <a:ext cx="2470805" cy="542184"/>
            </a:xfrm>
            <a:prstGeom prst="roundRect">
              <a:avLst>
                <a:gd name="adj" fmla="val 40999"/>
              </a:avLst>
            </a:prstGeom>
            <a:solidFill>
              <a:srgbClr val="FFFFFF">
                <a:alpha val="25098"/>
              </a:srgbClr>
            </a:solid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
            <p:cNvSpPr>
              <a:spLocks noChangeArrowheads="1"/>
            </p:cNvSpPr>
            <p:nvPr>
              <p:custDataLst>
                <p:tags r:id="rId19"/>
              </p:custDataLst>
            </p:nvPr>
          </p:nvSpPr>
          <p:spPr bwMode="auto">
            <a:xfrm>
              <a:off x="5706554" y="5131792"/>
              <a:ext cx="457200" cy="433706"/>
            </a:xfrm>
            <a:prstGeom prst="ellipse">
              <a:avLst/>
            </a:prstGeom>
            <a:solidFill>
              <a:schemeClr val="tx1"/>
            </a:solidFill>
            <a:ln w="28575">
              <a:solidFill>
                <a:srgbClr val="000000"/>
              </a:solidFill>
              <a:round/>
              <a:headEnd/>
              <a:tailEnd/>
            </a:ln>
            <a:effectLst>
              <a:glow rad="63500">
                <a:schemeClr val="accent4">
                  <a:satMod val="175000"/>
                  <a:alpha val="40000"/>
                </a:schemeClr>
              </a:glow>
            </a:effectLst>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sp>
          <p:nvSpPr>
            <p:cNvPr id="39" name="Oval 2"/>
            <p:cNvSpPr>
              <a:spLocks noChangeArrowheads="1"/>
            </p:cNvSpPr>
            <p:nvPr>
              <p:custDataLst>
                <p:tags r:id="rId20"/>
              </p:custDataLst>
            </p:nvPr>
          </p:nvSpPr>
          <p:spPr bwMode="auto">
            <a:xfrm>
              <a:off x="5001704" y="5557281"/>
              <a:ext cx="457200" cy="433706"/>
            </a:xfrm>
            <a:prstGeom prst="ellipse">
              <a:avLst/>
            </a:prstGeom>
            <a:solidFill>
              <a:schemeClr val="tx2">
                <a:lumMod val="7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B</a:t>
              </a:r>
            </a:p>
          </p:txBody>
        </p:sp>
        <p:sp>
          <p:nvSpPr>
            <p:cNvPr id="40" name="Oval 2"/>
            <p:cNvSpPr>
              <a:spLocks noChangeArrowheads="1"/>
            </p:cNvSpPr>
            <p:nvPr>
              <p:custDataLst>
                <p:tags r:id="rId21"/>
              </p:custDataLst>
            </p:nvPr>
          </p:nvSpPr>
          <p:spPr bwMode="auto">
            <a:xfrm>
              <a:off x="6535229" y="5557281"/>
              <a:ext cx="457200" cy="433706"/>
            </a:xfrm>
            <a:prstGeom prst="ellipse">
              <a:avLst/>
            </a:prstGeom>
            <a:solidFill>
              <a:schemeClr val="tx2">
                <a:lumMod val="75000"/>
              </a:schemeClr>
            </a:solidFill>
            <a:ln w="28575">
              <a:solidFill>
                <a:schemeClr val="bg1"/>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E</a:t>
              </a:r>
            </a:p>
          </p:txBody>
        </p:sp>
        <p:sp>
          <p:nvSpPr>
            <p:cNvPr id="41" name="Oval 2"/>
            <p:cNvSpPr>
              <a:spLocks noChangeArrowheads="1"/>
            </p:cNvSpPr>
            <p:nvPr>
              <p:custDataLst>
                <p:tags r:id="rId22"/>
              </p:custDataLst>
            </p:nvPr>
          </p:nvSpPr>
          <p:spPr bwMode="auto">
            <a:xfrm>
              <a:off x="5725604" y="6052677"/>
              <a:ext cx="457200" cy="433706"/>
            </a:xfrm>
            <a:prstGeom prst="ellipse">
              <a:avLst/>
            </a:prstGeom>
            <a:solidFill>
              <a:schemeClr val="accent1">
                <a:lumMod val="20000"/>
                <a:lumOff val="80000"/>
                <a:alpha val="50196"/>
              </a:schemeClr>
            </a:solidFill>
            <a:ln w="28575">
              <a:solidFill>
                <a:schemeClr val="tx2">
                  <a:lumMod val="65000"/>
                </a:schemeClr>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bg1">
                      <a:lumMod val="50000"/>
                    </a:schemeClr>
                  </a:solidFill>
                  <a:effectLst/>
                  <a:latin typeface="Arial" pitchFamily="34" charset="0"/>
                  <a:cs typeface="Arial" pitchFamily="34" charset="0"/>
                </a:defRPr>
              </a:pPr>
              <a:r>
                <a:rPr lang="en-US" dirty="0">
                  <a:solidFill>
                    <a:schemeClr val="tx2">
                      <a:lumMod val="50000"/>
                    </a:schemeClr>
                  </a:solidFill>
                </a:rPr>
                <a:t>C</a:t>
              </a:r>
            </a:p>
          </p:txBody>
        </p:sp>
        <p:cxnSp>
          <p:nvCxnSpPr>
            <p:cNvPr id="42" name="Straight Arrow Connector 41"/>
            <p:cNvCxnSpPr>
              <a:stCxn id="36" idx="5"/>
              <a:endCxn id="40" idx="1"/>
            </p:cNvCxnSpPr>
            <p:nvPr>
              <p:custDataLst>
                <p:tags r:id="rId23"/>
              </p:custDataLst>
            </p:nvPr>
          </p:nvCxnSpPr>
          <p:spPr>
            <a:xfrm rot="16200000" flipH="1">
              <a:off x="6290085" y="5308696"/>
              <a:ext cx="118813" cy="505385"/>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5"/>
              <a:endCxn id="41" idx="1"/>
            </p:cNvCxnSpPr>
            <p:nvPr>
              <p:custDataLst>
                <p:tags r:id="rId24"/>
              </p:custDataLst>
            </p:nvPr>
          </p:nvCxnSpPr>
          <p:spPr>
            <a:xfrm rot="16200000" flipH="1">
              <a:off x="5497894" y="5821527"/>
              <a:ext cx="188720" cy="40061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9" idx="7"/>
            </p:cNvCxnSpPr>
            <p:nvPr>
              <p:custDataLst>
                <p:tags r:id="rId25"/>
              </p:custDataLst>
            </p:nvPr>
          </p:nvCxnSpPr>
          <p:spPr>
            <a:xfrm rot="5400000">
              <a:off x="5523323" y="5370609"/>
              <a:ext cx="118813" cy="38156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7" name="Oval 2"/>
            <p:cNvSpPr>
              <a:spLocks noChangeArrowheads="1"/>
            </p:cNvSpPr>
            <p:nvPr>
              <p:custDataLst>
                <p:tags r:id="rId26"/>
              </p:custDataLst>
            </p:nvPr>
          </p:nvSpPr>
          <p:spPr bwMode="auto">
            <a:xfrm>
              <a:off x="7363904" y="6057440"/>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F</a:t>
              </a:r>
            </a:p>
          </p:txBody>
        </p:sp>
        <p:cxnSp>
          <p:nvCxnSpPr>
            <p:cNvPr id="48" name="Straight Arrow Connector 47"/>
            <p:cNvCxnSpPr>
              <a:stCxn id="40" idx="5"/>
              <a:endCxn id="47" idx="1"/>
            </p:cNvCxnSpPr>
            <p:nvPr>
              <p:custDataLst>
                <p:tags r:id="rId27"/>
              </p:custDataLst>
            </p:nvPr>
          </p:nvCxnSpPr>
          <p:spPr>
            <a:xfrm rot="16200000" flipH="1">
              <a:off x="7081425" y="5771520"/>
              <a:ext cx="193483" cy="505385"/>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9" name="Oval 2"/>
            <p:cNvSpPr>
              <a:spLocks noChangeArrowheads="1"/>
            </p:cNvSpPr>
            <p:nvPr>
              <p:custDataLst>
                <p:tags r:id="rId28"/>
              </p:custDataLst>
            </p:nvPr>
          </p:nvSpPr>
          <p:spPr bwMode="auto">
            <a:xfrm>
              <a:off x="4287329" y="6047916"/>
              <a:ext cx="457200" cy="433706"/>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sz="2400" b="1">
                  <a:latin typeface="Calibri" pitchFamily="34" charset="0"/>
                  <a:cs typeface="Arial" pitchFamily="34" charset="0"/>
                </a:defRPr>
              </a:pPr>
              <a:r>
                <a:rPr lang="en-US" dirty="0">
                  <a:solidFill>
                    <a:schemeClr val="bg1"/>
                  </a:solidFill>
                </a:rPr>
                <a:t>A</a:t>
              </a:r>
            </a:p>
          </p:txBody>
        </p:sp>
        <p:cxnSp>
          <p:nvCxnSpPr>
            <p:cNvPr id="50" name="Straight Arrow Connector 49"/>
            <p:cNvCxnSpPr>
              <a:stCxn id="39" idx="3"/>
              <a:endCxn id="49" idx="7"/>
            </p:cNvCxnSpPr>
            <p:nvPr>
              <p:custDataLst>
                <p:tags r:id="rId29"/>
              </p:custDataLst>
            </p:nvPr>
          </p:nvCxnSpPr>
          <p:spPr>
            <a:xfrm rot="5400000">
              <a:off x="4781138" y="5823909"/>
              <a:ext cx="183959" cy="391085"/>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3" name=" 92"/>
            <p:cNvCxnSpPr>
              <a:endCxn id="36" idx="2"/>
            </p:cNvCxnSpPr>
            <p:nvPr>
              <p:custDataLst>
                <p:tags r:id="rId30"/>
              </p:custDataLst>
            </p:nvPr>
          </p:nvCxnSpPr>
          <p:spPr>
            <a:xfrm rot="16200000" flipH="1">
              <a:off x="4660699" y="4302789"/>
              <a:ext cx="687385" cy="1404326"/>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4" name=" 93"/>
            <p:cNvCxnSpPr>
              <a:endCxn id="36" idx="6"/>
            </p:cNvCxnSpPr>
            <p:nvPr>
              <p:custDataLst>
                <p:tags r:id="rId31"/>
              </p:custDataLst>
            </p:nvPr>
          </p:nvCxnSpPr>
          <p:spPr>
            <a:xfrm rot="5400000">
              <a:off x="6469532" y="4347431"/>
              <a:ext cx="695437" cy="1306991"/>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62" name="Slide Number Placeholder 4"/>
          <p:cNvSpPr txBox="1">
            <a:spLocks/>
          </p:cNvSpPr>
          <p:nvPr>
            <p:custDataLst>
              <p:tags r:id="rId16"/>
            </p:custDataLst>
          </p:nvPr>
        </p:nvSpPr>
        <p:spPr>
          <a:xfrm>
            <a:off x="8205194" y="7741898"/>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19</a:t>
            </a:fld>
            <a:endParaRPr lang="en-US" dirty="0">
              <a:solidFill>
                <a:schemeClr val="bg1"/>
              </a:solidFill>
            </a:endParaRPr>
          </a:p>
        </p:txBody>
      </p:sp>
    </p:spTree>
    <p:custDataLst>
      <p:tags r:id="rId1"/>
    </p:custDataLst>
    <p:extLst>
      <p:ext uri="{BB962C8B-B14F-4D97-AF65-F5344CB8AC3E}">
        <p14:creationId xmlns:p14="http://schemas.microsoft.com/office/powerpoint/2010/main" val="15548480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274320" y="1601868"/>
            <a:ext cx="10058400" cy="3003899"/>
          </a:xfrm>
        </p:spPr>
        <p:txBody>
          <a:bodyPr/>
          <a:lstStyle/>
          <a:p>
            <a:pPr>
              <a:spcAft>
                <a:spcPts val="1200"/>
              </a:spcAft>
            </a:pPr>
            <a:r>
              <a:rPr lang="en-US" sz="3200" dirty="0" smtClean="0"/>
              <a:t>A new algorithm for optimistic concurrency control (OCC) on tree-structured indices, called </a:t>
            </a:r>
            <a:r>
              <a:rPr lang="en-US" sz="3200" b="1" dirty="0" smtClean="0"/>
              <a:t>meld</a:t>
            </a:r>
            <a:r>
              <a:rPr lang="en-US" sz="3200" dirty="0" smtClean="0"/>
              <a:t>.</a:t>
            </a:r>
          </a:p>
          <a:p>
            <a:r>
              <a:rPr lang="en-US" sz="3200" dirty="0" smtClean="0"/>
              <a:t>Scenario 1: A data-sharing system</a:t>
            </a:r>
          </a:p>
          <a:p>
            <a:pPr lvl="1"/>
            <a:r>
              <a:rPr lang="en-US" sz="2800" dirty="0" smtClean="0"/>
              <a:t>The log is the database. All servers can access it.</a:t>
            </a:r>
          </a:p>
          <a:p>
            <a:pPr lvl="1"/>
            <a:r>
              <a:rPr lang="en-US" sz="2800" dirty="0" smtClean="0"/>
              <a:t>Each transaction appends its after-images to the log.</a:t>
            </a:r>
          </a:p>
          <a:p>
            <a:pPr lvl="1"/>
            <a:r>
              <a:rPr lang="en-US" sz="2800" dirty="0" smtClean="0"/>
              <a:t>Each server runs meld</a:t>
            </a:r>
            <a:r>
              <a:rPr lang="en-US" sz="2800" b="1" dirty="0" smtClean="0"/>
              <a:t> </a:t>
            </a:r>
            <a:r>
              <a:rPr lang="en-US" sz="2800" dirty="0" smtClean="0"/>
              <a:t>to do OCC and roll forward the log </a:t>
            </a:r>
          </a:p>
        </p:txBody>
      </p:sp>
      <p:sp>
        <p:nvSpPr>
          <p:cNvPr id="5" name="Title 4"/>
          <p:cNvSpPr>
            <a:spLocks noGrp="1"/>
          </p:cNvSpPr>
          <p:nvPr>
            <p:ph type="title"/>
            <p:custDataLst>
              <p:tags r:id="rId2"/>
            </p:custDataLst>
          </p:nvPr>
        </p:nvSpPr>
        <p:spPr/>
        <p:txBody>
          <a:bodyPr/>
          <a:lstStyle/>
          <a:p>
            <a:r>
              <a:rPr lang="en-US" dirty="0" smtClean="0"/>
              <a:t>Introduction</a:t>
            </a:r>
            <a:endParaRPr lang="en-US" dirty="0"/>
          </a:p>
        </p:txBody>
      </p:sp>
      <p:sp>
        <p:nvSpPr>
          <p:cNvPr id="7" name="Flowchart: Document 6"/>
          <p:cNvSpPr/>
          <p:nvPr>
            <p:custDataLst>
              <p:tags r:id="rId3"/>
            </p:custDataLst>
          </p:nvPr>
        </p:nvSpPr>
        <p:spPr>
          <a:xfrm rot="16200000">
            <a:off x="5594615" y="4682746"/>
            <a:ext cx="595884" cy="4840987"/>
          </a:xfrm>
          <a:prstGeom prst="flowChartDocument">
            <a:avLst/>
          </a:prstGeom>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vert" rtlCol="0" anchor="ctr"/>
          <a:lstStyle/>
          <a:p>
            <a:pPr algn="ctr"/>
            <a:r>
              <a:rPr lang="en-US" sz="2800" b="1" dirty="0" smtClean="0">
                <a:solidFill>
                  <a:schemeClr val="bg1"/>
                </a:solidFill>
              </a:rPr>
              <a:t>Log</a:t>
            </a:r>
            <a:endParaRPr lang="en-US" sz="2400" b="1" dirty="0">
              <a:solidFill>
                <a:schemeClr val="bg1"/>
              </a:solidFill>
            </a:endParaRPr>
          </a:p>
        </p:txBody>
      </p:sp>
      <p:sp>
        <p:nvSpPr>
          <p:cNvPr id="11" name="Freeform 10"/>
          <p:cNvSpPr/>
          <p:nvPr>
            <p:custDataLst>
              <p:tags r:id="rId4"/>
            </p:custDataLst>
          </p:nvPr>
        </p:nvSpPr>
        <p:spPr>
          <a:xfrm>
            <a:off x="1470657" y="6529742"/>
            <a:ext cx="8085635" cy="45719"/>
          </a:xfrm>
          <a:custGeom>
            <a:avLst/>
            <a:gdLst>
              <a:gd name="connsiteX0" fmla="*/ 0 w 4087368"/>
              <a:gd name="connsiteY0" fmla="*/ 9144 h 9144"/>
              <a:gd name="connsiteX1" fmla="*/ 4087368 w 4087368"/>
              <a:gd name="connsiteY1" fmla="*/ 0 h 9144"/>
            </a:gdLst>
            <a:ahLst/>
            <a:cxnLst>
              <a:cxn ang="0">
                <a:pos x="connsiteX0" y="connsiteY0"/>
              </a:cxn>
              <a:cxn ang="0">
                <a:pos x="connsiteX1" y="connsiteY1"/>
              </a:cxn>
            </a:cxnLst>
            <a:rect l="l" t="t" r="r" b="b"/>
            <a:pathLst>
              <a:path w="4087368" h="9144">
                <a:moveTo>
                  <a:pt x="0" y="9144"/>
                </a:moveTo>
                <a:lnTo>
                  <a:pt x="4087368" y="0"/>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custDataLst>
              <p:tags r:id="rId5"/>
            </p:custDataLst>
          </p:nvPr>
        </p:nvSpPr>
        <p:spPr>
          <a:xfrm>
            <a:off x="5617191" y="6527930"/>
            <a:ext cx="4762" cy="311944"/>
          </a:xfrm>
          <a:custGeom>
            <a:avLst/>
            <a:gdLst>
              <a:gd name="connsiteX0" fmla="*/ 0 w 4762"/>
              <a:gd name="connsiteY0" fmla="*/ 311944 h 311944"/>
              <a:gd name="connsiteX1" fmla="*/ 4762 w 4762"/>
              <a:gd name="connsiteY1" fmla="*/ 0 h 311944"/>
            </a:gdLst>
            <a:ahLst/>
            <a:cxnLst>
              <a:cxn ang="0">
                <a:pos x="connsiteX0" y="connsiteY0"/>
              </a:cxn>
              <a:cxn ang="0">
                <a:pos x="connsiteX1" y="connsiteY1"/>
              </a:cxn>
            </a:cxnLst>
            <a:rect l="l" t="t" r="r" b="b"/>
            <a:pathLst>
              <a:path w="4762" h="311944">
                <a:moveTo>
                  <a:pt x="0" y="311944"/>
                </a:moveTo>
                <a:cubicBezTo>
                  <a:pt x="1587" y="207963"/>
                  <a:pt x="3175" y="103981"/>
                  <a:pt x="4762"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lide Number Placeholder 4"/>
          <p:cNvSpPr txBox="1">
            <a:spLocks/>
          </p:cNvSpPr>
          <p:nvPr>
            <p:custDataLst>
              <p:tags r:id="rId6"/>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a:t>
            </a:fld>
            <a:endParaRPr lang="en-US" dirty="0">
              <a:solidFill>
                <a:schemeClr val="bg1"/>
              </a:solidFill>
            </a:endParaRPr>
          </a:p>
        </p:txBody>
      </p:sp>
      <p:grpSp>
        <p:nvGrpSpPr>
          <p:cNvPr id="39" name="Group 38"/>
          <p:cNvGrpSpPr/>
          <p:nvPr>
            <p:custDataLst>
              <p:tags r:id="rId7"/>
            </p:custDataLst>
          </p:nvPr>
        </p:nvGrpSpPr>
        <p:grpSpPr>
          <a:xfrm>
            <a:off x="629410" y="4924970"/>
            <a:ext cx="2884932" cy="1620965"/>
            <a:chOff x="1847752" y="5059749"/>
            <a:chExt cx="2884932" cy="1620965"/>
          </a:xfrm>
        </p:grpSpPr>
        <p:sp>
          <p:nvSpPr>
            <p:cNvPr id="28" name="Rectangle 27"/>
            <p:cNvSpPr/>
            <p:nvPr>
              <p:custDataLst>
                <p:tags r:id="rId33"/>
              </p:custDataLst>
            </p:nvPr>
          </p:nvSpPr>
          <p:spPr>
            <a:xfrm>
              <a:off x="1847752" y="5059749"/>
              <a:ext cx="2884932" cy="1297305"/>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a:p>
          </p:txBody>
        </p:sp>
        <p:sp>
          <p:nvSpPr>
            <p:cNvPr id="29" name="Flowchart: Alternate Process 28"/>
            <p:cNvSpPr/>
            <p:nvPr>
              <p:custDataLst>
                <p:tags r:id="rId34"/>
              </p:custDataLst>
            </p:nvPr>
          </p:nvSpPr>
          <p:spPr>
            <a:xfrm>
              <a:off x="2141122" y="5617915"/>
              <a:ext cx="1041654" cy="681990"/>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t>DBMS</a:t>
              </a:r>
              <a:endParaRPr lang="en-US" sz="2000" b="1" dirty="0"/>
            </a:p>
          </p:txBody>
        </p:sp>
        <p:sp>
          <p:nvSpPr>
            <p:cNvPr id="30" name="TextBox 29"/>
            <p:cNvSpPr txBox="1"/>
            <p:nvPr>
              <p:custDataLst>
                <p:tags r:id="rId35"/>
              </p:custDataLst>
            </p:nvPr>
          </p:nvSpPr>
          <p:spPr>
            <a:xfrm>
              <a:off x="2194462" y="5976055"/>
              <a:ext cx="838200" cy="297180"/>
            </a:xfrm>
            <a:prstGeom prst="rect">
              <a:avLst/>
            </a:prstGeom>
            <a:noFill/>
          </p:spPr>
          <p:txBody>
            <a:bodyPr wrap="none" rtlCol="0" anchor="ctr">
              <a:noAutofit/>
            </a:bodyPr>
            <a:lstStyle/>
            <a:p>
              <a:pPr algn="ctr"/>
              <a:r>
                <a:rPr lang="en-US" sz="2400" dirty="0" smtClean="0">
                  <a:solidFill>
                    <a:schemeClr val="bg1"/>
                  </a:solidFill>
                </a:rPr>
                <a:t>cache</a:t>
              </a:r>
              <a:endParaRPr lang="en-US" sz="2800" dirty="0">
                <a:solidFill>
                  <a:schemeClr val="bg1"/>
                </a:solidFill>
              </a:endParaRPr>
            </a:p>
          </p:txBody>
        </p:sp>
        <p:sp>
          <p:nvSpPr>
            <p:cNvPr id="31" name="Flowchart: Document 30"/>
            <p:cNvSpPr/>
            <p:nvPr>
              <p:custDataLst>
                <p:tags r:id="rId36"/>
              </p:custDataLst>
            </p:nvPr>
          </p:nvSpPr>
          <p:spPr>
            <a:xfrm>
              <a:off x="1954431" y="5381695"/>
              <a:ext cx="691515" cy="346710"/>
            </a:xfrm>
            <a:prstGeom prst="flowChartDocument">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a:t>
              </a:r>
              <a:endParaRPr lang="en-US" sz="2000" dirty="0">
                <a:solidFill>
                  <a:schemeClr val="tx1"/>
                </a:solidFill>
              </a:endParaRPr>
            </a:p>
          </p:txBody>
        </p:sp>
        <p:sp>
          <p:nvSpPr>
            <p:cNvPr id="32" name="Freeform 31"/>
            <p:cNvSpPr/>
            <p:nvPr>
              <p:custDataLst>
                <p:tags r:id="rId37"/>
              </p:custDataLst>
            </p:nvPr>
          </p:nvSpPr>
          <p:spPr>
            <a:xfrm>
              <a:off x="2122072" y="5978722"/>
              <a:ext cx="1060704" cy="18288"/>
            </a:xfrm>
            <a:custGeom>
              <a:avLst/>
              <a:gdLst>
                <a:gd name="connsiteX0" fmla="*/ 0 w 1060704"/>
                <a:gd name="connsiteY0" fmla="*/ 0 h 18288"/>
                <a:gd name="connsiteX1" fmla="*/ 1060704 w 1060704"/>
                <a:gd name="connsiteY1" fmla="*/ 18288 h 18288"/>
              </a:gdLst>
              <a:ahLst/>
              <a:cxnLst>
                <a:cxn ang="0">
                  <a:pos x="connsiteX0" y="connsiteY0"/>
                </a:cxn>
                <a:cxn ang="0">
                  <a:pos x="connsiteX1" y="connsiteY1"/>
                </a:cxn>
              </a:cxnLst>
              <a:rect l="l" t="t" r="r" b="b"/>
              <a:pathLst>
                <a:path w="1060704" h="18288">
                  <a:moveTo>
                    <a:pt x="0" y="0"/>
                  </a:moveTo>
                  <a:lnTo>
                    <a:pt x="1060704" y="18288"/>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custDataLst>
                <p:tags r:id="rId38"/>
              </p:custDataLst>
            </p:nvPr>
          </p:nvSpPr>
          <p:spPr>
            <a:xfrm>
              <a:off x="2643661" y="5084515"/>
              <a:ext cx="883539" cy="297180"/>
            </a:xfrm>
            <a:prstGeom prst="rect">
              <a:avLst/>
            </a:prstGeom>
            <a:noFill/>
          </p:spPr>
          <p:txBody>
            <a:bodyPr wrap="none" rtlCol="0" anchor="ctr">
              <a:noAutofit/>
            </a:bodyPr>
            <a:lstStyle/>
            <a:p>
              <a:pPr algn="ctr"/>
              <a:r>
                <a:rPr lang="en-US" sz="2400" b="1" dirty="0" smtClean="0">
                  <a:solidFill>
                    <a:schemeClr val="bg1"/>
                  </a:solidFill>
                </a:rPr>
                <a:t>Server</a:t>
              </a:r>
              <a:endParaRPr lang="en-US" sz="2800" b="1" dirty="0">
                <a:solidFill>
                  <a:schemeClr val="bg1"/>
                </a:solidFill>
              </a:endParaRPr>
            </a:p>
          </p:txBody>
        </p:sp>
        <p:sp>
          <p:nvSpPr>
            <p:cNvPr id="14" name="Freeform 13"/>
            <p:cNvSpPr/>
            <p:nvPr>
              <p:custDataLst>
                <p:tags r:id="rId39"/>
              </p:custDataLst>
            </p:nvPr>
          </p:nvSpPr>
          <p:spPr>
            <a:xfrm>
              <a:off x="2711575" y="6368770"/>
              <a:ext cx="4762" cy="311944"/>
            </a:xfrm>
            <a:custGeom>
              <a:avLst/>
              <a:gdLst>
                <a:gd name="connsiteX0" fmla="*/ 0 w 4762"/>
                <a:gd name="connsiteY0" fmla="*/ 311944 h 311944"/>
                <a:gd name="connsiteX1" fmla="*/ 4762 w 4762"/>
                <a:gd name="connsiteY1" fmla="*/ 0 h 311944"/>
              </a:gdLst>
              <a:ahLst/>
              <a:cxnLst>
                <a:cxn ang="0">
                  <a:pos x="connsiteX0" y="connsiteY0"/>
                </a:cxn>
                <a:cxn ang="0">
                  <a:pos x="connsiteX1" y="connsiteY1"/>
                </a:cxn>
              </a:cxnLst>
              <a:rect l="l" t="t" r="r" b="b"/>
              <a:pathLst>
                <a:path w="4762" h="311944">
                  <a:moveTo>
                    <a:pt x="0" y="311944"/>
                  </a:moveTo>
                  <a:cubicBezTo>
                    <a:pt x="1587" y="207963"/>
                    <a:pt x="3175" y="103981"/>
                    <a:pt x="4762"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lowchart: Alternate Process 34"/>
            <p:cNvSpPr/>
            <p:nvPr>
              <p:custDataLst>
                <p:tags r:id="rId40"/>
              </p:custDataLst>
            </p:nvPr>
          </p:nvSpPr>
          <p:spPr>
            <a:xfrm>
              <a:off x="3514342" y="5667903"/>
              <a:ext cx="1041654" cy="455294"/>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t>Meld</a:t>
              </a:r>
              <a:endParaRPr lang="en-US" sz="2000" b="1" dirty="0"/>
            </a:p>
          </p:txBody>
        </p:sp>
        <p:cxnSp>
          <p:nvCxnSpPr>
            <p:cNvPr id="37" name="Straight Connector 36"/>
            <p:cNvCxnSpPr>
              <a:stCxn id="35" idx="2"/>
              <a:endCxn id="35" idx="2"/>
            </p:cNvCxnSpPr>
            <p:nvPr>
              <p:custDataLst>
                <p:tags r:id="rId41"/>
              </p:custDataLst>
            </p:nvPr>
          </p:nvCxnSpPr>
          <p:spPr>
            <a:xfrm>
              <a:off x="4035169" y="612319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Freeform 37"/>
            <p:cNvSpPr/>
            <p:nvPr>
              <p:custDataLst>
                <p:tags r:id="rId42"/>
              </p:custDataLst>
            </p:nvPr>
          </p:nvSpPr>
          <p:spPr>
            <a:xfrm>
              <a:off x="4038600" y="6122194"/>
              <a:ext cx="4763" cy="550069"/>
            </a:xfrm>
            <a:custGeom>
              <a:avLst/>
              <a:gdLst>
                <a:gd name="connsiteX0" fmla="*/ 0 w 4763"/>
                <a:gd name="connsiteY0" fmla="*/ 0 h 550069"/>
                <a:gd name="connsiteX1" fmla="*/ 4763 w 4763"/>
                <a:gd name="connsiteY1" fmla="*/ 550069 h 550069"/>
              </a:gdLst>
              <a:ahLst/>
              <a:cxnLst>
                <a:cxn ang="0">
                  <a:pos x="connsiteX0" y="connsiteY0"/>
                </a:cxn>
                <a:cxn ang="0">
                  <a:pos x="connsiteX1" y="connsiteY1"/>
                </a:cxn>
              </a:cxnLst>
              <a:rect l="l" t="t" r="r" b="b"/>
              <a:pathLst>
                <a:path w="4763" h="550069">
                  <a:moveTo>
                    <a:pt x="0" y="0"/>
                  </a:moveTo>
                  <a:cubicBezTo>
                    <a:pt x="1588" y="183356"/>
                    <a:pt x="3175" y="366713"/>
                    <a:pt x="4763" y="550069"/>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custDataLst>
              <p:tags r:id="rId8"/>
            </p:custDataLst>
          </p:nvPr>
        </p:nvGrpSpPr>
        <p:grpSpPr>
          <a:xfrm>
            <a:off x="3999143" y="4917922"/>
            <a:ext cx="2884932" cy="1620965"/>
            <a:chOff x="1847752" y="5059749"/>
            <a:chExt cx="2884932" cy="1620965"/>
          </a:xfrm>
        </p:grpSpPr>
        <p:sp>
          <p:nvSpPr>
            <p:cNvPr id="41" name="Rectangle 40"/>
            <p:cNvSpPr/>
            <p:nvPr>
              <p:custDataLst>
                <p:tags r:id="rId23"/>
              </p:custDataLst>
            </p:nvPr>
          </p:nvSpPr>
          <p:spPr>
            <a:xfrm>
              <a:off x="1847752" y="5059749"/>
              <a:ext cx="2884932" cy="1297305"/>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a:p>
          </p:txBody>
        </p:sp>
        <p:sp>
          <p:nvSpPr>
            <p:cNvPr id="42" name="Flowchart: Alternate Process 41"/>
            <p:cNvSpPr/>
            <p:nvPr>
              <p:custDataLst>
                <p:tags r:id="rId24"/>
              </p:custDataLst>
            </p:nvPr>
          </p:nvSpPr>
          <p:spPr>
            <a:xfrm>
              <a:off x="2141122" y="5617915"/>
              <a:ext cx="1041654" cy="681990"/>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t>DBMS</a:t>
              </a:r>
              <a:endParaRPr lang="en-US" sz="2000" b="1" dirty="0"/>
            </a:p>
          </p:txBody>
        </p:sp>
        <p:sp>
          <p:nvSpPr>
            <p:cNvPr id="43" name="TextBox 42"/>
            <p:cNvSpPr txBox="1"/>
            <p:nvPr>
              <p:custDataLst>
                <p:tags r:id="rId25"/>
              </p:custDataLst>
            </p:nvPr>
          </p:nvSpPr>
          <p:spPr>
            <a:xfrm>
              <a:off x="2194462" y="5976055"/>
              <a:ext cx="838200" cy="297180"/>
            </a:xfrm>
            <a:prstGeom prst="rect">
              <a:avLst/>
            </a:prstGeom>
            <a:noFill/>
          </p:spPr>
          <p:txBody>
            <a:bodyPr wrap="none" rtlCol="0" anchor="ctr">
              <a:noAutofit/>
            </a:bodyPr>
            <a:lstStyle/>
            <a:p>
              <a:pPr algn="ctr"/>
              <a:r>
                <a:rPr lang="en-US" sz="2400" dirty="0" smtClean="0">
                  <a:solidFill>
                    <a:schemeClr val="bg1"/>
                  </a:solidFill>
                </a:rPr>
                <a:t>cache</a:t>
              </a:r>
              <a:endParaRPr lang="en-US" sz="2800" dirty="0">
                <a:solidFill>
                  <a:schemeClr val="bg1"/>
                </a:solidFill>
              </a:endParaRPr>
            </a:p>
          </p:txBody>
        </p:sp>
        <p:sp>
          <p:nvSpPr>
            <p:cNvPr id="44" name="Flowchart: Document 43"/>
            <p:cNvSpPr/>
            <p:nvPr>
              <p:custDataLst>
                <p:tags r:id="rId26"/>
              </p:custDataLst>
            </p:nvPr>
          </p:nvSpPr>
          <p:spPr>
            <a:xfrm>
              <a:off x="1954431" y="5381695"/>
              <a:ext cx="691515" cy="346710"/>
            </a:xfrm>
            <a:prstGeom prst="flowChartDocument">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a:t>
              </a:r>
              <a:endParaRPr lang="en-US" sz="2000" dirty="0">
                <a:solidFill>
                  <a:schemeClr val="tx1"/>
                </a:solidFill>
              </a:endParaRPr>
            </a:p>
          </p:txBody>
        </p:sp>
        <p:sp>
          <p:nvSpPr>
            <p:cNvPr id="45" name="Freeform 44"/>
            <p:cNvSpPr/>
            <p:nvPr>
              <p:custDataLst>
                <p:tags r:id="rId27"/>
              </p:custDataLst>
            </p:nvPr>
          </p:nvSpPr>
          <p:spPr>
            <a:xfrm>
              <a:off x="2122072" y="5978722"/>
              <a:ext cx="1060704" cy="18288"/>
            </a:xfrm>
            <a:custGeom>
              <a:avLst/>
              <a:gdLst>
                <a:gd name="connsiteX0" fmla="*/ 0 w 1060704"/>
                <a:gd name="connsiteY0" fmla="*/ 0 h 18288"/>
                <a:gd name="connsiteX1" fmla="*/ 1060704 w 1060704"/>
                <a:gd name="connsiteY1" fmla="*/ 18288 h 18288"/>
              </a:gdLst>
              <a:ahLst/>
              <a:cxnLst>
                <a:cxn ang="0">
                  <a:pos x="connsiteX0" y="connsiteY0"/>
                </a:cxn>
                <a:cxn ang="0">
                  <a:pos x="connsiteX1" y="connsiteY1"/>
                </a:cxn>
              </a:cxnLst>
              <a:rect l="l" t="t" r="r" b="b"/>
              <a:pathLst>
                <a:path w="1060704" h="18288">
                  <a:moveTo>
                    <a:pt x="0" y="0"/>
                  </a:moveTo>
                  <a:lnTo>
                    <a:pt x="1060704" y="18288"/>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custDataLst>
                <p:tags r:id="rId28"/>
              </p:custDataLst>
            </p:nvPr>
          </p:nvSpPr>
          <p:spPr>
            <a:xfrm>
              <a:off x="2643661" y="5084515"/>
              <a:ext cx="883539" cy="297180"/>
            </a:xfrm>
            <a:prstGeom prst="rect">
              <a:avLst/>
            </a:prstGeom>
            <a:noFill/>
          </p:spPr>
          <p:txBody>
            <a:bodyPr wrap="none" rtlCol="0" anchor="ctr">
              <a:noAutofit/>
            </a:bodyPr>
            <a:lstStyle/>
            <a:p>
              <a:pPr algn="ctr"/>
              <a:r>
                <a:rPr lang="en-US" sz="2400" b="1" dirty="0" smtClean="0">
                  <a:solidFill>
                    <a:schemeClr val="bg1"/>
                  </a:solidFill>
                </a:rPr>
                <a:t>Server</a:t>
              </a:r>
              <a:endParaRPr lang="en-US" sz="2800" b="1" dirty="0">
                <a:solidFill>
                  <a:schemeClr val="bg1"/>
                </a:solidFill>
              </a:endParaRPr>
            </a:p>
          </p:txBody>
        </p:sp>
        <p:sp>
          <p:nvSpPr>
            <p:cNvPr id="47" name="Freeform 46"/>
            <p:cNvSpPr/>
            <p:nvPr>
              <p:custDataLst>
                <p:tags r:id="rId29"/>
              </p:custDataLst>
            </p:nvPr>
          </p:nvSpPr>
          <p:spPr>
            <a:xfrm>
              <a:off x="2711575" y="6368770"/>
              <a:ext cx="4762" cy="311944"/>
            </a:xfrm>
            <a:custGeom>
              <a:avLst/>
              <a:gdLst>
                <a:gd name="connsiteX0" fmla="*/ 0 w 4762"/>
                <a:gd name="connsiteY0" fmla="*/ 311944 h 311944"/>
                <a:gd name="connsiteX1" fmla="*/ 4762 w 4762"/>
                <a:gd name="connsiteY1" fmla="*/ 0 h 311944"/>
              </a:gdLst>
              <a:ahLst/>
              <a:cxnLst>
                <a:cxn ang="0">
                  <a:pos x="connsiteX0" y="connsiteY0"/>
                </a:cxn>
                <a:cxn ang="0">
                  <a:pos x="connsiteX1" y="connsiteY1"/>
                </a:cxn>
              </a:cxnLst>
              <a:rect l="l" t="t" r="r" b="b"/>
              <a:pathLst>
                <a:path w="4762" h="311944">
                  <a:moveTo>
                    <a:pt x="0" y="311944"/>
                  </a:moveTo>
                  <a:cubicBezTo>
                    <a:pt x="1587" y="207963"/>
                    <a:pt x="3175" y="103981"/>
                    <a:pt x="4762"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lowchart: Alternate Process 47"/>
            <p:cNvSpPr/>
            <p:nvPr>
              <p:custDataLst>
                <p:tags r:id="rId30"/>
              </p:custDataLst>
            </p:nvPr>
          </p:nvSpPr>
          <p:spPr>
            <a:xfrm>
              <a:off x="3514342" y="5667903"/>
              <a:ext cx="1041654" cy="455294"/>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t>Meld</a:t>
              </a:r>
              <a:endParaRPr lang="en-US" sz="2000" b="1" dirty="0"/>
            </a:p>
          </p:txBody>
        </p:sp>
        <p:cxnSp>
          <p:nvCxnSpPr>
            <p:cNvPr id="49" name="Straight Connector 48"/>
            <p:cNvCxnSpPr>
              <a:stCxn id="48" idx="2"/>
              <a:endCxn id="48" idx="2"/>
            </p:cNvCxnSpPr>
            <p:nvPr>
              <p:custDataLst>
                <p:tags r:id="rId31"/>
              </p:custDataLst>
            </p:nvPr>
          </p:nvCxnSpPr>
          <p:spPr>
            <a:xfrm>
              <a:off x="4035169" y="612319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Freeform 49"/>
            <p:cNvSpPr/>
            <p:nvPr>
              <p:custDataLst>
                <p:tags r:id="rId32"/>
              </p:custDataLst>
            </p:nvPr>
          </p:nvSpPr>
          <p:spPr>
            <a:xfrm>
              <a:off x="4038600" y="6122194"/>
              <a:ext cx="4763" cy="550069"/>
            </a:xfrm>
            <a:custGeom>
              <a:avLst/>
              <a:gdLst>
                <a:gd name="connsiteX0" fmla="*/ 0 w 4763"/>
                <a:gd name="connsiteY0" fmla="*/ 0 h 550069"/>
                <a:gd name="connsiteX1" fmla="*/ 4763 w 4763"/>
                <a:gd name="connsiteY1" fmla="*/ 550069 h 550069"/>
              </a:gdLst>
              <a:ahLst/>
              <a:cxnLst>
                <a:cxn ang="0">
                  <a:pos x="connsiteX0" y="connsiteY0"/>
                </a:cxn>
                <a:cxn ang="0">
                  <a:pos x="connsiteX1" y="connsiteY1"/>
                </a:cxn>
              </a:cxnLst>
              <a:rect l="l" t="t" r="r" b="b"/>
              <a:pathLst>
                <a:path w="4763" h="550069">
                  <a:moveTo>
                    <a:pt x="0" y="0"/>
                  </a:moveTo>
                  <a:cubicBezTo>
                    <a:pt x="1588" y="183356"/>
                    <a:pt x="3175" y="366713"/>
                    <a:pt x="4763" y="550069"/>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custDataLst>
              <p:tags r:id="rId9"/>
            </p:custDataLst>
          </p:nvPr>
        </p:nvGrpSpPr>
        <p:grpSpPr>
          <a:xfrm>
            <a:off x="7368876" y="4910874"/>
            <a:ext cx="2884932" cy="1620965"/>
            <a:chOff x="1847752" y="5059749"/>
            <a:chExt cx="2884932" cy="1620965"/>
          </a:xfrm>
        </p:grpSpPr>
        <p:sp>
          <p:nvSpPr>
            <p:cNvPr id="52" name="Rectangle 51"/>
            <p:cNvSpPr/>
            <p:nvPr>
              <p:custDataLst>
                <p:tags r:id="rId13"/>
              </p:custDataLst>
            </p:nvPr>
          </p:nvSpPr>
          <p:spPr>
            <a:xfrm>
              <a:off x="1847752" y="5059749"/>
              <a:ext cx="2884932" cy="1297305"/>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a:p>
          </p:txBody>
        </p:sp>
        <p:sp>
          <p:nvSpPr>
            <p:cNvPr id="53" name="Flowchart: Alternate Process 52"/>
            <p:cNvSpPr/>
            <p:nvPr>
              <p:custDataLst>
                <p:tags r:id="rId14"/>
              </p:custDataLst>
            </p:nvPr>
          </p:nvSpPr>
          <p:spPr>
            <a:xfrm>
              <a:off x="2141122" y="5617915"/>
              <a:ext cx="1041654" cy="681990"/>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t>DBMS</a:t>
              </a:r>
              <a:endParaRPr lang="en-US" sz="2000" b="1" dirty="0"/>
            </a:p>
          </p:txBody>
        </p:sp>
        <p:sp>
          <p:nvSpPr>
            <p:cNvPr id="54" name="TextBox 53"/>
            <p:cNvSpPr txBox="1"/>
            <p:nvPr>
              <p:custDataLst>
                <p:tags r:id="rId15"/>
              </p:custDataLst>
            </p:nvPr>
          </p:nvSpPr>
          <p:spPr>
            <a:xfrm>
              <a:off x="2194462" y="5976055"/>
              <a:ext cx="838200" cy="297180"/>
            </a:xfrm>
            <a:prstGeom prst="rect">
              <a:avLst/>
            </a:prstGeom>
            <a:noFill/>
          </p:spPr>
          <p:txBody>
            <a:bodyPr wrap="none" rtlCol="0" anchor="ctr">
              <a:noAutofit/>
            </a:bodyPr>
            <a:lstStyle/>
            <a:p>
              <a:pPr algn="ctr"/>
              <a:r>
                <a:rPr lang="en-US" sz="2400" dirty="0" smtClean="0">
                  <a:solidFill>
                    <a:schemeClr val="bg1"/>
                  </a:solidFill>
                </a:rPr>
                <a:t>cache</a:t>
              </a:r>
              <a:endParaRPr lang="en-US" sz="2800" dirty="0">
                <a:solidFill>
                  <a:schemeClr val="bg1"/>
                </a:solidFill>
              </a:endParaRPr>
            </a:p>
          </p:txBody>
        </p:sp>
        <p:sp>
          <p:nvSpPr>
            <p:cNvPr id="55" name="Flowchart: Document 54"/>
            <p:cNvSpPr/>
            <p:nvPr>
              <p:custDataLst>
                <p:tags r:id="rId16"/>
              </p:custDataLst>
            </p:nvPr>
          </p:nvSpPr>
          <p:spPr>
            <a:xfrm>
              <a:off x="1954431" y="5381695"/>
              <a:ext cx="691515" cy="346710"/>
            </a:xfrm>
            <a:prstGeom prst="flowChartDocument">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a:t>
              </a:r>
              <a:endParaRPr lang="en-US" sz="2000" dirty="0">
                <a:solidFill>
                  <a:schemeClr val="tx1"/>
                </a:solidFill>
              </a:endParaRPr>
            </a:p>
          </p:txBody>
        </p:sp>
        <p:sp>
          <p:nvSpPr>
            <p:cNvPr id="56" name="Freeform 55"/>
            <p:cNvSpPr/>
            <p:nvPr>
              <p:custDataLst>
                <p:tags r:id="rId17"/>
              </p:custDataLst>
            </p:nvPr>
          </p:nvSpPr>
          <p:spPr>
            <a:xfrm>
              <a:off x="2122072" y="5978722"/>
              <a:ext cx="1060704" cy="18288"/>
            </a:xfrm>
            <a:custGeom>
              <a:avLst/>
              <a:gdLst>
                <a:gd name="connsiteX0" fmla="*/ 0 w 1060704"/>
                <a:gd name="connsiteY0" fmla="*/ 0 h 18288"/>
                <a:gd name="connsiteX1" fmla="*/ 1060704 w 1060704"/>
                <a:gd name="connsiteY1" fmla="*/ 18288 h 18288"/>
              </a:gdLst>
              <a:ahLst/>
              <a:cxnLst>
                <a:cxn ang="0">
                  <a:pos x="connsiteX0" y="connsiteY0"/>
                </a:cxn>
                <a:cxn ang="0">
                  <a:pos x="connsiteX1" y="connsiteY1"/>
                </a:cxn>
              </a:cxnLst>
              <a:rect l="l" t="t" r="r" b="b"/>
              <a:pathLst>
                <a:path w="1060704" h="18288">
                  <a:moveTo>
                    <a:pt x="0" y="0"/>
                  </a:moveTo>
                  <a:lnTo>
                    <a:pt x="1060704" y="18288"/>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custDataLst>
                <p:tags r:id="rId18"/>
              </p:custDataLst>
            </p:nvPr>
          </p:nvSpPr>
          <p:spPr>
            <a:xfrm>
              <a:off x="2643661" y="5084515"/>
              <a:ext cx="883539" cy="297180"/>
            </a:xfrm>
            <a:prstGeom prst="rect">
              <a:avLst/>
            </a:prstGeom>
            <a:noFill/>
          </p:spPr>
          <p:txBody>
            <a:bodyPr wrap="none" rtlCol="0" anchor="ctr">
              <a:noAutofit/>
            </a:bodyPr>
            <a:lstStyle/>
            <a:p>
              <a:pPr algn="ctr"/>
              <a:r>
                <a:rPr lang="en-US" sz="2400" b="1" dirty="0" smtClean="0">
                  <a:solidFill>
                    <a:schemeClr val="bg1"/>
                  </a:solidFill>
                </a:rPr>
                <a:t>Server</a:t>
              </a:r>
              <a:endParaRPr lang="en-US" sz="2800" b="1" dirty="0">
                <a:solidFill>
                  <a:schemeClr val="bg1"/>
                </a:solidFill>
              </a:endParaRPr>
            </a:p>
          </p:txBody>
        </p:sp>
        <p:sp>
          <p:nvSpPr>
            <p:cNvPr id="58" name="Freeform 57"/>
            <p:cNvSpPr/>
            <p:nvPr>
              <p:custDataLst>
                <p:tags r:id="rId19"/>
              </p:custDataLst>
            </p:nvPr>
          </p:nvSpPr>
          <p:spPr>
            <a:xfrm>
              <a:off x="2711575" y="6368770"/>
              <a:ext cx="4762" cy="311944"/>
            </a:xfrm>
            <a:custGeom>
              <a:avLst/>
              <a:gdLst>
                <a:gd name="connsiteX0" fmla="*/ 0 w 4762"/>
                <a:gd name="connsiteY0" fmla="*/ 311944 h 311944"/>
                <a:gd name="connsiteX1" fmla="*/ 4762 w 4762"/>
                <a:gd name="connsiteY1" fmla="*/ 0 h 311944"/>
              </a:gdLst>
              <a:ahLst/>
              <a:cxnLst>
                <a:cxn ang="0">
                  <a:pos x="connsiteX0" y="connsiteY0"/>
                </a:cxn>
                <a:cxn ang="0">
                  <a:pos x="connsiteX1" y="connsiteY1"/>
                </a:cxn>
              </a:cxnLst>
              <a:rect l="l" t="t" r="r" b="b"/>
              <a:pathLst>
                <a:path w="4762" h="311944">
                  <a:moveTo>
                    <a:pt x="0" y="311944"/>
                  </a:moveTo>
                  <a:cubicBezTo>
                    <a:pt x="1587" y="207963"/>
                    <a:pt x="3175" y="103981"/>
                    <a:pt x="4762"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lowchart: Alternate Process 58"/>
            <p:cNvSpPr/>
            <p:nvPr>
              <p:custDataLst>
                <p:tags r:id="rId20"/>
              </p:custDataLst>
            </p:nvPr>
          </p:nvSpPr>
          <p:spPr>
            <a:xfrm>
              <a:off x="3514342" y="5667903"/>
              <a:ext cx="1041654" cy="455294"/>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t>Meld</a:t>
              </a:r>
              <a:endParaRPr lang="en-US" sz="2000" b="1" dirty="0"/>
            </a:p>
          </p:txBody>
        </p:sp>
        <p:cxnSp>
          <p:nvCxnSpPr>
            <p:cNvPr id="60" name="Straight Connector 59"/>
            <p:cNvCxnSpPr>
              <a:stCxn id="59" idx="2"/>
              <a:endCxn id="59" idx="2"/>
            </p:cNvCxnSpPr>
            <p:nvPr>
              <p:custDataLst>
                <p:tags r:id="rId21"/>
              </p:custDataLst>
            </p:nvPr>
          </p:nvCxnSpPr>
          <p:spPr>
            <a:xfrm>
              <a:off x="4035169" y="612319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Freeform 60"/>
            <p:cNvSpPr/>
            <p:nvPr>
              <p:custDataLst>
                <p:tags r:id="rId22"/>
              </p:custDataLst>
            </p:nvPr>
          </p:nvSpPr>
          <p:spPr>
            <a:xfrm>
              <a:off x="4038600" y="6122194"/>
              <a:ext cx="4763" cy="550069"/>
            </a:xfrm>
            <a:custGeom>
              <a:avLst/>
              <a:gdLst>
                <a:gd name="connsiteX0" fmla="*/ 0 w 4763"/>
                <a:gd name="connsiteY0" fmla="*/ 0 h 550069"/>
                <a:gd name="connsiteX1" fmla="*/ 4763 w 4763"/>
                <a:gd name="connsiteY1" fmla="*/ 550069 h 550069"/>
              </a:gdLst>
              <a:ahLst/>
              <a:cxnLst>
                <a:cxn ang="0">
                  <a:pos x="connsiteX0" y="connsiteY0"/>
                </a:cxn>
                <a:cxn ang="0">
                  <a:pos x="connsiteX1" y="connsiteY1"/>
                </a:cxn>
              </a:cxnLst>
              <a:rect l="l" t="t" r="r" b="b"/>
              <a:pathLst>
                <a:path w="4763" h="550069">
                  <a:moveTo>
                    <a:pt x="0" y="0"/>
                  </a:moveTo>
                  <a:cubicBezTo>
                    <a:pt x="1588" y="183356"/>
                    <a:pt x="3175" y="366713"/>
                    <a:pt x="4763" y="550069"/>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 name="Freeform 61"/>
          <p:cNvSpPr/>
          <p:nvPr>
            <p:custDataLst>
              <p:tags r:id="rId10"/>
            </p:custDataLst>
          </p:nvPr>
        </p:nvSpPr>
        <p:spPr>
          <a:xfrm>
            <a:off x="5331619" y="5798344"/>
            <a:ext cx="335756" cy="178594"/>
          </a:xfrm>
          <a:custGeom>
            <a:avLst/>
            <a:gdLst>
              <a:gd name="connsiteX0" fmla="*/ 335756 w 335756"/>
              <a:gd name="connsiteY0" fmla="*/ 0 h 178594"/>
              <a:gd name="connsiteX1" fmla="*/ 0 w 335756"/>
              <a:gd name="connsiteY1" fmla="*/ 178594 h 178594"/>
            </a:gdLst>
            <a:ahLst/>
            <a:cxnLst>
              <a:cxn ang="0">
                <a:pos x="connsiteX0" y="connsiteY0"/>
              </a:cxn>
              <a:cxn ang="0">
                <a:pos x="connsiteX1" y="connsiteY1"/>
              </a:cxn>
            </a:cxnLst>
            <a:rect l="l" t="t" r="r" b="b"/>
            <a:pathLst>
              <a:path w="335756" h="178594">
                <a:moveTo>
                  <a:pt x="335756" y="0"/>
                </a:moveTo>
                <a:lnTo>
                  <a:pt x="0" y="178594"/>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custDataLst>
              <p:tags r:id="rId11"/>
            </p:custDataLst>
          </p:nvPr>
        </p:nvSpPr>
        <p:spPr>
          <a:xfrm>
            <a:off x="1956408" y="5826092"/>
            <a:ext cx="335756" cy="178594"/>
          </a:xfrm>
          <a:custGeom>
            <a:avLst/>
            <a:gdLst>
              <a:gd name="connsiteX0" fmla="*/ 335756 w 335756"/>
              <a:gd name="connsiteY0" fmla="*/ 0 h 178594"/>
              <a:gd name="connsiteX1" fmla="*/ 0 w 335756"/>
              <a:gd name="connsiteY1" fmla="*/ 178594 h 178594"/>
            </a:gdLst>
            <a:ahLst/>
            <a:cxnLst>
              <a:cxn ang="0">
                <a:pos x="connsiteX0" y="connsiteY0"/>
              </a:cxn>
              <a:cxn ang="0">
                <a:pos x="connsiteX1" y="connsiteY1"/>
              </a:cxn>
            </a:cxnLst>
            <a:rect l="l" t="t" r="r" b="b"/>
            <a:pathLst>
              <a:path w="335756" h="178594">
                <a:moveTo>
                  <a:pt x="335756" y="0"/>
                </a:moveTo>
                <a:lnTo>
                  <a:pt x="0" y="178594"/>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custDataLst>
              <p:tags r:id="rId12"/>
            </p:custDataLst>
          </p:nvPr>
        </p:nvSpPr>
        <p:spPr>
          <a:xfrm>
            <a:off x="8712568" y="5819842"/>
            <a:ext cx="335756" cy="178594"/>
          </a:xfrm>
          <a:custGeom>
            <a:avLst/>
            <a:gdLst>
              <a:gd name="connsiteX0" fmla="*/ 335756 w 335756"/>
              <a:gd name="connsiteY0" fmla="*/ 0 h 178594"/>
              <a:gd name="connsiteX1" fmla="*/ 0 w 335756"/>
              <a:gd name="connsiteY1" fmla="*/ 178594 h 178594"/>
            </a:gdLst>
            <a:ahLst/>
            <a:cxnLst>
              <a:cxn ang="0">
                <a:pos x="connsiteX0" y="connsiteY0"/>
              </a:cxn>
              <a:cxn ang="0">
                <a:pos x="connsiteX1" y="connsiteY1"/>
              </a:cxn>
            </a:cxnLst>
            <a:rect l="l" t="t" r="r" b="b"/>
            <a:pathLst>
              <a:path w="335756" h="178594">
                <a:moveTo>
                  <a:pt x="335756" y="0"/>
                </a:moveTo>
                <a:lnTo>
                  <a:pt x="0" y="178594"/>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35302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a:spLocks noGrp="1"/>
          </p:cNvSpPr>
          <p:nvPr>
            <p:ph idx="1"/>
            <p:custDataLst>
              <p:tags r:id="rId2"/>
            </p:custDataLst>
          </p:nvPr>
        </p:nvSpPr>
        <p:spPr>
          <a:xfrm>
            <a:off x="146756" y="1754631"/>
            <a:ext cx="10745408" cy="2659190"/>
          </a:xfrm>
        </p:spPr>
        <p:txBody>
          <a:bodyPr/>
          <a:lstStyle/>
          <a:p>
            <a:pPr>
              <a:spcAft>
                <a:spcPts val="1200"/>
              </a:spcAft>
            </a:pPr>
            <a:r>
              <a:rPr lang="en-US" sz="2800" dirty="0" smtClean="0"/>
              <a:t>T3 is not serial because VN of D in T2</a:t>
            </a:r>
            <a:r>
              <a:rPr lang="en-US" sz="2500" dirty="0" smtClean="0"/>
              <a:t> </a:t>
            </a:r>
            <a:r>
              <a:rPr lang="en-US" sz="2500" dirty="0"/>
              <a:t>(= </a:t>
            </a:r>
            <a:r>
              <a:rPr lang="en-US" sz="2500" b="1" dirty="0"/>
              <a:t>57</a:t>
            </a:r>
            <a:r>
              <a:rPr lang="en-US" sz="2500" dirty="0"/>
              <a:t>) </a:t>
            </a:r>
            <a:r>
              <a:rPr lang="en-US" sz="2500" dirty="0" smtClean="0">
                <a:sym typeface="Symbol"/>
              </a:rPr>
              <a:t></a:t>
            </a:r>
            <a:r>
              <a:rPr lang="en-US" sz="2500" dirty="0" smtClean="0"/>
              <a:t> SSV(D) in T3 </a:t>
            </a:r>
            <a:r>
              <a:rPr lang="en-US" sz="2500" dirty="0"/>
              <a:t>(= </a:t>
            </a:r>
            <a:r>
              <a:rPr lang="en-US" sz="2500" b="1" dirty="0"/>
              <a:t>54</a:t>
            </a:r>
            <a:r>
              <a:rPr lang="en-US" sz="2500" dirty="0" smtClean="0"/>
              <a:t>).</a:t>
            </a:r>
          </a:p>
          <a:p>
            <a:pPr>
              <a:spcAft>
                <a:spcPts val="1200"/>
              </a:spcAft>
            </a:pPr>
            <a:r>
              <a:rPr lang="en-US" sz="2800" dirty="0" smtClean="0"/>
              <a:t>Meld </a:t>
            </a:r>
            <a:r>
              <a:rPr lang="en-US" sz="2800" dirty="0"/>
              <a:t>checks if </a:t>
            </a:r>
            <a:r>
              <a:rPr lang="en-US" sz="2800" dirty="0" smtClean="0"/>
              <a:t>T3 conflicts with a transaction in its conflict zone </a:t>
            </a:r>
          </a:p>
          <a:p>
            <a:pPr>
              <a:spcAft>
                <a:spcPts val="1200"/>
              </a:spcAft>
            </a:pPr>
            <a:r>
              <a:rPr lang="en-US" sz="2800" dirty="0" smtClean="0"/>
              <a:t>Traverses T3, comparing T3’s nodes to the last-committed state</a:t>
            </a:r>
          </a:p>
          <a:p>
            <a:r>
              <a:rPr lang="en-US" sz="2800" dirty="0" smtClean="0"/>
              <a:t>If there are no conflicts, then since T3 is concurrent, meld creates an </a:t>
            </a:r>
            <a:r>
              <a:rPr lang="en-US" sz="2800" b="1" dirty="0" smtClean="0"/>
              <a:t>ephemeral intention </a:t>
            </a:r>
            <a:r>
              <a:rPr lang="en-US" sz="2800" dirty="0" smtClean="0"/>
              <a:t>to merge T3’s state</a:t>
            </a:r>
            <a:endParaRPr lang="en-US" sz="2400" b="1" dirty="0"/>
          </a:p>
        </p:txBody>
      </p:sp>
      <p:sp>
        <p:nvSpPr>
          <p:cNvPr id="2" name="Title 1"/>
          <p:cNvSpPr>
            <a:spLocks noGrp="1"/>
          </p:cNvSpPr>
          <p:nvPr>
            <p:ph type="title"/>
            <p:custDataLst>
              <p:tags r:id="rId3"/>
            </p:custDataLst>
          </p:nvPr>
        </p:nvSpPr>
        <p:spPr>
          <a:xfrm>
            <a:off x="386898" y="114300"/>
            <a:ext cx="10330962" cy="1078992"/>
          </a:xfrm>
        </p:spPr>
        <p:txBody>
          <a:bodyPr vert="horz" lIns="109728" tIns="54864" rIns="109728" bIns="54864" rtlCol="0" anchor="ctr">
            <a:normAutofit/>
          </a:bodyPr>
          <a:lstStyle/>
          <a:p>
            <a:r>
              <a:rPr lang="en-US" sz="5400" dirty="0" smtClean="0"/>
              <a:t>Concurrent (= non-serial) </a:t>
            </a:r>
            <a:r>
              <a:rPr lang="en-US" sz="5400" dirty="0"/>
              <a:t>Intentions</a:t>
            </a:r>
          </a:p>
        </p:txBody>
      </p:sp>
      <p:sp>
        <p:nvSpPr>
          <p:cNvPr id="5" name="Slide Number Placeholder 4"/>
          <p:cNvSpPr>
            <a:spLocks noGrp="1"/>
          </p:cNvSpPr>
          <p:nvPr>
            <p:ph type="sldNum" sz="quarter" idx="4294967295"/>
            <p:custDataLst>
              <p:tags r:id="rId4"/>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20</a:t>
            </a:fld>
            <a:endParaRPr lang="en-US" dirty="0"/>
          </a:p>
        </p:txBody>
      </p:sp>
      <p:pic>
        <p:nvPicPr>
          <p:cNvPr id="6" name="Picture 3"/>
          <p:cNvPicPr>
            <a:picLocks noChangeAspect="1" noChangeArrowheads="1"/>
          </p:cNvPicPr>
          <p:nvPr>
            <p:custDataLst>
              <p:tags r:id="rId5"/>
            </p:custDataLst>
          </p:nvPr>
        </p:nvPicPr>
        <p:blipFill>
          <a:blip r:embed="rId47" cstate="print"/>
          <a:srcRect/>
          <a:stretch>
            <a:fillRect/>
          </a:stretch>
        </p:blipFill>
        <p:spPr bwMode="auto">
          <a:xfrm>
            <a:off x="251460" y="5094982"/>
            <a:ext cx="9788179" cy="2257544"/>
          </a:xfrm>
          <a:prstGeom prst="rect">
            <a:avLst/>
          </a:prstGeom>
          <a:solidFill>
            <a:schemeClr val="tx1">
              <a:lumMod val="25000"/>
              <a:lumOff val="75000"/>
            </a:schemeClr>
          </a:solidFill>
          <a:ln w="28575">
            <a:noFill/>
            <a:round/>
            <a:headEnd/>
            <a:tailEnd/>
          </a:ln>
        </p:spPr>
      </p:pic>
      <p:sp>
        <p:nvSpPr>
          <p:cNvPr id="15" name="Rectangle 14"/>
          <p:cNvSpPr/>
          <p:nvPr>
            <p:custDataLst>
              <p:tags r:id="rId6"/>
            </p:custDataLst>
          </p:nvPr>
        </p:nvSpPr>
        <p:spPr>
          <a:xfrm>
            <a:off x="251460" y="7367939"/>
            <a:ext cx="9452611"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solidFill>
                  <a:schemeClr val="bg1"/>
                </a:solidFill>
              </a:rPr>
              <a:t>Absolute </a:t>
            </a:r>
            <a:r>
              <a:rPr lang="en-US" sz="2400" dirty="0" smtClean="0">
                <a:solidFill>
                  <a:schemeClr val="bg1"/>
                </a:solidFill>
              </a:rPr>
              <a:t>VN     51    52    </a:t>
            </a:r>
            <a:r>
              <a:rPr lang="en-US" sz="2400" dirty="0">
                <a:solidFill>
                  <a:schemeClr val="bg1"/>
                </a:solidFill>
              </a:rPr>
              <a:t>53      </a:t>
            </a:r>
            <a:r>
              <a:rPr lang="en-US" sz="2400" b="1" dirty="0" smtClean="0">
                <a:solidFill>
                  <a:schemeClr val="bg1"/>
                </a:solidFill>
              </a:rPr>
              <a:t>54</a:t>
            </a:r>
            <a:r>
              <a:rPr lang="en-US" sz="2400" dirty="0" smtClean="0">
                <a:solidFill>
                  <a:schemeClr val="bg1"/>
                </a:solidFill>
              </a:rPr>
              <a:t>    </a:t>
            </a:r>
            <a:r>
              <a:rPr lang="en-US" sz="2400" dirty="0">
                <a:solidFill>
                  <a:schemeClr val="bg1"/>
                </a:solidFill>
              </a:rPr>
              <a:t>55 </a:t>
            </a:r>
            <a:r>
              <a:rPr lang="en-US" sz="2400" dirty="0" smtClean="0">
                <a:solidFill>
                  <a:schemeClr val="bg1"/>
                </a:solidFill>
              </a:rPr>
              <a:t>    56     </a:t>
            </a:r>
            <a:r>
              <a:rPr lang="en-US" sz="2400" b="1" dirty="0">
                <a:solidFill>
                  <a:schemeClr val="bg1"/>
                </a:solidFill>
              </a:rPr>
              <a:t>57</a:t>
            </a:r>
            <a:r>
              <a:rPr lang="en-US" sz="2400" dirty="0">
                <a:solidFill>
                  <a:schemeClr val="bg1"/>
                </a:solidFill>
              </a:rPr>
              <a:t>   </a:t>
            </a:r>
            <a:r>
              <a:rPr lang="en-US" sz="2400" dirty="0" smtClean="0">
                <a:solidFill>
                  <a:schemeClr val="bg1"/>
                </a:solidFill>
              </a:rPr>
              <a:t> </a:t>
            </a:r>
            <a:r>
              <a:rPr lang="en-US" sz="2400" dirty="0">
                <a:solidFill>
                  <a:schemeClr val="bg1"/>
                </a:solidFill>
              </a:rPr>
              <a:t>58     </a:t>
            </a:r>
            <a:r>
              <a:rPr lang="en-US" sz="2400" dirty="0" smtClean="0">
                <a:solidFill>
                  <a:schemeClr val="bg1"/>
                </a:solidFill>
              </a:rPr>
              <a:t>59     </a:t>
            </a:r>
            <a:r>
              <a:rPr lang="en-US" sz="2400" dirty="0">
                <a:solidFill>
                  <a:schemeClr val="bg1"/>
                </a:solidFill>
              </a:rPr>
              <a:t>60</a:t>
            </a:r>
          </a:p>
        </p:txBody>
      </p:sp>
      <p:cxnSp>
        <p:nvCxnSpPr>
          <p:cNvPr id="16" name="Straight Connector 15"/>
          <p:cNvCxnSpPr/>
          <p:nvPr>
            <p:custDataLst>
              <p:tags r:id="rId7"/>
            </p:custDataLst>
          </p:nvPr>
        </p:nvCxnSpPr>
        <p:spPr>
          <a:xfrm rot="5400000">
            <a:off x="365959" y="6208646"/>
            <a:ext cx="2039322"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7" name="Straight Connector 16"/>
          <p:cNvCxnSpPr/>
          <p:nvPr>
            <p:custDataLst>
              <p:tags r:id="rId8"/>
            </p:custDataLst>
          </p:nvPr>
        </p:nvCxnSpPr>
        <p:spPr>
          <a:xfrm rot="5400000">
            <a:off x="4180598" y="6237977"/>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30" name="TextBox 29"/>
          <p:cNvSpPr txBox="1"/>
          <p:nvPr>
            <p:custDataLst>
              <p:tags r:id="rId9"/>
            </p:custDataLst>
          </p:nvPr>
        </p:nvSpPr>
        <p:spPr>
          <a:xfrm>
            <a:off x="349300" y="4822113"/>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T0</a:t>
            </a:r>
            <a:endParaRPr lang="en-US" dirty="0"/>
          </a:p>
        </p:txBody>
      </p:sp>
      <p:sp>
        <p:nvSpPr>
          <p:cNvPr id="31" name="TextBox 30"/>
          <p:cNvSpPr txBox="1"/>
          <p:nvPr>
            <p:custDataLst>
              <p:tags r:id="rId10"/>
            </p:custDataLst>
          </p:nvPr>
        </p:nvSpPr>
        <p:spPr>
          <a:xfrm>
            <a:off x="1475342" y="4822113"/>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T1</a:t>
            </a:r>
            <a:endParaRPr lang="en-US" dirty="0"/>
          </a:p>
        </p:txBody>
      </p:sp>
      <p:sp>
        <p:nvSpPr>
          <p:cNvPr id="7" name="Oval 2"/>
          <p:cNvSpPr>
            <a:spLocks noChangeArrowheads="1"/>
          </p:cNvSpPr>
          <p:nvPr>
            <p:custDataLst>
              <p:tags r:id="rId11"/>
            </p:custDataLst>
          </p:nvPr>
        </p:nvSpPr>
        <p:spPr bwMode="auto">
          <a:xfrm>
            <a:off x="2404899" y="5482767"/>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0" lang="en-US" b="1" i="0" u="none" strike="noStrike" cap="none" normalizeH="0" baseline="0" dirty="0" smtClean="0">
                <a:ln>
                  <a:noFill/>
                </a:ln>
                <a:solidFill>
                  <a:schemeClr val="bg1"/>
                </a:solidFill>
                <a:effectLst/>
                <a:latin typeface="Arial" pitchFamily="34" charset="0"/>
                <a:cs typeface="Arial" pitchFamily="34" charset="0"/>
              </a:rPr>
              <a:t>C</a:t>
            </a:r>
          </a:p>
        </p:txBody>
      </p:sp>
      <p:sp>
        <p:nvSpPr>
          <p:cNvPr id="8" name="Oval 2"/>
          <p:cNvSpPr>
            <a:spLocks noChangeArrowheads="1"/>
          </p:cNvSpPr>
          <p:nvPr>
            <p:custDataLst>
              <p:tags r:id="rId12"/>
            </p:custDataLst>
          </p:nvPr>
        </p:nvSpPr>
        <p:spPr bwMode="auto">
          <a:xfrm>
            <a:off x="3149739" y="5482767"/>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0" i="0" u="none" strike="noStrike" cap="none" normalizeH="0" baseline="0">
                <a:ln>
                  <a:noFill/>
                </a:ln>
                <a:solidFill>
                  <a:schemeClr val="tx1"/>
                </a:solidFill>
                <a:effectLst/>
                <a:latin typeface="Arial" pitchFamily="34" charset="0"/>
                <a:cs typeface="Arial" pitchFamily="34" charset="0"/>
              </a:defRPr>
            </a:pPr>
            <a:r>
              <a:rPr lang="en-US" b="1" dirty="0">
                <a:solidFill>
                  <a:schemeClr val="bg1"/>
                </a:solidFill>
              </a:rPr>
              <a:t>B</a:t>
            </a:r>
          </a:p>
        </p:txBody>
      </p:sp>
      <p:sp>
        <p:nvSpPr>
          <p:cNvPr id="9" name="Oval 2"/>
          <p:cNvSpPr>
            <a:spLocks noChangeArrowheads="1"/>
          </p:cNvSpPr>
          <p:nvPr>
            <p:custDataLst>
              <p:tags r:id="rId13"/>
            </p:custDataLst>
          </p:nvPr>
        </p:nvSpPr>
        <p:spPr bwMode="auto">
          <a:xfrm>
            <a:off x="3814570" y="5482767"/>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0" i="0" u="none" strike="noStrike" cap="none" normalizeH="0" baseline="0">
                <a:ln>
                  <a:noFill/>
                </a:ln>
                <a:solidFill>
                  <a:schemeClr val="tx1"/>
                </a:solidFill>
                <a:effectLst/>
                <a:latin typeface="Arial" pitchFamily="34" charset="0"/>
                <a:cs typeface="Arial" pitchFamily="34" charset="0"/>
              </a:defRPr>
            </a:pPr>
            <a:r>
              <a:rPr lang="en-US" b="1" dirty="0">
                <a:solidFill>
                  <a:schemeClr val="bg1"/>
                </a:solidFill>
              </a:rPr>
              <a:t>E</a:t>
            </a:r>
          </a:p>
        </p:txBody>
      </p:sp>
      <p:sp>
        <p:nvSpPr>
          <p:cNvPr id="10" name="Oval 2"/>
          <p:cNvSpPr>
            <a:spLocks noChangeArrowheads="1"/>
          </p:cNvSpPr>
          <p:nvPr>
            <p:custDataLst>
              <p:tags r:id="rId14"/>
            </p:custDataLst>
          </p:nvPr>
        </p:nvSpPr>
        <p:spPr bwMode="auto">
          <a:xfrm>
            <a:off x="4639420" y="5482767"/>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0" i="0" u="none" strike="noStrike" cap="none" normalizeH="0" baseline="0">
                <a:ln>
                  <a:noFill/>
                </a:ln>
                <a:solidFill>
                  <a:schemeClr val="tx1"/>
                </a:solidFill>
                <a:effectLst/>
                <a:latin typeface="Arial" pitchFamily="34" charset="0"/>
                <a:cs typeface="Arial" pitchFamily="34" charset="0"/>
              </a:defRPr>
            </a:pPr>
            <a:r>
              <a:rPr lang="en-US" b="1" dirty="0">
                <a:solidFill>
                  <a:schemeClr val="bg1"/>
                </a:solidFill>
              </a:rPr>
              <a:t>D</a:t>
            </a:r>
          </a:p>
        </p:txBody>
      </p:sp>
      <p:cxnSp>
        <p:nvCxnSpPr>
          <p:cNvPr id="11" name="Straight Arrow Connector 10"/>
          <p:cNvCxnSpPr/>
          <p:nvPr>
            <p:custDataLst>
              <p:tags r:id="rId15"/>
            </p:custDataLst>
          </p:nvPr>
        </p:nvCxnSpPr>
        <p:spPr>
          <a:xfrm rot="10800000">
            <a:off x="2823277" y="5701384"/>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6"/>
          </p:cNvCxnSpPr>
          <p:nvPr>
            <p:custDataLst>
              <p:tags r:id="rId16"/>
            </p:custDataLst>
          </p:nvPr>
        </p:nvCxnSpPr>
        <p:spPr>
          <a:xfrm rot="10800000">
            <a:off x="4225515" y="5702188"/>
            <a:ext cx="405346" cy="805"/>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custDataLst>
              <p:tags r:id="rId17"/>
            </p:custDataLst>
          </p:nvPr>
        </p:nvSpPr>
        <p:spPr>
          <a:xfrm flipV="1">
            <a:off x="3371851" y="5314949"/>
            <a:ext cx="1301816" cy="256842"/>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20" name="Oval 2"/>
          <p:cNvSpPr>
            <a:spLocks noChangeArrowheads="1"/>
          </p:cNvSpPr>
          <p:nvPr>
            <p:custDataLst>
              <p:tags r:id="rId18"/>
            </p:custDataLst>
          </p:nvPr>
        </p:nvSpPr>
        <p:spPr bwMode="auto">
          <a:xfrm>
            <a:off x="5278939" y="5474455"/>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0" i="0" u="none" strike="noStrike" cap="none" normalizeH="0" baseline="0">
                <a:ln>
                  <a:noFill/>
                </a:ln>
                <a:solidFill>
                  <a:schemeClr val="tx1"/>
                </a:solidFill>
                <a:effectLst/>
                <a:latin typeface="Arial" pitchFamily="34" charset="0"/>
                <a:cs typeface="Arial" pitchFamily="34" charset="0"/>
              </a:defRPr>
            </a:pPr>
            <a:r>
              <a:rPr lang="en-US" b="1" dirty="0">
                <a:solidFill>
                  <a:schemeClr val="bg1"/>
                </a:solidFill>
              </a:rPr>
              <a:t>A</a:t>
            </a:r>
          </a:p>
        </p:txBody>
      </p:sp>
      <p:sp>
        <p:nvSpPr>
          <p:cNvPr id="21" name="Oval 2"/>
          <p:cNvSpPr>
            <a:spLocks noChangeArrowheads="1"/>
          </p:cNvSpPr>
          <p:nvPr>
            <p:custDataLst>
              <p:tags r:id="rId19"/>
            </p:custDataLst>
          </p:nvPr>
        </p:nvSpPr>
        <p:spPr bwMode="auto">
          <a:xfrm>
            <a:off x="6023780" y="5497315"/>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0" lang="en-US" b="1" i="0" u="none" strike="noStrike" cap="none" normalizeH="0" baseline="0" dirty="0" smtClean="0">
                <a:ln>
                  <a:noFill/>
                </a:ln>
                <a:solidFill>
                  <a:schemeClr val="bg1"/>
                </a:solidFill>
                <a:effectLst/>
                <a:latin typeface="Arial" pitchFamily="34" charset="0"/>
                <a:cs typeface="Arial" pitchFamily="34" charset="0"/>
              </a:rPr>
              <a:t>B</a:t>
            </a:r>
          </a:p>
        </p:txBody>
      </p:sp>
      <p:sp>
        <p:nvSpPr>
          <p:cNvPr id="23" name="Oval 2"/>
          <p:cNvSpPr>
            <a:spLocks noChangeArrowheads="1"/>
          </p:cNvSpPr>
          <p:nvPr>
            <p:custDataLst>
              <p:tags r:id="rId20"/>
            </p:custDataLst>
          </p:nvPr>
        </p:nvSpPr>
        <p:spPr bwMode="auto">
          <a:xfrm>
            <a:off x="6792367" y="5497315"/>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0" lang="en-US" b="1" i="0" u="none" strike="noStrike" cap="none" normalizeH="0" baseline="0" dirty="0" smtClean="0">
                <a:ln>
                  <a:noFill/>
                </a:ln>
                <a:solidFill>
                  <a:schemeClr val="bg1"/>
                </a:solidFill>
                <a:effectLst/>
                <a:latin typeface="Arial" pitchFamily="34" charset="0"/>
                <a:cs typeface="Arial" pitchFamily="34" charset="0"/>
              </a:rPr>
              <a:t>D</a:t>
            </a:r>
          </a:p>
        </p:txBody>
      </p:sp>
      <p:cxnSp>
        <p:nvCxnSpPr>
          <p:cNvPr id="24" name="Straight Arrow Connector 23"/>
          <p:cNvCxnSpPr/>
          <p:nvPr>
            <p:custDataLst>
              <p:tags r:id="rId21"/>
            </p:custDataLst>
          </p:nvPr>
        </p:nvCxnSpPr>
        <p:spPr>
          <a:xfrm rot="10800000">
            <a:off x="5697316" y="5715931"/>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22"/>
            </p:custDataLst>
          </p:nvPr>
        </p:nvCxnSpPr>
        <p:spPr>
          <a:xfrm rot="10800000">
            <a:off x="6449912" y="5715931"/>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5291699" y="4822113"/>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T2</a:t>
            </a:r>
            <a:endParaRPr lang="en-US" dirty="0"/>
          </a:p>
        </p:txBody>
      </p:sp>
      <p:sp>
        <p:nvSpPr>
          <p:cNvPr id="14" name="Rectangle 13"/>
          <p:cNvSpPr/>
          <p:nvPr>
            <p:custDataLst>
              <p:tags r:id="rId24"/>
            </p:custDataLst>
          </p:nvPr>
        </p:nvSpPr>
        <p:spPr>
          <a:xfrm>
            <a:off x="472440" y="6003315"/>
            <a:ext cx="4660533"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VN Offset:     +1     +2   +3     +4 SSV</a:t>
            </a:r>
            <a:r>
              <a:rPr lang="en-US" sz="2400" dirty="0" smtClean="0"/>
              <a:t>:               0       0      0      </a:t>
            </a:r>
            <a:r>
              <a:rPr lang="en-US" sz="2400" dirty="0"/>
              <a:t>50</a:t>
            </a:r>
          </a:p>
          <a:p>
            <a:r>
              <a:rPr lang="en-US" sz="2400" dirty="0" err="1" smtClean="0"/>
              <a:t>DependsOn</a:t>
            </a:r>
            <a:r>
              <a:rPr lang="en-US" sz="2400" dirty="0" smtClean="0"/>
              <a:t>:   N      </a:t>
            </a:r>
            <a:r>
              <a:rPr lang="en-US" sz="2400" dirty="0"/>
              <a:t>N </a:t>
            </a:r>
            <a:r>
              <a:rPr lang="en-US" sz="2400" dirty="0" smtClean="0"/>
              <a:t>    </a:t>
            </a:r>
            <a:r>
              <a:rPr lang="en-US" sz="2400" dirty="0"/>
              <a:t>N </a:t>
            </a:r>
            <a:r>
              <a:rPr lang="en-US" sz="2400" dirty="0" smtClean="0"/>
              <a:t>      </a:t>
            </a:r>
            <a:r>
              <a:rPr lang="en-US" sz="2400" dirty="0"/>
              <a:t>Y </a:t>
            </a:r>
          </a:p>
        </p:txBody>
      </p:sp>
      <p:sp>
        <p:nvSpPr>
          <p:cNvPr id="33" name="Rectangle 32"/>
          <p:cNvSpPr/>
          <p:nvPr>
            <p:custDataLst>
              <p:tags r:id="rId25"/>
            </p:custDataLst>
          </p:nvPr>
        </p:nvSpPr>
        <p:spPr>
          <a:xfrm>
            <a:off x="7427600" y="6006766"/>
            <a:ext cx="2173600"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+1    +2   +3</a:t>
            </a:r>
          </a:p>
          <a:p>
            <a:r>
              <a:rPr lang="en-US" sz="2400" dirty="0" smtClean="0"/>
              <a:t> </a:t>
            </a:r>
            <a:r>
              <a:rPr lang="en-US" sz="2400" dirty="0"/>
              <a:t>0      53 </a:t>
            </a:r>
            <a:r>
              <a:rPr lang="en-US" sz="2400" dirty="0" smtClean="0"/>
              <a:t>   </a:t>
            </a:r>
            <a:r>
              <a:rPr lang="en-US" sz="2400" dirty="0"/>
              <a:t>54 </a:t>
            </a:r>
          </a:p>
          <a:p>
            <a:r>
              <a:rPr lang="en-US" sz="2400" dirty="0" smtClean="0"/>
              <a:t>N      </a:t>
            </a:r>
            <a:r>
              <a:rPr lang="en-US" sz="2400" dirty="0"/>
              <a:t>N      N</a:t>
            </a:r>
          </a:p>
        </p:txBody>
      </p:sp>
      <p:sp>
        <p:nvSpPr>
          <p:cNvPr id="34" name="Oval 2"/>
          <p:cNvSpPr>
            <a:spLocks noChangeArrowheads="1"/>
          </p:cNvSpPr>
          <p:nvPr>
            <p:custDataLst>
              <p:tags r:id="rId26"/>
            </p:custDataLst>
          </p:nvPr>
        </p:nvSpPr>
        <p:spPr bwMode="auto">
          <a:xfrm>
            <a:off x="7428641" y="5496023"/>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0" i="0" u="none" strike="noStrike" cap="none" normalizeH="0" baseline="0">
                <a:ln>
                  <a:noFill/>
                </a:ln>
                <a:solidFill>
                  <a:schemeClr val="tx1"/>
                </a:solidFill>
                <a:effectLst/>
                <a:latin typeface="Arial" pitchFamily="34" charset="0"/>
                <a:cs typeface="Arial" pitchFamily="34" charset="0"/>
              </a:defRPr>
            </a:pPr>
            <a:r>
              <a:rPr lang="en-US" b="1" dirty="0">
                <a:solidFill>
                  <a:schemeClr val="bg1"/>
                </a:solidFill>
              </a:rPr>
              <a:t>F</a:t>
            </a:r>
          </a:p>
        </p:txBody>
      </p:sp>
      <p:sp>
        <p:nvSpPr>
          <p:cNvPr id="35" name="Oval 2"/>
          <p:cNvSpPr>
            <a:spLocks noChangeArrowheads="1"/>
          </p:cNvSpPr>
          <p:nvPr>
            <p:custDataLst>
              <p:tags r:id="rId27"/>
            </p:custDataLst>
          </p:nvPr>
        </p:nvSpPr>
        <p:spPr bwMode="auto">
          <a:xfrm>
            <a:off x="8173483" y="5496023"/>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b="1" dirty="0">
                <a:solidFill>
                  <a:schemeClr val="bg1"/>
                </a:solidFill>
                <a:latin typeface="Arial" pitchFamily="34" charset="0"/>
                <a:cs typeface="Arial" pitchFamily="34" charset="0"/>
              </a:rPr>
              <a:t>E</a:t>
            </a: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sp>
        <p:nvSpPr>
          <p:cNvPr id="36" name="Oval 2"/>
          <p:cNvSpPr>
            <a:spLocks noChangeArrowheads="1"/>
          </p:cNvSpPr>
          <p:nvPr>
            <p:custDataLst>
              <p:tags r:id="rId28"/>
            </p:custDataLst>
          </p:nvPr>
        </p:nvSpPr>
        <p:spPr bwMode="auto">
          <a:xfrm>
            <a:off x="8942069" y="5493865"/>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0" lang="en-US" b="1" i="0" u="none" strike="noStrike" cap="none" normalizeH="0" baseline="0" dirty="0" smtClean="0">
                <a:ln>
                  <a:noFill/>
                </a:ln>
                <a:solidFill>
                  <a:schemeClr val="bg1"/>
                </a:solidFill>
                <a:effectLst/>
                <a:latin typeface="Arial" pitchFamily="34" charset="0"/>
                <a:cs typeface="Arial" pitchFamily="34" charset="0"/>
              </a:rPr>
              <a:t>D</a:t>
            </a:r>
          </a:p>
        </p:txBody>
      </p:sp>
      <p:cxnSp>
        <p:nvCxnSpPr>
          <p:cNvPr id="38" name="Straight Arrow Connector 37"/>
          <p:cNvCxnSpPr/>
          <p:nvPr>
            <p:custDataLst>
              <p:tags r:id="rId29"/>
            </p:custDataLst>
          </p:nvPr>
        </p:nvCxnSpPr>
        <p:spPr>
          <a:xfrm rot="10800000">
            <a:off x="7847019" y="5691778"/>
            <a:ext cx="333894" cy="1607"/>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custDataLst>
              <p:tags r:id="rId30"/>
            </p:custDataLst>
          </p:nvPr>
        </p:nvCxnSpPr>
        <p:spPr>
          <a:xfrm rot="10800000">
            <a:off x="8599615" y="5712481"/>
            <a:ext cx="333894" cy="1607"/>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31"/>
            </p:custDataLst>
          </p:nvPr>
        </p:nvCxnSpPr>
        <p:spPr>
          <a:xfrm rot="5400000">
            <a:off x="6340652" y="6255229"/>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42" name="TextBox 41"/>
          <p:cNvSpPr txBox="1"/>
          <p:nvPr>
            <p:custDataLst>
              <p:tags r:id="rId32"/>
            </p:custDataLst>
          </p:nvPr>
        </p:nvSpPr>
        <p:spPr>
          <a:xfrm>
            <a:off x="7451750" y="4822113"/>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T3</a:t>
            </a:r>
            <a:endParaRPr lang="en-US" dirty="0"/>
          </a:p>
        </p:txBody>
      </p:sp>
      <p:sp>
        <p:nvSpPr>
          <p:cNvPr id="44" name="Freeform 43"/>
          <p:cNvSpPr/>
          <p:nvPr>
            <p:custDataLst>
              <p:tags r:id="rId33"/>
            </p:custDataLst>
          </p:nvPr>
        </p:nvSpPr>
        <p:spPr>
          <a:xfrm>
            <a:off x="3268979" y="5234940"/>
            <a:ext cx="5703570" cy="354331"/>
          </a:xfrm>
          <a:custGeom>
            <a:avLst/>
            <a:gdLst>
              <a:gd name="connsiteX0" fmla="*/ 0 w 4762500"/>
              <a:gd name="connsiteY0" fmla="*/ 153987 h 192087"/>
              <a:gd name="connsiteX1" fmla="*/ 209550 w 4762500"/>
              <a:gd name="connsiteY1" fmla="*/ 39687 h 192087"/>
              <a:gd name="connsiteX2" fmla="*/ 866775 w 4762500"/>
              <a:gd name="connsiteY2" fmla="*/ 1587 h 192087"/>
              <a:gd name="connsiteX3" fmla="*/ 3838575 w 4762500"/>
              <a:gd name="connsiteY3" fmla="*/ 49212 h 192087"/>
              <a:gd name="connsiteX4" fmla="*/ 4762500 w 4762500"/>
              <a:gd name="connsiteY4" fmla="*/ 192087 h 19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0" h="192087">
                <a:moveTo>
                  <a:pt x="0" y="153987"/>
                </a:moveTo>
                <a:cubicBezTo>
                  <a:pt x="32543" y="109537"/>
                  <a:pt x="65087" y="65087"/>
                  <a:pt x="209550" y="39687"/>
                </a:cubicBezTo>
                <a:cubicBezTo>
                  <a:pt x="354013" y="14287"/>
                  <a:pt x="261938" y="0"/>
                  <a:pt x="866775" y="1587"/>
                </a:cubicBezTo>
                <a:cubicBezTo>
                  <a:pt x="1471612" y="3174"/>
                  <a:pt x="3189288" y="17462"/>
                  <a:pt x="3838575" y="49212"/>
                </a:cubicBezTo>
                <a:cubicBezTo>
                  <a:pt x="4487862" y="80962"/>
                  <a:pt x="4625181" y="136524"/>
                  <a:pt x="4762500" y="192087"/>
                </a:cubicBezTo>
              </a:path>
            </a:pathLst>
          </a:custGeom>
          <a:ln w="25400">
            <a:solidFill>
              <a:schemeClr val="bg2">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47" name="Oval 46"/>
          <p:cNvSpPr/>
          <p:nvPr>
            <p:custDataLst>
              <p:tags r:id="rId34"/>
            </p:custDataLst>
          </p:nvPr>
        </p:nvSpPr>
        <p:spPr>
          <a:xfrm>
            <a:off x="8839959" y="6337382"/>
            <a:ext cx="538966" cy="474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48" name="Oval 47"/>
          <p:cNvSpPr/>
          <p:nvPr>
            <p:custDataLst>
              <p:tags r:id="rId35"/>
            </p:custDataLst>
          </p:nvPr>
        </p:nvSpPr>
        <p:spPr>
          <a:xfrm>
            <a:off x="6693585" y="7366238"/>
            <a:ext cx="509728"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49" name="Freeform 48"/>
          <p:cNvSpPr/>
          <p:nvPr>
            <p:custDataLst>
              <p:tags r:id="rId36"/>
            </p:custDataLst>
          </p:nvPr>
        </p:nvSpPr>
        <p:spPr>
          <a:xfrm>
            <a:off x="7203313" y="6743700"/>
            <a:ext cx="1769236" cy="758632"/>
          </a:xfrm>
          <a:custGeom>
            <a:avLst/>
            <a:gdLst>
              <a:gd name="connsiteX0" fmla="*/ 0 w 2038350"/>
              <a:gd name="connsiteY0" fmla="*/ 895350 h 895350"/>
              <a:gd name="connsiteX1" fmla="*/ 1457325 w 2038350"/>
              <a:gd name="connsiteY1" fmla="*/ 647700 h 895350"/>
              <a:gd name="connsiteX2" fmla="*/ 2038350 w 2038350"/>
              <a:gd name="connsiteY2" fmla="*/ 0 h 895350"/>
              <a:gd name="connsiteX0" fmla="*/ 0 w 2038350"/>
              <a:gd name="connsiteY0" fmla="*/ 895350 h 895350"/>
              <a:gd name="connsiteX1" fmla="*/ 1457325 w 2038350"/>
              <a:gd name="connsiteY1" fmla="*/ 647700 h 895350"/>
              <a:gd name="connsiteX2" fmla="*/ 2038350 w 2038350"/>
              <a:gd name="connsiteY2" fmla="*/ 0 h 895350"/>
              <a:gd name="connsiteX0" fmla="*/ 0 w 2038350"/>
              <a:gd name="connsiteY0" fmla="*/ 895350 h 895350"/>
              <a:gd name="connsiteX1" fmla="*/ 1235464 w 2038350"/>
              <a:gd name="connsiteY1" fmla="*/ 647700 h 895350"/>
              <a:gd name="connsiteX2" fmla="*/ 2038350 w 2038350"/>
              <a:gd name="connsiteY2" fmla="*/ 0 h 895350"/>
            </a:gdLst>
            <a:ahLst/>
            <a:cxnLst>
              <a:cxn ang="0">
                <a:pos x="connsiteX0" y="connsiteY0"/>
              </a:cxn>
              <a:cxn ang="0">
                <a:pos x="connsiteX1" y="connsiteY1"/>
              </a:cxn>
              <a:cxn ang="0">
                <a:pos x="connsiteX2" y="connsiteY2"/>
              </a:cxn>
            </a:cxnLst>
            <a:rect l="l" t="t" r="r" b="b"/>
            <a:pathLst>
              <a:path w="2038350" h="895350">
                <a:moveTo>
                  <a:pt x="0" y="895350"/>
                </a:moveTo>
                <a:cubicBezTo>
                  <a:pt x="558800" y="846137"/>
                  <a:pt x="895739" y="796925"/>
                  <a:pt x="1235464" y="647700"/>
                </a:cubicBezTo>
                <a:cubicBezTo>
                  <a:pt x="1575189" y="498475"/>
                  <a:pt x="1917700" y="249237"/>
                  <a:pt x="2038350" y="0"/>
                </a:cubicBezTo>
              </a:path>
            </a:pathLst>
          </a:custGeom>
          <a:ln w="31750" cmpd="sng">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a:p>
        </p:txBody>
      </p:sp>
      <p:sp>
        <p:nvSpPr>
          <p:cNvPr id="27" name="Rectangle 26"/>
          <p:cNvSpPr/>
          <p:nvPr>
            <p:custDataLst>
              <p:tags r:id="rId37"/>
            </p:custDataLst>
          </p:nvPr>
        </p:nvSpPr>
        <p:spPr>
          <a:xfrm>
            <a:off x="5277898" y="6010216"/>
            <a:ext cx="1997837"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+1   +2    +3</a:t>
            </a:r>
          </a:p>
          <a:p>
            <a:r>
              <a:rPr lang="en-US" sz="2400" dirty="0" smtClean="0"/>
              <a:t> 0      52    </a:t>
            </a:r>
            <a:r>
              <a:rPr lang="en-US" sz="2400" dirty="0"/>
              <a:t>54 </a:t>
            </a:r>
          </a:p>
          <a:p>
            <a:r>
              <a:rPr lang="en-US" sz="2400" dirty="0" smtClean="0"/>
              <a:t>N     N      </a:t>
            </a:r>
            <a:r>
              <a:rPr lang="en-US" sz="2400" dirty="0"/>
              <a:t>N</a:t>
            </a:r>
          </a:p>
        </p:txBody>
      </p:sp>
      <p:grpSp>
        <p:nvGrpSpPr>
          <p:cNvPr id="3" name="Group 2"/>
          <p:cNvGrpSpPr/>
          <p:nvPr>
            <p:custDataLst>
              <p:tags r:id="rId38"/>
            </p:custDataLst>
          </p:nvPr>
        </p:nvGrpSpPr>
        <p:grpSpPr>
          <a:xfrm>
            <a:off x="3715788" y="6320485"/>
            <a:ext cx="5002806" cy="1451943"/>
            <a:chOff x="3715788" y="6320485"/>
            <a:chExt cx="5002806" cy="1451943"/>
          </a:xfrm>
        </p:grpSpPr>
        <p:sp>
          <p:nvSpPr>
            <p:cNvPr id="45" name="Oval 44"/>
            <p:cNvSpPr/>
            <p:nvPr>
              <p:custDataLst>
                <p:tags r:id="rId42"/>
              </p:custDataLst>
            </p:nvPr>
          </p:nvSpPr>
          <p:spPr>
            <a:xfrm>
              <a:off x="8179628" y="6320485"/>
              <a:ext cx="538966" cy="474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46" name="Oval 45"/>
            <p:cNvSpPr/>
            <p:nvPr>
              <p:custDataLst>
                <p:tags r:id="rId43"/>
              </p:custDataLst>
            </p:nvPr>
          </p:nvSpPr>
          <p:spPr>
            <a:xfrm>
              <a:off x="3715788" y="7360948"/>
              <a:ext cx="509728"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50" name="Freeform 49"/>
            <p:cNvSpPr/>
            <p:nvPr>
              <p:custDataLst>
                <p:tags r:id="rId44"/>
              </p:custDataLst>
            </p:nvPr>
          </p:nvSpPr>
          <p:spPr>
            <a:xfrm>
              <a:off x="4194810" y="6726803"/>
              <a:ext cx="4117408" cy="758632"/>
            </a:xfrm>
            <a:custGeom>
              <a:avLst/>
              <a:gdLst>
                <a:gd name="connsiteX0" fmla="*/ 0 w 2038350"/>
                <a:gd name="connsiteY0" fmla="*/ 895350 h 895350"/>
                <a:gd name="connsiteX1" fmla="*/ 1457325 w 2038350"/>
                <a:gd name="connsiteY1" fmla="*/ 647700 h 895350"/>
                <a:gd name="connsiteX2" fmla="*/ 2038350 w 2038350"/>
                <a:gd name="connsiteY2" fmla="*/ 0 h 895350"/>
                <a:gd name="connsiteX0" fmla="*/ 0 w 2038350"/>
                <a:gd name="connsiteY0" fmla="*/ 895350 h 895350"/>
                <a:gd name="connsiteX1" fmla="*/ 1457325 w 2038350"/>
                <a:gd name="connsiteY1" fmla="*/ 647700 h 895350"/>
                <a:gd name="connsiteX2" fmla="*/ 2038350 w 2038350"/>
                <a:gd name="connsiteY2" fmla="*/ 0 h 895350"/>
                <a:gd name="connsiteX0" fmla="*/ 0 w 2038350"/>
                <a:gd name="connsiteY0" fmla="*/ 895350 h 895350"/>
                <a:gd name="connsiteX1" fmla="*/ 1235464 w 2038350"/>
                <a:gd name="connsiteY1" fmla="*/ 647700 h 895350"/>
                <a:gd name="connsiteX2" fmla="*/ 2038350 w 2038350"/>
                <a:gd name="connsiteY2" fmla="*/ 0 h 895350"/>
              </a:gdLst>
              <a:ahLst/>
              <a:cxnLst>
                <a:cxn ang="0">
                  <a:pos x="connsiteX0" y="connsiteY0"/>
                </a:cxn>
                <a:cxn ang="0">
                  <a:pos x="connsiteX1" y="connsiteY1"/>
                </a:cxn>
                <a:cxn ang="0">
                  <a:pos x="connsiteX2" y="connsiteY2"/>
                </a:cxn>
              </a:cxnLst>
              <a:rect l="l" t="t" r="r" b="b"/>
              <a:pathLst>
                <a:path w="2038350" h="895350">
                  <a:moveTo>
                    <a:pt x="0" y="895350"/>
                  </a:moveTo>
                  <a:cubicBezTo>
                    <a:pt x="558800" y="846137"/>
                    <a:pt x="895739" y="796925"/>
                    <a:pt x="1235464" y="647700"/>
                  </a:cubicBezTo>
                  <a:cubicBezTo>
                    <a:pt x="1575189" y="498475"/>
                    <a:pt x="1917700" y="249237"/>
                    <a:pt x="2038350" y="0"/>
                  </a:cubicBezTo>
                </a:path>
              </a:pathLst>
            </a:custGeom>
            <a:ln w="31750" cmpd="sng">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a:p>
          </p:txBody>
        </p:sp>
      </p:grpSp>
      <p:sp>
        <p:nvSpPr>
          <p:cNvPr id="51" name="Slide Number Placeholder 4"/>
          <p:cNvSpPr txBox="1">
            <a:spLocks/>
          </p:cNvSpPr>
          <p:nvPr>
            <p:custDataLst>
              <p:tags r:id="rId39"/>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20</a:t>
            </a:fld>
            <a:endParaRPr lang="en-US" dirty="0">
              <a:solidFill>
                <a:schemeClr val="bg1"/>
              </a:solidFill>
            </a:endParaRPr>
          </a:p>
        </p:txBody>
      </p:sp>
      <p:sp>
        <p:nvSpPr>
          <p:cNvPr id="43" name="Freeform 42"/>
          <p:cNvSpPr/>
          <p:nvPr>
            <p:custDataLst>
              <p:tags r:id="rId40"/>
            </p:custDataLst>
          </p:nvPr>
        </p:nvSpPr>
        <p:spPr>
          <a:xfrm>
            <a:off x="4194810" y="5812205"/>
            <a:ext cx="2655515" cy="337133"/>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28" name="Freeform 27"/>
          <p:cNvSpPr/>
          <p:nvPr>
            <p:custDataLst>
              <p:tags r:id="rId41"/>
            </p:custDataLst>
          </p:nvPr>
        </p:nvSpPr>
        <p:spPr>
          <a:xfrm>
            <a:off x="2731771" y="5840729"/>
            <a:ext cx="3337560" cy="308610"/>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Tree>
    <p:custDataLst>
      <p:tags r:id="rId1"/>
    </p:custDataLst>
    <p:extLst>
      <p:ext uri="{BB962C8B-B14F-4D97-AF65-F5344CB8AC3E}">
        <p14:creationId xmlns:p14="http://schemas.microsoft.com/office/powerpoint/2010/main" val="18328942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custDataLst>
              <p:tags r:id="rId2"/>
            </p:custDataLst>
          </p:nvPr>
        </p:nvPicPr>
        <p:blipFill>
          <a:blip r:embed="rId46" cstate="print"/>
          <a:srcRect/>
          <a:stretch>
            <a:fillRect/>
          </a:stretch>
        </p:blipFill>
        <p:spPr bwMode="auto">
          <a:xfrm>
            <a:off x="190500" y="3298261"/>
            <a:ext cx="10670517" cy="2257544"/>
          </a:xfrm>
          <a:prstGeom prst="rect">
            <a:avLst/>
          </a:prstGeom>
          <a:noFill/>
          <a:ln w="9525">
            <a:noFill/>
            <a:miter lim="800000"/>
            <a:headEnd/>
            <a:tailEnd/>
          </a:ln>
        </p:spPr>
      </p:pic>
      <p:sp>
        <p:nvSpPr>
          <p:cNvPr id="51" name="TextBox 50"/>
          <p:cNvSpPr txBox="1"/>
          <p:nvPr>
            <p:custDataLst>
              <p:tags r:id="rId3"/>
            </p:custDataLst>
          </p:nvPr>
        </p:nvSpPr>
        <p:spPr>
          <a:xfrm>
            <a:off x="9215096" y="2885050"/>
            <a:ext cx="807432" cy="2577572"/>
          </a:xfrm>
          <a:prstGeom prst="rect">
            <a:avLst/>
          </a:prstGeom>
        </p:spPr>
        <p:style>
          <a:lnRef idx="1">
            <a:schemeClr val="dk1"/>
          </a:lnRef>
          <a:fillRef idx="2">
            <a:schemeClr val="dk1"/>
          </a:fillRef>
          <a:effectRef idx="1">
            <a:schemeClr val="dk1"/>
          </a:effectRef>
          <a:fontRef idx="minor">
            <a:schemeClr val="dk1"/>
          </a:fontRef>
        </p:style>
        <p:txBody>
          <a:bodyPr wrap="none" lIns="109728" tIns="54864" rIns="109728" bIns="54864" rtlCol="0">
            <a:noAutofit/>
          </a:bodyPr>
          <a:lstStyle/>
          <a:p>
            <a:r>
              <a:rPr lang="en-US" dirty="0" smtClean="0"/>
              <a:t>M3</a:t>
            </a:r>
            <a:endParaRPr lang="en-US" dirty="0"/>
          </a:p>
        </p:txBody>
      </p:sp>
      <p:sp>
        <p:nvSpPr>
          <p:cNvPr id="45" name="Content Placeholder 2"/>
          <p:cNvSpPr>
            <a:spLocks noGrp="1"/>
          </p:cNvSpPr>
          <p:nvPr>
            <p:ph idx="1"/>
            <p:custDataLst>
              <p:tags r:id="rId4"/>
            </p:custDataLst>
          </p:nvPr>
        </p:nvSpPr>
        <p:spPr>
          <a:xfrm>
            <a:off x="220663" y="1487357"/>
            <a:ext cx="10479575" cy="1181862"/>
          </a:xfrm>
        </p:spPr>
        <p:txBody>
          <a:bodyPr/>
          <a:lstStyle/>
          <a:p>
            <a:r>
              <a:rPr lang="en-US" sz="2800" dirty="0" smtClean="0"/>
              <a:t>A committed concurrent intention </a:t>
            </a:r>
            <a:r>
              <a:rPr lang="en-US" sz="2800" dirty="0"/>
              <a:t>produces an </a:t>
            </a:r>
            <a:r>
              <a:rPr lang="en-US" sz="2800" dirty="0" smtClean="0"/>
              <a:t/>
            </a:r>
            <a:br>
              <a:rPr lang="en-US" sz="2800" dirty="0" smtClean="0"/>
            </a:br>
            <a:r>
              <a:rPr lang="en-US" sz="2800" dirty="0" smtClean="0"/>
              <a:t>ephemeral intention  </a:t>
            </a:r>
            <a:r>
              <a:rPr lang="en-US" sz="2800" dirty="0"/>
              <a:t>(e.g. </a:t>
            </a:r>
            <a:r>
              <a:rPr lang="en-US" sz="2800" dirty="0" smtClean="0"/>
              <a:t>M3)</a:t>
            </a:r>
          </a:p>
          <a:p>
            <a:pPr lvl="1"/>
            <a:r>
              <a:rPr lang="en-US" sz="2400" dirty="0"/>
              <a:t>It’s created deterministically in memory on all </a:t>
            </a:r>
            <a:r>
              <a:rPr lang="en-US" sz="2400" dirty="0" smtClean="0"/>
              <a:t>servers.</a:t>
            </a:r>
            <a:endParaRPr lang="en-US" sz="2800" dirty="0"/>
          </a:p>
        </p:txBody>
      </p:sp>
      <p:sp>
        <p:nvSpPr>
          <p:cNvPr id="2" name="Title 1"/>
          <p:cNvSpPr>
            <a:spLocks noGrp="1"/>
          </p:cNvSpPr>
          <p:nvPr>
            <p:ph type="title"/>
            <p:custDataLst>
              <p:tags r:id="rId5"/>
            </p:custDataLst>
          </p:nvPr>
        </p:nvSpPr>
        <p:spPr>
          <a:xfrm>
            <a:off x="220663" y="90311"/>
            <a:ext cx="10752137" cy="1078992"/>
          </a:xfrm>
        </p:spPr>
        <p:txBody>
          <a:bodyPr vert="horz" lIns="109728" tIns="54864" rIns="109728" bIns="54864" rtlCol="0" anchor="ctr">
            <a:normAutofit/>
          </a:bodyPr>
          <a:lstStyle/>
          <a:p>
            <a:r>
              <a:rPr lang="en-US" sz="5400" dirty="0"/>
              <a:t>Ephemeral Intentions</a:t>
            </a:r>
          </a:p>
        </p:txBody>
      </p:sp>
      <p:sp>
        <p:nvSpPr>
          <p:cNvPr id="5" name="Slide Number Placeholder 4"/>
          <p:cNvSpPr>
            <a:spLocks noGrp="1"/>
          </p:cNvSpPr>
          <p:nvPr>
            <p:ph type="sldNum" sz="quarter" idx="4294967295"/>
            <p:custDataLst>
              <p:tags r:id="rId6"/>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21</a:t>
            </a:fld>
            <a:endParaRPr lang="en-US" dirty="0"/>
          </a:p>
        </p:txBody>
      </p:sp>
      <p:sp>
        <p:nvSpPr>
          <p:cNvPr id="15" name="Rectangle 14"/>
          <p:cNvSpPr/>
          <p:nvPr>
            <p:custDataLst>
              <p:tags r:id="rId7"/>
            </p:custDataLst>
          </p:nvPr>
        </p:nvSpPr>
        <p:spPr>
          <a:xfrm>
            <a:off x="304624" y="5541287"/>
            <a:ext cx="9900531" cy="44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1900" b="1" dirty="0">
                <a:solidFill>
                  <a:schemeClr val="bg1"/>
                </a:solidFill>
              </a:rPr>
              <a:t>Absolute VN</a:t>
            </a:r>
            <a:r>
              <a:rPr lang="en-US" sz="2400" dirty="0">
                <a:solidFill>
                  <a:schemeClr val="bg1"/>
                </a:solidFill>
              </a:rPr>
              <a:t>  </a:t>
            </a:r>
            <a:r>
              <a:rPr lang="en-US" sz="2400" dirty="0" smtClean="0">
                <a:solidFill>
                  <a:schemeClr val="bg1"/>
                </a:solidFill>
              </a:rPr>
              <a:t>51    52     53     54     </a:t>
            </a:r>
            <a:r>
              <a:rPr lang="en-US" sz="2400" dirty="0">
                <a:solidFill>
                  <a:schemeClr val="bg1"/>
                </a:solidFill>
              </a:rPr>
              <a:t>55    </a:t>
            </a:r>
            <a:r>
              <a:rPr lang="en-US" sz="2400" dirty="0" smtClean="0">
                <a:solidFill>
                  <a:schemeClr val="bg1"/>
                </a:solidFill>
              </a:rPr>
              <a:t>56    57      </a:t>
            </a:r>
            <a:r>
              <a:rPr lang="en-US" sz="2400" dirty="0">
                <a:solidFill>
                  <a:schemeClr val="bg1"/>
                </a:solidFill>
              </a:rPr>
              <a:t>58      </a:t>
            </a:r>
            <a:r>
              <a:rPr lang="en-US" sz="2400" dirty="0" smtClean="0">
                <a:solidFill>
                  <a:schemeClr val="bg1"/>
                </a:solidFill>
              </a:rPr>
              <a:t>59    60      </a:t>
            </a:r>
            <a:r>
              <a:rPr lang="en-US" sz="2400" dirty="0">
                <a:solidFill>
                  <a:schemeClr val="bg1"/>
                </a:solidFill>
              </a:rPr>
              <a:t>61 </a:t>
            </a:r>
          </a:p>
        </p:txBody>
      </p:sp>
      <p:cxnSp>
        <p:nvCxnSpPr>
          <p:cNvPr id="16" name="Straight Connector 15"/>
          <p:cNvCxnSpPr/>
          <p:nvPr>
            <p:custDataLst>
              <p:tags r:id="rId8"/>
            </p:custDataLst>
          </p:nvPr>
        </p:nvCxnSpPr>
        <p:spPr>
          <a:xfrm rot="5400000">
            <a:off x="-54867" y="4411925"/>
            <a:ext cx="2039322"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7" name="Straight Connector 16"/>
          <p:cNvCxnSpPr/>
          <p:nvPr>
            <p:custDataLst>
              <p:tags r:id="rId9"/>
            </p:custDataLst>
          </p:nvPr>
        </p:nvCxnSpPr>
        <p:spPr>
          <a:xfrm rot="5400000">
            <a:off x="3759773" y="4441255"/>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27" name="Rectangle 26"/>
          <p:cNvSpPr/>
          <p:nvPr>
            <p:custDataLst>
              <p:tags r:id="rId10"/>
            </p:custDataLst>
          </p:nvPr>
        </p:nvSpPr>
        <p:spPr>
          <a:xfrm>
            <a:off x="4857072" y="4213494"/>
            <a:ext cx="1997837"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+1   +2    +3</a:t>
            </a:r>
          </a:p>
          <a:p>
            <a:r>
              <a:rPr lang="en-US" sz="2400" dirty="0" smtClean="0"/>
              <a:t>0      52    </a:t>
            </a:r>
            <a:r>
              <a:rPr lang="en-US" sz="2400" dirty="0"/>
              <a:t>54 </a:t>
            </a:r>
          </a:p>
          <a:p>
            <a:r>
              <a:rPr lang="en-US" sz="2400" dirty="0" smtClean="0"/>
              <a:t>N      N     </a:t>
            </a:r>
            <a:r>
              <a:rPr lang="en-US" sz="2400" dirty="0"/>
              <a:t>N</a:t>
            </a:r>
          </a:p>
        </p:txBody>
      </p:sp>
      <p:sp>
        <p:nvSpPr>
          <p:cNvPr id="30" name="TextBox 29"/>
          <p:cNvSpPr txBox="1"/>
          <p:nvPr>
            <p:custDataLst>
              <p:tags r:id="rId11"/>
            </p:custDataLst>
          </p:nvPr>
        </p:nvSpPr>
        <p:spPr>
          <a:xfrm>
            <a:off x="416154" y="2912677"/>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T0</a:t>
            </a:r>
            <a:endParaRPr lang="en-US" dirty="0"/>
          </a:p>
        </p:txBody>
      </p:sp>
      <p:sp>
        <p:nvSpPr>
          <p:cNvPr id="31" name="TextBox 30"/>
          <p:cNvSpPr txBox="1"/>
          <p:nvPr>
            <p:custDataLst>
              <p:tags r:id="rId12"/>
            </p:custDataLst>
          </p:nvPr>
        </p:nvSpPr>
        <p:spPr>
          <a:xfrm>
            <a:off x="1054517" y="2912677"/>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T1</a:t>
            </a:r>
            <a:endParaRPr lang="en-US" dirty="0"/>
          </a:p>
        </p:txBody>
      </p:sp>
      <p:sp>
        <p:nvSpPr>
          <p:cNvPr id="7" name="Oval 2"/>
          <p:cNvSpPr>
            <a:spLocks noChangeArrowheads="1"/>
          </p:cNvSpPr>
          <p:nvPr>
            <p:custDataLst>
              <p:tags r:id="rId13"/>
            </p:custDataLst>
          </p:nvPr>
        </p:nvSpPr>
        <p:spPr bwMode="auto">
          <a:xfrm>
            <a:off x="1984073" y="3686046"/>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0" lang="en-US" b="1" i="0" u="none" strike="noStrike" cap="none" normalizeH="0" baseline="0" dirty="0" smtClean="0">
                <a:ln>
                  <a:noFill/>
                </a:ln>
                <a:solidFill>
                  <a:schemeClr val="bg1"/>
                </a:solidFill>
                <a:effectLst/>
                <a:latin typeface="Arial" pitchFamily="34" charset="0"/>
                <a:cs typeface="Arial" pitchFamily="34" charset="0"/>
              </a:rPr>
              <a:t>C</a:t>
            </a:r>
          </a:p>
        </p:txBody>
      </p:sp>
      <p:sp>
        <p:nvSpPr>
          <p:cNvPr id="8" name="Oval 2"/>
          <p:cNvSpPr>
            <a:spLocks noChangeArrowheads="1"/>
          </p:cNvSpPr>
          <p:nvPr>
            <p:custDataLst>
              <p:tags r:id="rId14"/>
            </p:custDataLst>
          </p:nvPr>
        </p:nvSpPr>
        <p:spPr bwMode="auto">
          <a:xfrm>
            <a:off x="2728913" y="3686046"/>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B</a:t>
            </a:r>
          </a:p>
        </p:txBody>
      </p:sp>
      <p:sp>
        <p:nvSpPr>
          <p:cNvPr id="9" name="Oval 2"/>
          <p:cNvSpPr>
            <a:spLocks noChangeArrowheads="1"/>
          </p:cNvSpPr>
          <p:nvPr>
            <p:custDataLst>
              <p:tags r:id="rId15"/>
            </p:custDataLst>
          </p:nvPr>
        </p:nvSpPr>
        <p:spPr bwMode="auto">
          <a:xfrm>
            <a:off x="3473755" y="3686046"/>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E</a:t>
            </a:r>
          </a:p>
        </p:txBody>
      </p:sp>
      <p:sp>
        <p:nvSpPr>
          <p:cNvPr id="10" name="Oval 2"/>
          <p:cNvSpPr>
            <a:spLocks noChangeArrowheads="1"/>
          </p:cNvSpPr>
          <p:nvPr>
            <p:custDataLst>
              <p:tags r:id="rId16"/>
            </p:custDataLst>
          </p:nvPr>
        </p:nvSpPr>
        <p:spPr bwMode="auto">
          <a:xfrm>
            <a:off x="4218595" y="3686046"/>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cxnSp>
        <p:nvCxnSpPr>
          <p:cNvPr id="11" name="Straight Arrow Connector 10"/>
          <p:cNvCxnSpPr/>
          <p:nvPr>
            <p:custDataLst>
              <p:tags r:id="rId17"/>
            </p:custDataLst>
          </p:nvPr>
        </p:nvCxnSpPr>
        <p:spPr>
          <a:xfrm rot="10800000">
            <a:off x="2402451" y="3904663"/>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custDataLst>
              <p:tags r:id="rId18"/>
            </p:custDataLst>
          </p:nvPr>
        </p:nvCxnSpPr>
        <p:spPr>
          <a:xfrm rot="10800000">
            <a:off x="3876141" y="3904663"/>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custDataLst>
              <p:tags r:id="rId19"/>
            </p:custDataLst>
          </p:nvPr>
        </p:nvSpPr>
        <p:spPr>
          <a:xfrm flipV="1">
            <a:off x="3019495" y="3611178"/>
            <a:ext cx="1233347" cy="163892"/>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20" name="Oval 2"/>
          <p:cNvSpPr>
            <a:spLocks noChangeArrowheads="1"/>
          </p:cNvSpPr>
          <p:nvPr>
            <p:custDataLst>
              <p:tags r:id="rId20"/>
            </p:custDataLst>
          </p:nvPr>
        </p:nvSpPr>
        <p:spPr bwMode="auto">
          <a:xfrm>
            <a:off x="4858113" y="3689163"/>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A</a:t>
            </a:r>
          </a:p>
        </p:txBody>
      </p:sp>
      <p:sp>
        <p:nvSpPr>
          <p:cNvPr id="21" name="Oval 2"/>
          <p:cNvSpPr>
            <a:spLocks noChangeArrowheads="1"/>
          </p:cNvSpPr>
          <p:nvPr>
            <p:custDataLst>
              <p:tags r:id="rId21"/>
            </p:custDataLst>
          </p:nvPr>
        </p:nvSpPr>
        <p:spPr bwMode="auto">
          <a:xfrm>
            <a:off x="5602954" y="3700593"/>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B</a:t>
            </a:r>
          </a:p>
        </p:txBody>
      </p:sp>
      <p:sp>
        <p:nvSpPr>
          <p:cNvPr id="23" name="Oval 2"/>
          <p:cNvSpPr>
            <a:spLocks noChangeArrowheads="1"/>
          </p:cNvSpPr>
          <p:nvPr>
            <p:custDataLst>
              <p:tags r:id="rId22"/>
            </p:custDataLst>
          </p:nvPr>
        </p:nvSpPr>
        <p:spPr bwMode="auto">
          <a:xfrm>
            <a:off x="6371541" y="3700593"/>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cxnSp>
        <p:nvCxnSpPr>
          <p:cNvPr id="24" name="Straight Arrow Connector 23"/>
          <p:cNvCxnSpPr/>
          <p:nvPr>
            <p:custDataLst>
              <p:tags r:id="rId23"/>
            </p:custDataLst>
          </p:nvPr>
        </p:nvCxnSpPr>
        <p:spPr>
          <a:xfrm rot="10800000">
            <a:off x="5276491" y="3919209"/>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24"/>
            </p:custDataLst>
          </p:nvPr>
        </p:nvCxnSpPr>
        <p:spPr>
          <a:xfrm rot="10800000">
            <a:off x="6029086" y="3919209"/>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5"/>
            </p:custDataLst>
          </p:nvPr>
        </p:nvSpPr>
        <p:spPr>
          <a:xfrm>
            <a:off x="4870873" y="2912677"/>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T2</a:t>
            </a:r>
            <a:endParaRPr lang="en-US" dirty="0"/>
          </a:p>
        </p:txBody>
      </p:sp>
      <p:sp>
        <p:nvSpPr>
          <p:cNvPr id="14" name="Rectangle 13"/>
          <p:cNvSpPr/>
          <p:nvPr>
            <p:custDataLst>
              <p:tags r:id="rId26"/>
            </p:custDataLst>
          </p:nvPr>
        </p:nvSpPr>
        <p:spPr>
          <a:xfrm>
            <a:off x="190501" y="4206593"/>
            <a:ext cx="4521648"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VN Offset:  +1     +2     +3    +4 </a:t>
            </a:r>
          </a:p>
          <a:p>
            <a:r>
              <a:rPr lang="en-US" sz="2400" dirty="0" smtClean="0"/>
              <a:t>SSV:            0       0       0     </a:t>
            </a:r>
            <a:r>
              <a:rPr lang="en-US" sz="2400" dirty="0"/>
              <a:t>50</a:t>
            </a:r>
          </a:p>
          <a:p>
            <a:r>
              <a:rPr lang="en-US" sz="2400" dirty="0" err="1" smtClean="0"/>
              <a:t>DependsOn</a:t>
            </a:r>
            <a:r>
              <a:rPr lang="en-US" sz="2400" dirty="0" smtClean="0"/>
              <a:t>: N      N      </a:t>
            </a:r>
            <a:r>
              <a:rPr lang="en-US" sz="2400" dirty="0"/>
              <a:t>N </a:t>
            </a:r>
            <a:r>
              <a:rPr lang="en-US" sz="2400" dirty="0" smtClean="0"/>
              <a:t>     </a:t>
            </a:r>
            <a:r>
              <a:rPr lang="en-US" sz="2400" dirty="0"/>
              <a:t>Y </a:t>
            </a:r>
          </a:p>
        </p:txBody>
      </p:sp>
      <p:sp>
        <p:nvSpPr>
          <p:cNvPr id="28" name="Freeform 27"/>
          <p:cNvSpPr/>
          <p:nvPr>
            <p:custDataLst>
              <p:tags r:id="rId27"/>
            </p:custDataLst>
          </p:nvPr>
        </p:nvSpPr>
        <p:spPr>
          <a:xfrm>
            <a:off x="2289811" y="4091238"/>
            <a:ext cx="3383280" cy="228600"/>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33" name="Rectangle 32"/>
          <p:cNvSpPr/>
          <p:nvPr>
            <p:custDataLst>
              <p:tags r:id="rId28"/>
            </p:custDataLst>
          </p:nvPr>
        </p:nvSpPr>
        <p:spPr>
          <a:xfrm>
            <a:off x="7006775" y="4210044"/>
            <a:ext cx="1997837"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+1   +2   +3</a:t>
            </a:r>
          </a:p>
          <a:p>
            <a:r>
              <a:rPr lang="en-US" sz="2400" dirty="0" smtClean="0"/>
              <a:t> </a:t>
            </a:r>
            <a:r>
              <a:rPr lang="en-US" sz="2400" dirty="0"/>
              <a:t>0    </a:t>
            </a:r>
            <a:r>
              <a:rPr lang="en-US" sz="2400" dirty="0" smtClean="0"/>
              <a:t> 53    54 </a:t>
            </a:r>
            <a:endParaRPr lang="en-US" sz="2400" dirty="0"/>
          </a:p>
          <a:p>
            <a:r>
              <a:rPr lang="en-US" sz="2400" dirty="0" smtClean="0"/>
              <a:t>N     </a:t>
            </a:r>
            <a:r>
              <a:rPr lang="en-US" sz="2400" dirty="0"/>
              <a:t>N   </a:t>
            </a:r>
            <a:r>
              <a:rPr lang="en-US" sz="2400" dirty="0" smtClean="0"/>
              <a:t>  N</a:t>
            </a:r>
            <a:endParaRPr lang="en-US" sz="2400" dirty="0"/>
          </a:p>
        </p:txBody>
      </p:sp>
      <p:sp>
        <p:nvSpPr>
          <p:cNvPr id="34" name="Oval 2"/>
          <p:cNvSpPr>
            <a:spLocks noChangeArrowheads="1"/>
          </p:cNvSpPr>
          <p:nvPr>
            <p:custDataLst>
              <p:tags r:id="rId29"/>
            </p:custDataLst>
          </p:nvPr>
        </p:nvSpPr>
        <p:spPr bwMode="auto">
          <a:xfrm>
            <a:off x="7007816" y="3697143"/>
            <a:ext cx="410946" cy="438838"/>
          </a:xfrm>
          <a:prstGeom prst="ellipse">
            <a:avLst/>
          </a:prstGeom>
          <a:solidFill>
            <a:schemeClr val="tx1"/>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F</a:t>
            </a:r>
          </a:p>
        </p:txBody>
      </p:sp>
      <p:sp>
        <p:nvSpPr>
          <p:cNvPr id="35" name="Oval 2"/>
          <p:cNvSpPr>
            <a:spLocks noChangeArrowheads="1"/>
          </p:cNvSpPr>
          <p:nvPr>
            <p:custDataLst>
              <p:tags r:id="rId30"/>
            </p:custDataLst>
          </p:nvPr>
        </p:nvSpPr>
        <p:spPr bwMode="auto">
          <a:xfrm>
            <a:off x="7752657" y="3697143"/>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E</a:t>
            </a:r>
          </a:p>
        </p:txBody>
      </p:sp>
      <p:sp>
        <p:nvSpPr>
          <p:cNvPr id="36" name="Oval 2"/>
          <p:cNvSpPr>
            <a:spLocks noChangeArrowheads="1"/>
          </p:cNvSpPr>
          <p:nvPr>
            <p:custDataLst>
              <p:tags r:id="rId31"/>
            </p:custDataLst>
          </p:nvPr>
        </p:nvSpPr>
        <p:spPr bwMode="auto">
          <a:xfrm>
            <a:off x="8521244" y="3697143"/>
            <a:ext cx="410946" cy="438838"/>
          </a:xfrm>
          <a:prstGeom prst="ellipse">
            <a:avLst/>
          </a:prstGeom>
          <a:solidFill>
            <a:schemeClr val="tx2">
              <a:lumMod val="65000"/>
            </a:schemeClr>
          </a:solidFill>
          <a:ln w="28575">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defRPr kumimoji="0" b="1" i="0" u="none" strike="noStrike" cap="none" normalizeH="0" baseline="0">
                <a:ln>
                  <a:noFill/>
                </a:ln>
                <a:solidFill>
                  <a:schemeClr val="tx1"/>
                </a:solidFill>
                <a:effectLst/>
                <a:latin typeface="Arial" pitchFamily="34" charset="0"/>
                <a:cs typeface="Arial" pitchFamily="34" charset="0"/>
              </a:defRPr>
            </a:pPr>
            <a:r>
              <a:rPr lang="en-US" dirty="0">
                <a:solidFill>
                  <a:schemeClr val="bg1"/>
                </a:solidFill>
              </a:rPr>
              <a:t>D</a:t>
            </a:r>
          </a:p>
        </p:txBody>
      </p:sp>
      <p:cxnSp>
        <p:nvCxnSpPr>
          <p:cNvPr id="38" name="Straight Arrow Connector 37"/>
          <p:cNvCxnSpPr/>
          <p:nvPr>
            <p:custDataLst>
              <p:tags r:id="rId32"/>
            </p:custDataLst>
          </p:nvPr>
        </p:nvCxnSpPr>
        <p:spPr>
          <a:xfrm rot="10800000">
            <a:off x="7426193" y="3915759"/>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custDataLst>
              <p:tags r:id="rId33"/>
            </p:custDataLst>
          </p:nvPr>
        </p:nvCxnSpPr>
        <p:spPr>
          <a:xfrm rot="10800000">
            <a:off x="8178789" y="3915759"/>
            <a:ext cx="333894" cy="1607"/>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34"/>
            </p:custDataLst>
          </p:nvPr>
        </p:nvCxnSpPr>
        <p:spPr>
          <a:xfrm rot="5400000">
            <a:off x="5919827" y="4458508"/>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42" name="TextBox 41"/>
          <p:cNvSpPr txBox="1"/>
          <p:nvPr>
            <p:custDataLst>
              <p:tags r:id="rId35"/>
            </p:custDataLst>
          </p:nvPr>
        </p:nvSpPr>
        <p:spPr>
          <a:xfrm>
            <a:off x="7030925" y="2912677"/>
            <a:ext cx="521361" cy="449354"/>
          </a:xfrm>
          <a:prstGeom prst="rect">
            <a:avLst/>
          </a:prstGeom>
          <a:solidFill>
            <a:schemeClr val="accent2">
              <a:lumMod val="75000"/>
            </a:schemeClr>
          </a:solidFill>
        </p:spPr>
        <p:style>
          <a:lnRef idx="0">
            <a:schemeClr val="dk1"/>
          </a:lnRef>
          <a:fillRef idx="3">
            <a:schemeClr val="dk1"/>
          </a:fillRef>
          <a:effectRef idx="3">
            <a:schemeClr val="dk1"/>
          </a:effectRef>
          <a:fontRef idx="minor">
            <a:schemeClr val="lt1"/>
          </a:fontRef>
        </p:style>
        <p:txBody>
          <a:bodyPr wrap="none" lIns="109728" tIns="54864" rIns="109728" bIns="54864" rtlCol="0">
            <a:spAutoFit/>
          </a:bodyPr>
          <a:lstStyle/>
          <a:p>
            <a:r>
              <a:rPr lang="en-US" dirty="0" smtClean="0"/>
              <a:t>T3</a:t>
            </a:r>
            <a:endParaRPr lang="en-US" dirty="0"/>
          </a:p>
        </p:txBody>
      </p:sp>
      <p:cxnSp>
        <p:nvCxnSpPr>
          <p:cNvPr id="43" name="Straight Connector 42"/>
          <p:cNvCxnSpPr/>
          <p:nvPr>
            <p:custDataLst>
              <p:tags r:id="rId36"/>
            </p:custDataLst>
          </p:nvPr>
        </p:nvCxnSpPr>
        <p:spPr>
          <a:xfrm rot="5400000">
            <a:off x="8100586" y="4455058"/>
            <a:ext cx="2042772"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44" name="Rectangle 43"/>
          <p:cNvSpPr/>
          <p:nvPr>
            <p:custDataLst>
              <p:tags r:id="rId37"/>
            </p:custDataLst>
          </p:nvPr>
        </p:nvSpPr>
        <p:spPr>
          <a:xfrm>
            <a:off x="9311753" y="4216944"/>
            <a:ext cx="596908" cy="1142179"/>
          </a:xfrm>
          <a:prstGeom prst="rect">
            <a:avLst/>
          </a:prstGeom>
          <a:solidFill>
            <a:srgbClr val="A47D00"/>
          </a:solid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2400" dirty="0"/>
              <a:t>+1 57     </a:t>
            </a:r>
          </a:p>
          <a:p>
            <a:r>
              <a:rPr lang="en-US" sz="2400" dirty="0" smtClean="0"/>
              <a:t>N</a:t>
            </a:r>
            <a:endParaRPr lang="en-US" sz="2400" dirty="0"/>
          </a:p>
        </p:txBody>
      </p:sp>
      <p:sp>
        <p:nvSpPr>
          <p:cNvPr id="47" name="Oval 2"/>
          <p:cNvSpPr>
            <a:spLocks noChangeArrowheads="1"/>
          </p:cNvSpPr>
          <p:nvPr>
            <p:custDataLst>
              <p:tags r:id="rId38"/>
            </p:custDataLst>
          </p:nvPr>
        </p:nvSpPr>
        <p:spPr bwMode="auto">
          <a:xfrm>
            <a:off x="9366632" y="3693691"/>
            <a:ext cx="410946" cy="438838"/>
          </a:xfrm>
          <a:prstGeom prst="ellipse">
            <a:avLst/>
          </a:prstGeom>
          <a:solidFill>
            <a:schemeClr val="tx1"/>
          </a:solidFill>
          <a:ln w="28575">
            <a:solidFill>
              <a:srgbClr val="000000"/>
            </a:solidFill>
            <a:round/>
            <a:headEnd/>
            <a:tailEnd/>
          </a:ln>
          <a:effectLst>
            <a:glow rad="63500">
              <a:schemeClr val="accent4">
                <a:satMod val="175000"/>
                <a:alpha val="40000"/>
              </a:schemeClr>
            </a:glow>
          </a:effectLst>
        </p:spPr>
        <p:txBody>
          <a:bodyPr vert="horz" wrap="square" lIns="0" tIns="0" rIns="0" bIns="0" numCol="1" anchor="ctr" anchorCtr="0" compatLnSpc="1">
            <a:prstTxWarp prst="textNoShape">
              <a:avLst/>
            </a:prstTxWarp>
          </a:bodyPr>
          <a:lstStyle/>
          <a:p>
            <a:pPr algn="ctr" fontAlgn="base">
              <a:spcBef>
                <a:spcPct val="0"/>
              </a:spcBef>
              <a:spcAft>
                <a:spcPct val="0"/>
              </a:spcAft>
              <a:defRPr kumimoji="0" sz="2400" b="0" i="0" u="none" strike="noStrike" cap="none" normalizeH="0" baseline="0">
                <a:ln>
                  <a:noFill/>
                </a:ln>
                <a:solidFill>
                  <a:schemeClr val="tx1"/>
                </a:solidFill>
                <a:effectLst/>
                <a:latin typeface="Arial" pitchFamily="34" charset="0"/>
                <a:cs typeface="Arial" pitchFamily="34" charset="0"/>
              </a:defRPr>
            </a:pPr>
            <a:r>
              <a:rPr lang="en-US" sz="2400" b="1" dirty="0">
                <a:solidFill>
                  <a:schemeClr val="bg1"/>
                </a:solidFill>
              </a:rPr>
              <a:t>D</a:t>
            </a:r>
          </a:p>
        </p:txBody>
      </p:sp>
      <p:sp>
        <p:nvSpPr>
          <p:cNvPr id="53" name="Freeform 52"/>
          <p:cNvSpPr/>
          <p:nvPr>
            <p:custDataLst>
              <p:tags r:id="rId39"/>
            </p:custDataLst>
          </p:nvPr>
        </p:nvSpPr>
        <p:spPr>
          <a:xfrm flipV="1">
            <a:off x="5924551" y="3405436"/>
            <a:ext cx="3471779" cy="364120"/>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54" name="Freeform 53"/>
          <p:cNvSpPr/>
          <p:nvPr>
            <p:custDataLst>
              <p:tags r:id="rId40"/>
            </p:custDataLst>
          </p:nvPr>
        </p:nvSpPr>
        <p:spPr>
          <a:xfrm>
            <a:off x="8096250" y="4079808"/>
            <a:ext cx="1370716" cy="182018"/>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56" name="Freeform 55"/>
          <p:cNvSpPr/>
          <p:nvPr>
            <p:custDataLst>
              <p:tags r:id="rId41"/>
            </p:custDataLst>
          </p:nvPr>
        </p:nvSpPr>
        <p:spPr>
          <a:xfrm>
            <a:off x="2964180" y="3405438"/>
            <a:ext cx="5646420" cy="354331"/>
          </a:xfrm>
          <a:custGeom>
            <a:avLst/>
            <a:gdLst>
              <a:gd name="connsiteX0" fmla="*/ 0 w 4762500"/>
              <a:gd name="connsiteY0" fmla="*/ 153987 h 192087"/>
              <a:gd name="connsiteX1" fmla="*/ 209550 w 4762500"/>
              <a:gd name="connsiteY1" fmla="*/ 39687 h 192087"/>
              <a:gd name="connsiteX2" fmla="*/ 866775 w 4762500"/>
              <a:gd name="connsiteY2" fmla="*/ 1587 h 192087"/>
              <a:gd name="connsiteX3" fmla="*/ 3838575 w 4762500"/>
              <a:gd name="connsiteY3" fmla="*/ 49212 h 192087"/>
              <a:gd name="connsiteX4" fmla="*/ 4762500 w 4762500"/>
              <a:gd name="connsiteY4" fmla="*/ 192087 h 19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0" h="192087">
                <a:moveTo>
                  <a:pt x="0" y="153987"/>
                </a:moveTo>
                <a:cubicBezTo>
                  <a:pt x="32543" y="109537"/>
                  <a:pt x="65087" y="65087"/>
                  <a:pt x="209550" y="39687"/>
                </a:cubicBezTo>
                <a:cubicBezTo>
                  <a:pt x="354013" y="14287"/>
                  <a:pt x="261938" y="0"/>
                  <a:pt x="866775" y="1587"/>
                </a:cubicBezTo>
                <a:cubicBezTo>
                  <a:pt x="1471612" y="3174"/>
                  <a:pt x="3189288" y="17462"/>
                  <a:pt x="3838575" y="49212"/>
                </a:cubicBezTo>
                <a:cubicBezTo>
                  <a:pt x="4487862" y="80962"/>
                  <a:pt x="4625181" y="136524"/>
                  <a:pt x="4762500" y="192087"/>
                </a:cubicBezTo>
              </a:path>
            </a:pathLst>
          </a:custGeom>
          <a:ln w="254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sz="1700" dirty="0"/>
          </a:p>
        </p:txBody>
      </p:sp>
      <p:sp>
        <p:nvSpPr>
          <p:cNvPr id="46" name="Content Placeholder 2"/>
          <p:cNvSpPr txBox="1">
            <a:spLocks/>
          </p:cNvSpPr>
          <p:nvPr>
            <p:custDataLst>
              <p:tags r:id="rId42"/>
            </p:custDataLst>
          </p:nvPr>
        </p:nvSpPr>
        <p:spPr>
          <a:xfrm>
            <a:off x="414238" y="6099528"/>
            <a:ext cx="10058400" cy="1434239"/>
          </a:xfrm>
          <a:prstGeom prst="rect">
            <a:avLst/>
          </a:prstGeom>
        </p:spPr>
        <p:txBody>
          <a:bodyPr vert="horz" lIns="0" tIns="0" rIns="0" bIns="0" rtlCol="0">
            <a:spAutoFit/>
          </a:bodyPr>
          <a:lstStyle>
            <a:lvl1pPr marL="461963" indent="-461963" algn="l" defTabSz="1097280" rtl="0" eaLnBrk="1" latinLnBrk="0" hangingPunct="1">
              <a:lnSpc>
                <a:spcPct val="90000"/>
              </a:lnSpc>
              <a:spcBef>
                <a:spcPct val="20000"/>
              </a:spcBef>
              <a:buSzPct val="90000"/>
              <a:buFontTx/>
              <a:buBlip>
                <a:blip r:embed="rId47"/>
              </a:buBlip>
              <a:defRPr sz="4000" kern="1200">
                <a:solidFill>
                  <a:schemeClr val="bg1"/>
                </a:solidFill>
                <a:latin typeface="+mn-lt"/>
                <a:ea typeface="+mn-ea"/>
                <a:cs typeface="+mn-cs"/>
              </a:defRPr>
            </a:lvl1pPr>
            <a:lvl2pPr marL="887413" indent="-434975" algn="l" defTabSz="1097280" rtl="0" eaLnBrk="1" latinLnBrk="0" hangingPunct="1">
              <a:lnSpc>
                <a:spcPct val="90000"/>
              </a:lnSpc>
              <a:spcBef>
                <a:spcPct val="20000"/>
              </a:spcBef>
              <a:buSzPct val="90000"/>
              <a:buFontTx/>
              <a:buBlip>
                <a:blip r:embed="rId47"/>
              </a:buBlip>
              <a:defRPr sz="3600" kern="1200">
                <a:solidFill>
                  <a:schemeClr val="bg1"/>
                </a:solidFill>
                <a:latin typeface="+mn-lt"/>
                <a:ea typeface="+mn-ea"/>
                <a:cs typeface="+mn-cs"/>
              </a:defRPr>
            </a:lvl2pPr>
            <a:lvl3pPr marL="1322388" indent="-417513" algn="l" defTabSz="1097280" rtl="0" eaLnBrk="1" latinLnBrk="0" hangingPunct="1">
              <a:lnSpc>
                <a:spcPct val="90000"/>
              </a:lnSpc>
              <a:spcBef>
                <a:spcPct val="20000"/>
              </a:spcBef>
              <a:buSzPct val="90000"/>
              <a:buFontTx/>
              <a:buBlip>
                <a:blip r:embed="rId47"/>
              </a:buBlip>
              <a:defRPr sz="3200" kern="1200">
                <a:solidFill>
                  <a:schemeClr val="bg1"/>
                </a:solidFill>
                <a:latin typeface="+mn-lt"/>
                <a:ea typeface="+mn-ea"/>
                <a:cs typeface="+mn-cs"/>
              </a:defRPr>
            </a:lvl3pPr>
            <a:lvl4pPr marL="1704975" indent="-382588" algn="l" defTabSz="1097280" rtl="0" eaLnBrk="1" latinLnBrk="0" hangingPunct="1">
              <a:lnSpc>
                <a:spcPct val="90000"/>
              </a:lnSpc>
              <a:spcBef>
                <a:spcPct val="20000"/>
              </a:spcBef>
              <a:buSzPct val="90000"/>
              <a:buFontTx/>
              <a:buBlip>
                <a:blip r:embed="rId47"/>
              </a:buBlip>
              <a:defRPr sz="2800" kern="1200">
                <a:solidFill>
                  <a:schemeClr val="bg1"/>
                </a:solidFill>
                <a:latin typeface="+mn-lt"/>
                <a:ea typeface="+mn-ea"/>
                <a:cs typeface="+mn-cs"/>
              </a:defRPr>
            </a:lvl4pPr>
            <a:lvl5pPr marL="2112963" indent="-382588" algn="l" defTabSz="1097280" rtl="0" eaLnBrk="1" latinLnBrk="0" hangingPunct="1">
              <a:lnSpc>
                <a:spcPct val="90000"/>
              </a:lnSpc>
              <a:spcBef>
                <a:spcPct val="20000"/>
              </a:spcBef>
              <a:buSzPct val="90000"/>
              <a:buFontTx/>
              <a:buBlip>
                <a:blip r:embed="rId47"/>
              </a:buBlip>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spcAft>
                <a:spcPts val="1200"/>
              </a:spcAft>
            </a:pPr>
            <a:r>
              <a:rPr lang="en-US" sz="2800" dirty="0" smtClean="0"/>
              <a:t>It logically commits immediately after the intention it melds.</a:t>
            </a:r>
          </a:p>
          <a:p>
            <a:r>
              <a:rPr lang="en-US" sz="2900" dirty="0" smtClean="0"/>
              <a:t>To </a:t>
            </a:r>
            <a:r>
              <a:rPr lang="en-US" sz="2900" dirty="0"/>
              <a:t>meld the concurrent intention </a:t>
            </a:r>
            <a:r>
              <a:rPr lang="en-US" sz="2900" dirty="0" smtClean="0"/>
              <a:t>T3 above, </a:t>
            </a:r>
            <a:r>
              <a:rPr lang="en-US" sz="2900" dirty="0"/>
              <a:t>we need to consider metadata only on the root node </a:t>
            </a:r>
            <a:r>
              <a:rPr lang="en-US" sz="2900" dirty="0" smtClean="0"/>
              <a:t>D.</a:t>
            </a:r>
          </a:p>
        </p:txBody>
      </p:sp>
      <p:sp>
        <p:nvSpPr>
          <p:cNvPr id="48" name="Slide Number Placeholder 4"/>
          <p:cNvSpPr txBox="1">
            <a:spLocks/>
          </p:cNvSpPr>
          <p:nvPr>
            <p:custDataLst>
              <p:tags r:id="rId4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21</a:t>
            </a:fld>
            <a:endParaRPr lang="en-US" dirty="0">
              <a:solidFill>
                <a:schemeClr val="bg1"/>
              </a:solidFill>
            </a:endParaRPr>
          </a:p>
        </p:txBody>
      </p:sp>
    </p:spTree>
    <p:custDataLst>
      <p:tags r:id="rId1"/>
    </p:custDataLst>
    <p:extLst>
      <p:ext uri="{BB962C8B-B14F-4D97-AF65-F5344CB8AC3E}">
        <p14:creationId xmlns:p14="http://schemas.microsoft.com/office/powerpoint/2010/main" val="32450141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5570756"/>
          </a:xfrm>
        </p:spPr>
        <p:txBody>
          <a:bodyPr/>
          <a:lstStyle/>
          <a:p>
            <a:r>
              <a:rPr lang="en-US" sz="2800" dirty="0" smtClean="0"/>
              <a:t>Most are automatically trimmed </a:t>
            </a:r>
          </a:p>
          <a:p>
            <a:pPr>
              <a:spcAft>
                <a:spcPts val="1200"/>
              </a:spcAft>
            </a:pPr>
            <a:r>
              <a:rPr lang="en-US" sz="2800" dirty="0" smtClean="0"/>
              <a:t>Each committed intention </a:t>
            </a:r>
            <a:r>
              <a:rPr lang="en-US" sz="2800" dirty="0">
                <a:latin typeface="Times New Roman" pitchFamily="18" charset="0"/>
                <a:cs typeface="Times New Roman" pitchFamily="18" charset="0"/>
              </a:rPr>
              <a:t>I</a:t>
            </a:r>
            <a:r>
              <a:rPr lang="en-US" sz="2800" dirty="0" smtClean="0"/>
              <a:t> trims the previous ephemeral intention with either a persisted node (if </a:t>
            </a:r>
            <a:r>
              <a:rPr lang="en-US" sz="2800" dirty="0" smtClean="0">
                <a:latin typeface="Times New Roman" pitchFamily="18" charset="0"/>
                <a:cs typeface="Times New Roman" pitchFamily="18" charset="0"/>
              </a:rPr>
              <a:t>I</a:t>
            </a:r>
            <a:r>
              <a:rPr lang="en-US" sz="2800" dirty="0" smtClean="0"/>
              <a:t> is serial) or an ephemeral node (if </a:t>
            </a:r>
            <a:r>
              <a:rPr lang="en-US" sz="2800" dirty="0">
                <a:latin typeface="Times New Roman" pitchFamily="18" charset="0"/>
                <a:cs typeface="Times New Roman" pitchFamily="18" charset="0"/>
              </a:rPr>
              <a:t>I</a:t>
            </a:r>
            <a:r>
              <a:rPr lang="en-US" sz="2800" dirty="0" smtClean="0"/>
              <a:t> is concurrent).</a:t>
            </a:r>
          </a:p>
          <a:p>
            <a:pPr>
              <a:spcAft>
                <a:spcPts val="1200"/>
              </a:spcAft>
            </a:pPr>
            <a:r>
              <a:rPr lang="en-US" sz="2800" dirty="0" smtClean="0"/>
              <a:t>To </a:t>
            </a:r>
            <a:r>
              <a:rPr lang="en-US" sz="2800" dirty="0"/>
              <a:t>track </a:t>
            </a:r>
            <a:r>
              <a:rPr lang="en-US" sz="2800" dirty="0" smtClean="0"/>
              <a:t>them use an ephemeral flag (or count) on each node that has ephemeral descendants</a:t>
            </a:r>
          </a:p>
          <a:p>
            <a:r>
              <a:rPr lang="en-US" sz="2800" dirty="0" smtClean="0"/>
              <a:t>Periodically run a flush transaction</a:t>
            </a:r>
          </a:p>
          <a:p>
            <a:pPr lvl="1"/>
            <a:r>
              <a:rPr lang="en-US" sz="2400" dirty="0" smtClean="0"/>
              <a:t>It copies a set of ephemeral nodes that have no reachable ephemeral nodes</a:t>
            </a:r>
          </a:p>
          <a:p>
            <a:pPr lvl="1"/>
            <a:r>
              <a:rPr lang="en-US" sz="2400" dirty="0" smtClean="0"/>
              <a:t>It makes </a:t>
            </a:r>
            <a:r>
              <a:rPr lang="en-US" sz="2400" dirty="0"/>
              <a:t>the original ephemeral nodes unreachable in the </a:t>
            </a:r>
            <a:r>
              <a:rPr lang="en-US" sz="2400" dirty="0" smtClean="0"/>
              <a:t>new committed state.</a:t>
            </a:r>
          </a:p>
          <a:p>
            <a:pPr lvl="1"/>
            <a:r>
              <a:rPr lang="en-US" sz="2400" dirty="0" smtClean="0"/>
              <a:t>It has no dependencies, so it can’t conflict</a:t>
            </a:r>
          </a:p>
          <a:p>
            <a:pPr lvl="1"/>
            <a:endParaRPr lang="en-US" sz="2400" dirty="0"/>
          </a:p>
        </p:txBody>
      </p:sp>
      <p:sp>
        <p:nvSpPr>
          <p:cNvPr id="2" name="Title 1"/>
          <p:cNvSpPr>
            <a:spLocks noGrp="1"/>
          </p:cNvSpPr>
          <p:nvPr>
            <p:ph type="title"/>
            <p:custDataLst>
              <p:tags r:id="rId2"/>
            </p:custDataLst>
          </p:nvPr>
        </p:nvSpPr>
        <p:spPr>
          <a:xfrm>
            <a:off x="457200" y="276225"/>
            <a:ext cx="10058400" cy="664797"/>
          </a:xfrm>
        </p:spPr>
        <p:txBody>
          <a:bodyPr/>
          <a:lstStyle/>
          <a:p>
            <a:r>
              <a:rPr lang="en-US" sz="4800" dirty="0" smtClean="0"/>
              <a:t>Garbage Collecting Ephemeral Intentions</a:t>
            </a:r>
            <a:endParaRPr lang="en-US" dirty="0"/>
          </a:p>
        </p:txBody>
      </p:sp>
      <p:sp>
        <p:nvSpPr>
          <p:cNvPr id="4"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22</a:t>
            </a:fld>
            <a:endParaRPr lang="en-US" dirty="0">
              <a:solidFill>
                <a:schemeClr val="bg1"/>
              </a:solidFill>
            </a:endParaRPr>
          </a:p>
        </p:txBody>
      </p:sp>
    </p:spTree>
    <p:extLst>
      <p:ext uri="{BB962C8B-B14F-4D97-AF65-F5344CB8AC3E}">
        <p14:creationId xmlns:p14="http://schemas.microsoft.com/office/powerpoint/2010/main" val="109891862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p:cNvSpPr>
            <a:spLocks noGrp="1"/>
          </p:cNvSpPr>
          <p:nvPr>
            <p:ph idx="1"/>
            <p:custDataLst>
              <p:tags r:id="rId1"/>
            </p:custDataLst>
          </p:nvPr>
        </p:nvSpPr>
        <p:spPr>
          <a:xfrm>
            <a:off x="205740" y="1695449"/>
            <a:ext cx="10477214" cy="5995861"/>
          </a:xfrm>
        </p:spPr>
        <p:txBody>
          <a:bodyPr>
            <a:normAutofit/>
          </a:bodyPr>
          <a:lstStyle/>
          <a:p>
            <a:pPr>
              <a:spcBef>
                <a:spcPts val="1200"/>
              </a:spcBef>
            </a:pPr>
            <a:r>
              <a:rPr lang="en-US" sz="3200" dirty="0" smtClean="0"/>
              <a:t>Phantom avoidance</a:t>
            </a:r>
          </a:p>
          <a:p>
            <a:pPr>
              <a:spcBef>
                <a:spcPts val="1200"/>
              </a:spcBef>
            </a:pPr>
            <a:r>
              <a:rPr lang="en-US" sz="3200" dirty="0" smtClean="0"/>
              <a:t>Asymmetric </a:t>
            </a:r>
            <a:r>
              <a:rPr lang="en-US" sz="3200" dirty="0"/>
              <a:t>meld operations</a:t>
            </a:r>
          </a:p>
          <a:p>
            <a:pPr lvl="1">
              <a:spcBef>
                <a:spcPts val="720"/>
              </a:spcBef>
              <a:buFont typeface="Wingdings" pitchFamily="2" charset="2"/>
              <a:buChar char="§"/>
            </a:pPr>
            <a:r>
              <a:rPr lang="en-US" sz="2800" dirty="0"/>
              <a:t>Necessary in common case when subtrees do not </a:t>
            </a:r>
            <a:r>
              <a:rPr lang="en-US" sz="2800" dirty="0" smtClean="0"/>
              <a:t>align</a:t>
            </a:r>
          </a:p>
          <a:p>
            <a:pPr lvl="1">
              <a:spcBef>
                <a:spcPts val="720"/>
              </a:spcBef>
              <a:spcAft>
                <a:spcPts val="600"/>
              </a:spcAft>
              <a:buFont typeface="Wingdings" pitchFamily="2" charset="2"/>
              <a:buChar char="§"/>
            </a:pPr>
            <a:r>
              <a:rPr lang="en-US" sz="2800" dirty="0" smtClean="0"/>
              <a:t>Uses a key-range as a parameter to the top-down recursion</a:t>
            </a:r>
            <a:endParaRPr lang="en-US" sz="2800" dirty="0"/>
          </a:p>
          <a:p>
            <a:pPr>
              <a:spcBef>
                <a:spcPts val="1200"/>
              </a:spcBef>
            </a:pPr>
            <a:r>
              <a:rPr lang="en-US" sz="3200" dirty="0" smtClean="0"/>
              <a:t>Deletions</a:t>
            </a:r>
          </a:p>
          <a:p>
            <a:pPr lvl="1">
              <a:spcBef>
                <a:spcPts val="1200"/>
              </a:spcBef>
              <a:spcAft>
                <a:spcPts val="600"/>
              </a:spcAft>
            </a:pPr>
            <a:r>
              <a:rPr lang="en-US" sz="2800" dirty="0" smtClean="0"/>
              <a:t>Use tombstones in the intention header</a:t>
            </a:r>
          </a:p>
          <a:p>
            <a:pPr>
              <a:spcBef>
                <a:spcPts val="1200"/>
              </a:spcBef>
              <a:spcAft>
                <a:spcPts val="600"/>
              </a:spcAft>
            </a:pPr>
            <a:r>
              <a:rPr lang="en-US" sz="3200" dirty="0" smtClean="0"/>
              <a:t>Checkpointing and recovery</a:t>
            </a:r>
            <a:endParaRPr lang="en-US" sz="3200" dirty="0"/>
          </a:p>
        </p:txBody>
      </p:sp>
      <p:sp>
        <p:nvSpPr>
          <p:cNvPr id="2" name="Title 1"/>
          <p:cNvSpPr>
            <a:spLocks noGrp="1"/>
          </p:cNvSpPr>
          <p:nvPr>
            <p:ph type="title"/>
            <p:custDataLst>
              <p:tags r:id="rId2"/>
            </p:custDataLst>
          </p:nvPr>
        </p:nvSpPr>
        <p:spPr>
          <a:xfrm>
            <a:off x="0" y="0"/>
            <a:ext cx="10972800" cy="1078992"/>
          </a:xfrm>
        </p:spPr>
        <p:txBody>
          <a:bodyPr vert="horz" lIns="109728" tIns="54864" rIns="109728" bIns="54864" rtlCol="0" anchor="ctr">
            <a:normAutofit/>
          </a:bodyPr>
          <a:lstStyle/>
          <a:p>
            <a:r>
              <a:rPr lang="en-US" sz="5400" dirty="0" smtClean="0"/>
              <a:t>Other </a:t>
            </a:r>
            <a:r>
              <a:rPr lang="en-US" sz="5400" dirty="0"/>
              <a:t>Important Details</a:t>
            </a:r>
          </a:p>
        </p:txBody>
      </p:sp>
      <p:sp>
        <p:nvSpPr>
          <p:cNvPr id="5" name="Slide Number Placeholder 4"/>
          <p:cNvSpPr>
            <a:spLocks noGrp="1"/>
          </p:cNvSpPr>
          <p:nvPr>
            <p:ph type="sldNum" sz="quarter" idx="4294967295"/>
            <p:custDataLst>
              <p:tags r:id="rId3"/>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23</a:t>
            </a:fld>
            <a:endParaRPr lang="en-US" dirty="0"/>
          </a:p>
        </p:txBody>
      </p:sp>
      <p:sp>
        <p:nvSpPr>
          <p:cNvPr id="6" name="Slide Number Placeholder 4"/>
          <p:cNvSpPr txBox="1">
            <a:spLocks/>
          </p:cNvSpPr>
          <p:nvPr>
            <p:custDataLst>
              <p:tags r:id="rId4"/>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23</a:t>
            </a:fld>
            <a:endParaRPr lang="en-US" dirty="0">
              <a:solidFill>
                <a:schemeClr val="bg1"/>
              </a:solidFill>
            </a:endParaRPr>
          </a:p>
        </p:txBody>
      </p:sp>
    </p:spTree>
    <p:extLst>
      <p:ext uri="{BB962C8B-B14F-4D97-AF65-F5344CB8AC3E}">
        <p14:creationId xmlns:p14="http://schemas.microsoft.com/office/powerpoint/2010/main" val="25923105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6220164"/>
          </a:xfrm>
        </p:spPr>
        <p:txBody>
          <a:bodyPr/>
          <a:lstStyle/>
          <a:p>
            <a:pPr>
              <a:lnSpc>
                <a:spcPct val="100000"/>
              </a:lnSpc>
              <a:spcAft>
                <a:spcPts val="600"/>
              </a:spcAft>
            </a:pPr>
            <a:r>
              <a:rPr lang="en-US" sz="2800" dirty="0" smtClean="0"/>
              <a:t>Focus here is on meld throughput only</a:t>
            </a:r>
          </a:p>
          <a:p>
            <a:pPr lvl="1">
              <a:lnSpc>
                <a:spcPct val="100000"/>
              </a:lnSpc>
              <a:spcAft>
                <a:spcPts val="600"/>
              </a:spcAft>
            </a:pPr>
            <a:r>
              <a:rPr lang="en-US" sz="2400" dirty="0" smtClean="0"/>
              <a:t>For latency, see the paper</a:t>
            </a:r>
          </a:p>
          <a:p>
            <a:pPr marL="896938" lvl="2" indent="-461963">
              <a:lnSpc>
                <a:spcPct val="100000"/>
              </a:lnSpc>
              <a:spcAft>
                <a:spcPts val="600"/>
              </a:spcAft>
            </a:pPr>
            <a:r>
              <a:rPr lang="en-US" sz="2400" dirty="0"/>
              <a:t>We count committed and aborted transactions</a:t>
            </a:r>
          </a:p>
          <a:p>
            <a:pPr>
              <a:lnSpc>
                <a:spcPct val="100000"/>
              </a:lnSpc>
              <a:spcAft>
                <a:spcPts val="600"/>
              </a:spcAft>
            </a:pPr>
            <a:r>
              <a:rPr lang="en-US" sz="2800" dirty="0" smtClean="0"/>
              <a:t>Experiment setup</a:t>
            </a:r>
          </a:p>
          <a:p>
            <a:pPr lvl="1">
              <a:lnSpc>
                <a:spcPct val="100000"/>
              </a:lnSpc>
              <a:spcAft>
                <a:spcPts val="600"/>
              </a:spcAft>
            </a:pPr>
            <a:r>
              <a:rPr lang="en-US" sz="2400" dirty="0" smtClean="0"/>
              <a:t>128K keys, all in main memory. Keys and payloads are 8 bytes.</a:t>
            </a:r>
          </a:p>
          <a:p>
            <a:pPr lvl="1">
              <a:lnSpc>
                <a:spcPct val="100000"/>
              </a:lnSpc>
              <a:spcAft>
                <a:spcPts val="600"/>
              </a:spcAft>
            </a:pPr>
            <a:r>
              <a:rPr lang="en-US" sz="2400" dirty="0" smtClean="0"/>
              <a:t>Serializable isolation, so intentions contain readsets</a:t>
            </a:r>
          </a:p>
          <a:p>
            <a:pPr lvl="1">
              <a:lnSpc>
                <a:spcPct val="100000"/>
              </a:lnSpc>
              <a:spcAft>
                <a:spcPts val="600"/>
              </a:spcAft>
            </a:pPr>
            <a:r>
              <a:rPr lang="en-US" sz="2400" dirty="0" smtClean="0"/>
              <a:t>De-serialize intentions on separate threads before meld</a:t>
            </a:r>
          </a:p>
          <a:p>
            <a:pPr>
              <a:lnSpc>
                <a:spcPct val="100000"/>
              </a:lnSpc>
              <a:spcAft>
                <a:spcPts val="600"/>
              </a:spcAft>
            </a:pPr>
            <a:r>
              <a:rPr lang="en-US" sz="2800" dirty="0" smtClean="0"/>
              <a:t>Transaction size affects meld throughput</a:t>
            </a:r>
          </a:p>
          <a:p>
            <a:pPr lvl="1">
              <a:lnSpc>
                <a:spcPct val="100000"/>
              </a:lnSpc>
              <a:spcAft>
                <a:spcPts val="600"/>
              </a:spcAft>
            </a:pPr>
            <a:r>
              <a:rPr lang="en-US" sz="2400" dirty="0" smtClean="0"/>
              <a:t>So does conflict zone </a:t>
            </a:r>
            <a:r>
              <a:rPr lang="en-US" sz="2400" dirty="0"/>
              <a:t>size </a:t>
            </a:r>
            <a:r>
              <a:rPr lang="en-US" sz="2400" dirty="0" smtClean="0"/>
              <a:t>(“concurrency degree”)</a:t>
            </a:r>
          </a:p>
          <a:p>
            <a:pPr lvl="1"/>
            <a:r>
              <a:rPr lang="en-US" sz="2400" dirty="0" smtClean="0"/>
              <a:t>As transaction size or concurrency degree increase</a:t>
            </a:r>
            <a:br>
              <a:rPr lang="en-US" sz="2400" dirty="0" smtClean="0"/>
            </a:br>
            <a:r>
              <a:rPr lang="en-US" sz="2400" dirty="0" smtClean="0">
                <a:sym typeface="Symbol"/>
              </a:rPr>
              <a:t></a:t>
            </a:r>
            <a:r>
              <a:rPr lang="en-US" sz="2400" dirty="0" smtClean="0"/>
              <a:t> more concurrent </a:t>
            </a:r>
            <a:r>
              <a:rPr lang="en-US" sz="2400" dirty="0"/>
              <a:t>transactions </a:t>
            </a:r>
            <a:r>
              <a:rPr lang="en-US" sz="2400" dirty="0" smtClean="0"/>
              <a:t>update </a:t>
            </a:r>
            <a:r>
              <a:rPr lang="en-US" sz="2400" dirty="0"/>
              <a:t>keys with common </a:t>
            </a:r>
            <a:r>
              <a:rPr lang="en-US" sz="2400" dirty="0" smtClean="0"/>
              <a:t/>
            </a:r>
            <a:br>
              <a:rPr lang="en-US" sz="2400" dirty="0" smtClean="0"/>
            </a:br>
            <a:r>
              <a:rPr lang="en-US" sz="2400" dirty="0" smtClean="0"/>
              <a:t>     ancestors</a:t>
            </a:r>
            <a:br>
              <a:rPr lang="en-US" sz="2400" dirty="0" smtClean="0"/>
            </a:br>
            <a:r>
              <a:rPr lang="en-US" sz="2400" dirty="0">
                <a:sym typeface="Symbol"/>
              </a:rPr>
              <a:t></a:t>
            </a:r>
            <a:r>
              <a:rPr lang="en-US" sz="2400" dirty="0"/>
              <a:t> </a:t>
            </a:r>
            <a:r>
              <a:rPr lang="en-US" sz="2400" dirty="0" smtClean="0"/>
              <a:t>meld </a:t>
            </a:r>
            <a:r>
              <a:rPr lang="en-US" sz="2400" dirty="0"/>
              <a:t>has to traverse deeper in the </a:t>
            </a:r>
            <a:r>
              <a:rPr lang="en-US" sz="2400" dirty="0" smtClean="0"/>
              <a:t>tree</a:t>
            </a:r>
            <a:endParaRPr lang="en-US" sz="2400" dirty="0"/>
          </a:p>
        </p:txBody>
      </p:sp>
      <p:sp>
        <p:nvSpPr>
          <p:cNvPr id="2" name="Title 1"/>
          <p:cNvSpPr>
            <a:spLocks noGrp="1"/>
          </p:cNvSpPr>
          <p:nvPr>
            <p:ph type="title"/>
            <p:custDataLst>
              <p:tags r:id="rId2"/>
            </p:custDataLst>
          </p:nvPr>
        </p:nvSpPr>
        <p:spPr/>
        <p:txBody>
          <a:bodyPr/>
          <a:lstStyle/>
          <a:p>
            <a:r>
              <a:rPr lang="en-US" dirty="0" smtClean="0"/>
              <a:t>Performance</a:t>
            </a:r>
            <a:endParaRPr lang="en-US" dirty="0"/>
          </a:p>
        </p:txBody>
      </p:sp>
      <p:sp>
        <p:nvSpPr>
          <p:cNvPr id="5"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24</a:t>
            </a:fld>
            <a:endParaRPr lang="en-US" dirty="0">
              <a:solidFill>
                <a:schemeClr val="bg1"/>
              </a:solidFill>
            </a:endParaRPr>
          </a:p>
        </p:txBody>
      </p:sp>
    </p:spTree>
    <p:extLst>
      <p:ext uri="{BB962C8B-B14F-4D97-AF65-F5344CB8AC3E}">
        <p14:creationId xmlns:p14="http://schemas.microsoft.com/office/powerpoint/2010/main" val="4168912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Throughput</a:t>
            </a:r>
            <a:endParaRPr lang="en-US" dirty="0"/>
          </a:p>
        </p:txBody>
      </p:sp>
      <p:sp>
        <p:nvSpPr>
          <p:cNvPr id="4" name="Content Placeholder 4"/>
          <p:cNvSpPr txBox="1">
            <a:spLocks/>
          </p:cNvSpPr>
          <p:nvPr>
            <p:custDataLst>
              <p:tags r:id="rId2"/>
            </p:custDataLst>
          </p:nvPr>
        </p:nvSpPr>
        <p:spPr>
          <a:xfrm>
            <a:off x="445911" y="2099736"/>
            <a:ext cx="4095750" cy="387798"/>
          </a:xfrm>
          <a:prstGeom prst="rect">
            <a:avLst/>
          </a:prstGeom>
        </p:spPr>
        <p:txBody>
          <a:bodyPr vert="horz" lIns="0" tIns="0" rIns="0" bIns="0" rtlCol="0">
            <a:spAutoFit/>
          </a:bodyPr>
          <a:lstStyle>
            <a:lvl1pPr marL="461963" indent="-461963" algn="l" defTabSz="1097280" rtl="0" eaLnBrk="1" latinLnBrk="0" hangingPunct="1">
              <a:lnSpc>
                <a:spcPct val="90000"/>
              </a:lnSpc>
              <a:spcBef>
                <a:spcPct val="20000"/>
              </a:spcBef>
              <a:buSzPct val="90000"/>
              <a:buFontTx/>
              <a:buBlip>
                <a:blip r:embed="rId7"/>
              </a:buBlip>
              <a:defRPr sz="4000" kern="1200">
                <a:solidFill>
                  <a:schemeClr val="bg1"/>
                </a:solidFill>
                <a:latin typeface="+mn-lt"/>
                <a:ea typeface="+mn-ea"/>
                <a:cs typeface="+mn-cs"/>
              </a:defRPr>
            </a:lvl1pPr>
            <a:lvl2pPr marL="887413" indent="-434975" algn="l" defTabSz="1097280" rtl="0" eaLnBrk="1" latinLnBrk="0" hangingPunct="1">
              <a:lnSpc>
                <a:spcPct val="90000"/>
              </a:lnSpc>
              <a:spcBef>
                <a:spcPct val="20000"/>
              </a:spcBef>
              <a:buSzPct val="90000"/>
              <a:buFontTx/>
              <a:buBlip>
                <a:blip r:embed="rId7"/>
              </a:buBlip>
              <a:defRPr sz="3600" kern="1200">
                <a:solidFill>
                  <a:schemeClr val="bg1"/>
                </a:solidFill>
                <a:latin typeface="+mn-lt"/>
                <a:ea typeface="+mn-ea"/>
                <a:cs typeface="+mn-cs"/>
              </a:defRPr>
            </a:lvl2pPr>
            <a:lvl3pPr marL="1322388" indent="-417513" algn="l" defTabSz="1097280" rtl="0" eaLnBrk="1" latinLnBrk="0" hangingPunct="1">
              <a:lnSpc>
                <a:spcPct val="90000"/>
              </a:lnSpc>
              <a:spcBef>
                <a:spcPct val="20000"/>
              </a:spcBef>
              <a:buSzPct val="90000"/>
              <a:buFontTx/>
              <a:buBlip>
                <a:blip r:embed="rId7"/>
              </a:buBlip>
              <a:defRPr sz="3200" kern="1200">
                <a:solidFill>
                  <a:schemeClr val="bg1"/>
                </a:solidFill>
                <a:latin typeface="+mn-lt"/>
                <a:ea typeface="+mn-ea"/>
                <a:cs typeface="+mn-cs"/>
              </a:defRPr>
            </a:lvl3pPr>
            <a:lvl4pPr marL="1704975" indent="-382588" algn="l" defTabSz="1097280" rtl="0" eaLnBrk="1" latinLnBrk="0" hangingPunct="1">
              <a:lnSpc>
                <a:spcPct val="90000"/>
              </a:lnSpc>
              <a:spcBef>
                <a:spcPct val="20000"/>
              </a:spcBef>
              <a:buSzPct val="90000"/>
              <a:buFontTx/>
              <a:buBlip>
                <a:blip r:embed="rId7"/>
              </a:buBlip>
              <a:defRPr sz="2800" kern="1200">
                <a:solidFill>
                  <a:schemeClr val="bg1"/>
                </a:solidFill>
                <a:latin typeface="+mn-lt"/>
                <a:ea typeface="+mn-ea"/>
                <a:cs typeface="+mn-cs"/>
              </a:defRPr>
            </a:lvl4pPr>
            <a:lvl5pPr marL="2112963" indent="-382588" algn="l" defTabSz="1097280" rtl="0" eaLnBrk="1" latinLnBrk="0" hangingPunct="1">
              <a:lnSpc>
                <a:spcPct val="90000"/>
              </a:lnSpc>
              <a:spcBef>
                <a:spcPct val="20000"/>
              </a:spcBef>
              <a:buSzPct val="90000"/>
              <a:buFontTx/>
              <a:buBlip>
                <a:blip r:embed="rId7"/>
              </a:buBlip>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2800" dirty="0" smtClean="0"/>
              <a:t>r:w ratio is 1:1</a:t>
            </a:r>
          </a:p>
        </p:txBody>
      </p:sp>
      <p:sp>
        <p:nvSpPr>
          <p:cNvPr id="5" name="Content Placeholder 5"/>
          <p:cNvSpPr txBox="1">
            <a:spLocks/>
          </p:cNvSpPr>
          <p:nvPr>
            <p:custDataLst>
              <p:tags r:id="rId3"/>
            </p:custDataLst>
          </p:nvPr>
        </p:nvSpPr>
        <p:spPr>
          <a:xfrm>
            <a:off x="4865511" y="2099737"/>
            <a:ext cx="5638800" cy="469470"/>
          </a:xfrm>
          <a:prstGeom prst="rect">
            <a:avLst/>
          </a:prstGeom>
        </p:spPr>
        <p:txBody>
          <a:bodyPr/>
          <a:lstStyle>
            <a:lvl1pPr marL="461963" indent="-461963" algn="l" defTabSz="1097280" rtl="0" eaLnBrk="1" latinLnBrk="0" hangingPunct="1">
              <a:lnSpc>
                <a:spcPct val="90000"/>
              </a:lnSpc>
              <a:spcBef>
                <a:spcPct val="20000"/>
              </a:spcBef>
              <a:buSzPct val="90000"/>
              <a:buFontTx/>
              <a:buBlip>
                <a:blip r:embed="rId7"/>
              </a:buBlip>
              <a:defRPr sz="4000" kern="1200">
                <a:solidFill>
                  <a:schemeClr val="bg1"/>
                </a:solidFill>
                <a:latin typeface="+mn-lt"/>
                <a:ea typeface="+mn-ea"/>
                <a:cs typeface="+mn-cs"/>
              </a:defRPr>
            </a:lvl1pPr>
            <a:lvl2pPr marL="887413" indent="-434975" algn="l" defTabSz="1097280" rtl="0" eaLnBrk="1" latinLnBrk="0" hangingPunct="1">
              <a:lnSpc>
                <a:spcPct val="90000"/>
              </a:lnSpc>
              <a:spcBef>
                <a:spcPct val="20000"/>
              </a:spcBef>
              <a:buSzPct val="90000"/>
              <a:buFontTx/>
              <a:buBlip>
                <a:blip r:embed="rId7"/>
              </a:buBlip>
              <a:defRPr sz="3600" kern="1200">
                <a:solidFill>
                  <a:schemeClr val="bg1"/>
                </a:solidFill>
                <a:latin typeface="+mn-lt"/>
                <a:ea typeface="+mn-ea"/>
                <a:cs typeface="+mn-cs"/>
              </a:defRPr>
            </a:lvl2pPr>
            <a:lvl3pPr marL="1322388" indent="-417513" algn="l" defTabSz="1097280" rtl="0" eaLnBrk="1" latinLnBrk="0" hangingPunct="1">
              <a:lnSpc>
                <a:spcPct val="90000"/>
              </a:lnSpc>
              <a:spcBef>
                <a:spcPct val="20000"/>
              </a:spcBef>
              <a:buSzPct val="90000"/>
              <a:buFontTx/>
              <a:buBlip>
                <a:blip r:embed="rId7"/>
              </a:buBlip>
              <a:defRPr sz="3200" kern="1200">
                <a:solidFill>
                  <a:schemeClr val="bg1"/>
                </a:solidFill>
                <a:latin typeface="+mn-lt"/>
                <a:ea typeface="+mn-ea"/>
                <a:cs typeface="+mn-cs"/>
              </a:defRPr>
            </a:lvl3pPr>
            <a:lvl4pPr marL="1704975" indent="-382588" algn="l" defTabSz="1097280" rtl="0" eaLnBrk="1" latinLnBrk="0" hangingPunct="1">
              <a:lnSpc>
                <a:spcPct val="90000"/>
              </a:lnSpc>
              <a:spcBef>
                <a:spcPct val="20000"/>
              </a:spcBef>
              <a:buSzPct val="90000"/>
              <a:buFontTx/>
              <a:buBlip>
                <a:blip r:embed="rId7"/>
              </a:buBlip>
              <a:defRPr sz="2800" kern="1200">
                <a:solidFill>
                  <a:schemeClr val="bg1"/>
                </a:solidFill>
                <a:latin typeface="+mn-lt"/>
                <a:ea typeface="+mn-ea"/>
                <a:cs typeface="+mn-cs"/>
              </a:defRPr>
            </a:lvl4pPr>
            <a:lvl5pPr marL="2112963" indent="-382588" algn="l" defTabSz="1097280" rtl="0" eaLnBrk="1" latinLnBrk="0" hangingPunct="1">
              <a:lnSpc>
                <a:spcPct val="90000"/>
              </a:lnSpc>
              <a:spcBef>
                <a:spcPct val="20000"/>
              </a:spcBef>
              <a:buSzPct val="90000"/>
              <a:buFontTx/>
              <a:buBlip>
                <a:blip r:embed="rId7"/>
              </a:buBlip>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2800" dirty="0" smtClean="0"/>
              <a:t>con-d</a:t>
            </a:r>
            <a:r>
              <a:rPr lang="en-US" sz="2800" i="1" dirty="0" smtClean="0"/>
              <a:t>i</a:t>
            </a:r>
            <a:r>
              <a:rPr lang="en-US" sz="2800" dirty="0" smtClean="0"/>
              <a:t> = concurrency degree </a:t>
            </a:r>
            <a:r>
              <a:rPr lang="en-US" sz="2800" i="1" dirty="0" smtClean="0"/>
              <a:t>i</a:t>
            </a:r>
            <a:endParaRPr lang="en-US" sz="2800" dirty="0"/>
          </a:p>
        </p:txBody>
      </p:sp>
      <p:sp>
        <p:nvSpPr>
          <p:cNvPr id="6" name="Slide Number Placeholder 4"/>
          <p:cNvSpPr txBox="1">
            <a:spLocks/>
          </p:cNvSpPr>
          <p:nvPr>
            <p:custDataLst>
              <p:tags r:id="rId4"/>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25</a:t>
            </a:fld>
            <a:endParaRPr lang="en-US" dirty="0">
              <a:solidFill>
                <a:schemeClr val="bg1"/>
              </a:solidFill>
            </a:endParaRPr>
          </a:p>
        </p:txBody>
      </p:sp>
      <p:pic>
        <p:nvPicPr>
          <p:cNvPr id="7" name="Picture 6"/>
          <p:cNvPicPr/>
          <p:nvPr>
            <p:custDataLst>
              <p:tags r:id="rId5"/>
            </p:custDataLst>
          </p:nvPr>
        </p:nvPicPr>
        <p:blipFill>
          <a:blip r:embed="rId8"/>
          <a:stretch>
            <a:fillRect/>
          </a:stretch>
        </p:blipFill>
        <p:spPr>
          <a:xfrm>
            <a:off x="1907822" y="3104444"/>
            <a:ext cx="7586133" cy="4504268"/>
          </a:xfrm>
          <a:prstGeom prst="rect">
            <a:avLst/>
          </a:prstGeom>
        </p:spPr>
      </p:pic>
    </p:spTree>
    <p:extLst>
      <p:ext uri="{BB962C8B-B14F-4D97-AF65-F5344CB8AC3E}">
        <p14:creationId xmlns:p14="http://schemas.microsoft.com/office/powerpoint/2010/main" val="29784006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Number of Nodes Accessed</a:t>
            </a:r>
            <a:endParaRPr lang="en-US" dirty="0"/>
          </a:p>
        </p:txBody>
      </p:sp>
      <p:pic>
        <p:nvPicPr>
          <p:cNvPr id="3" name="Picture 2"/>
          <p:cNvPicPr/>
          <p:nvPr>
            <p:custDataLst>
              <p:tags r:id="rId2"/>
            </p:custDataLst>
          </p:nvPr>
        </p:nvPicPr>
        <p:blipFill>
          <a:blip r:embed="rId5"/>
          <a:stretch>
            <a:fillRect/>
          </a:stretch>
        </p:blipFill>
        <p:spPr>
          <a:xfrm>
            <a:off x="806450" y="1964266"/>
            <a:ext cx="8858250" cy="4877507"/>
          </a:xfrm>
          <a:prstGeom prst="rect">
            <a:avLst/>
          </a:prstGeom>
        </p:spPr>
      </p:pic>
      <p:sp>
        <p:nvSpPr>
          <p:cNvPr id="5"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26</a:t>
            </a:fld>
            <a:endParaRPr lang="en-US" dirty="0">
              <a:solidFill>
                <a:schemeClr val="bg1"/>
              </a:solidFill>
            </a:endParaRPr>
          </a:p>
        </p:txBody>
      </p:sp>
    </p:spTree>
    <p:extLst>
      <p:ext uri="{BB962C8B-B14F-4D97-AF65-F5344CB8AC3E}">
        <p14:creationId xmlns:p14="http://schemas.microsoft.com/office/powerpoint/2010/main" val="38148708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9100" y="219075"/>
            <a:ext cx="10058400" cy="830997"/>
          </a:xfrm>
        </p:spPr>
        <p:txBody>
          <a:bodyPr/>
          <a:lstStyle/>
          <a:p>
            <a:r>
              <a:rPr lang="en-US" sz="6000" dirty="0" smtClean="0"/>
              <a:t>Meld Performance vs. Brute Force</a:t>
            </a:r>
            <a:endParaRPr lang="en-US" sz="6000" dirty="0"/>
          </a:p>
        </p:txBody>
      </p:sp>
      <p:sp>
        <p:nvSpPr>
          <p:cNvPr id="4" name="Content Placeholder 5"/>
          <p:cNvSpPr txBox="1">
            <a:spLocks/>
          </p:cNvSpPr>
          <p:nvPr>
            <p:custDataLst>
              <p:tags r:id="rId2"/>
            </p:custDataLst>
          </p:nvPr>
        </p:nvSpPr>
        <p:spPr>
          <a:xfrm>
            <a:off x="1009650" y="1635126"/>
            <a:ext cx="8324850" cy="861774"/>
          </a:xfrm>
          <a:prstGeom prst="rect">
            <a:avLst/>
          </a:prstGeom>
        </p:spPr>
        <p:txBody>
          <a:bodyPr vert="horz" wrap="square" lIns="0" tIns="0" rIns="0" bIns="0" rtlCol="0">
            <a:spAutoFit/>
          </a:bodyPr>
          <a:lstStyle>
            <a:lvl1pPr marL="417513" indent="-417513" algn="l" defTabSz="1097280" rtl="0" eaLnBrk="1" latinLnBrk="0" hangingPunct="1">
              <a:lnSpc>
                <a:spcPct val="90000"/>
              </a:lnSpc>
              <a:spcBef>
                <a:spcPct val="20000"/>
              </a:spcBef>
              <a:buSzPct val="90000"/>
              <a:buFontTx/>
              <a:buBlip>
                <a:blip r:embed="rId6"/>
              </a:buBlip>
              <a:defRPr sz="3400" kern="1200">
                <a:solidFill>
                  <a:schemeClr val="bg1"/>
                </a:solidFill>
                <a:latin typeface="+mn-lt"/>
                <a:ea typeface="+mn-ea"/>
                <a:cs typeface="+mn-cs"/>
              </a:defRPr>
            </a:lvl1pPr>
            <a:lvl2pPr marL="808038" indent="-407988" algn="l" defTabSz="1097280" rtl="0" eaLnBrk="1" latinLnBrk="0" hangingPunct="1">
              <a:lnSpc>
                <a:spcPct val="90000"/>
              </a:lnSpc>
              <a:spcBef>
                <a:spcPct val="20000"/>
              </a:spcBef>
              <a:buSzPct val="90000"/>
              <a:buFontTx/>
              <a:buBlip>
                <a:blip r:embed="rId6"/>
              </a:buBlip>
              <a:defRPr sz="2900" kern="1200">
                <a:solidFill>
                  <a:schemeClr val="bg1"/>
                </a:solidFill>
                <a:latin typeface="+mn-lt"/>
                <a:ea typeface="+mn-ea"/>
                <a:cs typeface="+mn-cs"/>
              </a:defRPr>
            </a:lvl2pPr>
            <a:lvl3pPr marL="1154113" indent="-363538" algn="l" defTabSz="1097280" rtl="0" eaLnBrk="1" latinLnBrk="0" hangingPunct="1">
              <a:lnSpc>
                <a:spcPct val="90000"/>
              </a:lnSpc>
              <a:spcBef>
                <a:spcPct val="20000"/>
              </a:spcBef>
              <a:buSzPct val="90000"/>
              <a:buFontTx/>
              <a:buBlip>
                <a:blip r:embed="rId6"/>
              </a:buBlip>
              <a:defRPr sz="2400" kern="1200">
                <a:solidFill>
                  <a:schemeClr val="bg1"/>
                </a:solidFill>
                <a:latin typeface="+mn-lt"/>
                <a:ea typeface="+mn-ea"/>
                <a:cs typeface="+mn-cs"/>
              </a:defRPr>
            </a:lvl3pPr>
            <a:lvl4pPr marL="1473200" indent="-319088" algn="l" defTabSz="1097280" rtl="0" eaLnBrk="1" latinLnBrk="0" hangingPunct="1">
              <a:lnSpc>
                <a:spcPct val="90000"/>
              </a:lnSpc>
              <a:spcBef>
                <a:spcPct val="20000"/>
              </a:spcBef>
              <a:buSzPct val="90000"/>
              <a:buFontTx/>
              <a:buBlip>
                <a:blip r:embed="rId6"/>
              </a:buBlip>
              <a:defRPr sz="2200" kern="1200">
                <a:solidFill>
                  <a:schemeClr val="bg1"/>
                </a:solidFill>
                <a:latin typeface="+mn-lt"/>
                <a:ea typeface="+mn-ea"/>
                <a:cs typeface="+mn-cs"/>
              </a:defRPr>
            </a:lvl4pPr>
            <a:lvl5pPr marL="1819275" indent="-328613" algn="l" defTabSz="1097280" rtl="0" eaLnBrk="1" latinLnBrk="0" hangingPunct="1">
              <a:lnSpc>
                <a:spcPct val="90000"/>
              </a:lnSpc>
              <a:spcBef>
                <a:spcPct val="20000"/>
              </a:spcBef>
              <a:buSzPct val="90000"/>
              <a:buFontTx/>
              <a:buBlip>
                <a:blip r:embed="rId6"/>
              </a:buBlip>
              <a:defRPr sz="22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2800" dirty="0" smtClean="0"/>
              <a:t>Brute force = traverse the whole tree</a:t>
            </a:r>
          </a:p>
          <a:p>
            <a:endParaRPr lang="en-US" sz="2800" dirty="0"/>
          </a:p>
        </p:txBody>
      </p:sp>
      <p:sp>
        <p:nvSpPr>
          <p:cNvPr id="5"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27</a:t>
            </a:fld>
            <a:endParaRPr lang="en-US" dirty="0">
              <a:solidFill>
                <a:schemeClr val="bg1"/>
              </a:solidFill>
            </a:endParaRPr>
          </a:p>
        </p:txBody>
      </p:sp>
      <p:pic>
        <p:nvPicPr>
          <p:cNvPr id="6" name="Picture 5"/>
          <p:cNvPicPr/>
          <p:nvPr>
            <p:custDataLst>
              <p:tags r:id="rId4"/>
            </p:custDataLst>
          </p:nvPr>
        </p:nvPicPr>
        <p:blipFill>
          <a:blip r:embed="rId7"/>
          <a:stretch>
            <a:fillRect/>
          </a:stretch>
        </p:blipFill>
        <p:spPr>
          <a:xfrm>
            <a:off x="1009650" y="2784333"/>
            <a:ext cx="8602354" cy="4463134"/>
          </a:xfrm>
          <a:prstGeom prst="rect">
            <a:avLst/>
          </a:prstGeom>
        </p:spPr>
      </p:pic>
    </p:spTree>
    <p:extLst>
      <p:ext uri="{BB962C8B-B14F-4D97-AF65-F5344CB8AC3E}">
        <p14:creationId xmlns:p14="http://schemas.microsoft.com/office/powerpoint/2010/main" val="1289150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3988784"/>
          </a:xfrm>
        </p:spPr>
        <p:txBody>
          <a:bodyPr/>
          <a:lstStyle/>
          <a:p>
            <a:pPr>
              <a:spcAft>
                <a:spcPts val="1200"/>
              </a:spcAft>
            </a:pPr>
            <a:r>
              <a:rPr lang="en-US" sz="3200" dirty="0" smtClean="0"/>
              <a:t>Lots of OCC papers but none that give details of efficient conflict-testing</a:t>
            </a:r>
          </a:p>
          <a:p>
            <a:r>
              <a:rPr lang="en-US" sz="3200" dirty="0" smtClean="0"/>
              <a:t>By contrast, there’s a huge literature on conflict-testing for locking</a:t>
            </a:r>
          </a:p>
          <a:p>
            <a:r>
              <a:rPr lang="en-US" sz="3200" dirty="0" err="1" smtClean="0"/>
              <a:t>Oxenstored</a:t>
            </a:r>
            <a:r>
              <a:rPr lang="en-US" sz="3200" dirty="0" smtClean="0"/>
              <a:t> [</a:t>
            </a:r>
            <a:r>
              <a:rPr lang="en-US" sz="3200" dirty="0" err="1" smtClean="0"/>
              <a:t>Gazagnairem</a:t>
            </a:r>
            <a:r>
              <a:rPr lang="en-US" sz="3200" dirty="0" smtClean="0"/>
              <a:t> &amp; </a:t>
            </a:r>
            <a:r>
              <a:rPr lang="en-US" sz="3200" dirty="0" err="1" smtClean="0"/>
              <a:t>Hanquezis</a:t>
            </a:r>
            <a:r>
              <a:rPr lang="en-US" sz="3200" dirty="0" smtClean="0"/>
              <a:t>, ICFP 09]</a:t>
            </a:r>
          </a:p>
          <a:p>
            <a:pPr lvl="1"/>
            <a:r>
              <a:rPr lang="en-US" sz="2800" dirty="0" smtClean="0"/>
              <a:t>Similar scenario: MV trees and OCC</a:t>
            </a:r>
          </a:p>
          <a:p>
            <a:pPr lvl="1"/>
            <a:r>
              <a:rPr lang="en-US" sz="2800" dirty="0" smtClean="0"/>
              <a:t>However, very coarse-grain conflict-testing</a:t>
            </a:r>
          </a:p>
          <a:p>
            <a:pPr lvl="1"/>
            <a:r>
              <a:rPr lang="en-US" sz="2800" dirty="0" smtClean="0"/>
              <a:t>Uses none of our optimizations</a:t>
            </a:r>
            <a:endParaRPr lang="en-US" sz="2800" dirty="0"/>
          </a:p>
        </p:txBody>
      </p:sp>
      <p:sp>
        <p:nvSpPr>
          <p:cNvPr id="2" name="Title 1"/>
          <p:cNvSpPr>
            <a:spLocks noGrp="1"/>
          </p:cNvSpPr>
          <p:nvPr>
            <p:ph type="title"/>
            <p:custDataLst>
              <p:tags r:id="rId2"/>
            </p:custDataLst>
          </p:nvPr>
        </p:nvSpPr>
        <p:spPr/>
        <p:txBody>
          <a:bodyPr/>
          <a:lstStyle/>
          <a:p>
            <a:r>
              <a:rPr lang="en-US" dirty="0" smtClean="0"/>
              <a:t>Related Work</a:t>
            </a:r>
            <a:endParaRPr lang="en-US" dirty="0"/>
          </a:p>
        </p:txBody>
      </p:sp>
      <p:sp>
        <p:nvSpPr>
          <p:cNvPr id="4"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28</a:t>
            </a:fld>
            <a:endParaRPr lang="en-US" dirty="0">
              <a:solidFill>
                <a:schemeClr val="bg1"/>
              </a:solidFill>
            </a:endParaRPr>
          </a:p>
        </p:txBody>
      </p:sp>
    </p:spTree>
    <p:extLst>
      <p:ext uri="{BB962C8B-B14F-4D97-AF65-F5344CB8AC3E}">
        <p14:creationId xmlns:p14="http://schemas.microsoft.com/office/powerpoint/2010/main" val="23542812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4795159"/>
          </a:xfrm>
        </p:spPr>
        <p:txBody>
          <a:bodyPr/>
          <a:lstStyle/>
          <a:p>
            <a:r>
              <a:rPr lang="en-US" sz="3200" dirty="0" smtClean="0"/>
              <a:t>New algorithm for OCC</a:t>
            </a:r>
          </a:p>
          <a:p>
            <a:r>
              <a:rPr lang="en-US" sz="3200" dirty="0" smtClean="0"/>
              <a:t>Developed many optimizations to truncate the conflict checking early in the tree traversal</a:t>
            </a:r>
          </a:p>
          <a:p>
            <a:r>
              <a:rPr lang="en-US" sz="3200" dirty="0" smtClean="0"/>
              <a:t>Implemented and measure it</a:t>
            </a:r>
          </a:p>
          <a:p>
            <a:r>
              <a:rPr lang="en-US" sz="3200" dirty="0" smtClean="0"/>
              <a:t>Future work:</a:t>
            </a:r>
          </a:p>
          <a:p>
            <a:pPr lvl="1"/>
            <a:r>
              <a:rPr lang="en-US" sz="2800" dirty="0" smtClean="0"/>
              <a:t>Apply it to other tree structures</a:t>
            </a:r>
          </a:p>
          <a:p>
            <a:pPr lvl="1"/>
            <a:r>
              <a:rPr lang="en-US" sz="2800" dirty="0" smtClean="0"/>
              <a:t>Measure it on various storage devices</a:t>
            </a:r>
          </a:p>
          <a:p>
            <a:pPr lvl="1"/>
            <a:r>
              <a:rPr lang="en-US" sz="2800" dirty="0" smtClean="0"/>
              <a:t>Compare it with locking and other OCC methods on multiversion trees</a:t>
            </a:r>
          </a:p>
          <a:p>
            <a:pPr lvl="1"/>
            <a:r>
              <a:rPr lang="en-US" sz="2800" dirty="0" smtClean="0"/>
              <a:t>Try to apply it to physiological logging</a:t>
            </a:r>
            <a:endParaRPr lang="en-US" sz="2800" dirty="0"/>
          </a:p>
        </p:txBody>
      </p:sp>
      <p:sp>
        <p:nvSpPr>
          <p:cNvPr id="2" name="Title 1"/>
          <p:cNvSpPr>
            <a:spLocks noGrp="1"/>
          </p:cNvSpPr>
          <p:nvPr>
            <p:ph type="title"/>
            <p:custDataLst>
              <p:tags r:id="rId2"/>
            </p:custDataLst>
          </p:nvPr>
        </p:nvSpPr>
        <p:spPr/>
        <p:txBody>
          <a:bodyPr/>
          <a:lstStyle/>
          <a:p>
            <a:r>
              <a:rPr lang="en-US" dirty="0" smtClean="0"/>
              <a:t>Summary</a:t>
            </a:r>
            <a:endParaRPr lang="en-US" dirty="0"/>
          </a:p>
        </p:txBody>
      </p:sp>
      <p:sp>
        <p:nvSpPr>
          <p:cNvPr id="4"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29</a:t>
            </a:fld>
            <a:endParaRPr lang="en-US" dirty="0">
              <a:solidFill>
                <a:schemeClr val="bg1"/>
              </a:solidFill>
            </a:endParaRPr>
          </a:p>
        </p:txBody>
      </p:sp>
    </p:spTree>
    <p:extLst>
      <p:ext uri="{BB962C8B-B14F-4D97-AF65-F5344CB8AC3E}">
        <p14:creationId xmlns:p14="http://schemas.microsoft.com/office/powerpoint/2010/main" val="22861843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Scenario 2</a:t>
            </a:r>
            <a:endParaRPr lang="en-US" dirty="0"/>
          </a:p>
        </p:txBody>
      </p:sp>
      <p:sp>
        <p:nvSpPr>
          <p:cNvPr id="6" name="Flowchart: Document 5"/>
          <p:cNvSpPr/>
          <p:nvPr>
            <p:custDataLst>
              <p:tags r:id="rId2"/>
            </p:custDataLst>
          </p:nvPr>
        </p:nvSpPr>
        <p:spPr>
          <a:xfrm rot="16200000">
            <a:off x="3376618" y="2594322"/>
            <a:ext cx="595884" cy="4840987"/>
          </a:xfrm>
          <a:prstGeom prst="flowChartDocument">
            <a:avLst/>
          </a:prstGeom>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vert" rtlCol="0" anchor="ctr"/>
          <a:lstStyle/>
          <a:p>
            <a:pPr algn="ctr"/>
            <a:r>
              <a:rPr lang="en-US" sz="2800" b="1" dirty="0" smtClean="0">
                <a:solidFill>
                  <a:schemeClr val="bg1"/>
                </a:solidFill>
              </a:rPr>
              <a:t>Log</a:t>
            </a:r>
            <a:endParaRPr lang="en-US" sz="2400" b="1" dirty="0">
              <a:solidFill>
                <a:schemeClr val="bg1"/>
              </a:solidFill>
            </a:endParaRPr>
          </a:p>
        </p:txBody>
      </p:sp>
      <p:grpSp>
        <p:nvGrpSpPr>
          <p:cNvPr id="44" name="Group 43"/>
          <p:cNvGrpSpPr/>
          <p:nvPr>
            <p:custDataLst>
              <p:tags r:id="rId3"/>
            </p:custDataLst>
          </p:nvPr>
        </p:nvGrpSpPr>
        <p:grpSpPr>
          <a:xfrm>
            <a:off x="487217" y="2071088"/>
            <a:ext cx="1952901" cy="1173052"/>
            <a:chOff x="828333" y="4021237"/>
            <a:chExt cx="1952901" cy="1173052"/>
          </a:xfrm>
        </p:grpSpPr>
        <p:sp>
          <p:nvSpPr>
            <p:cNvPr id="21" name="Rectangle 20"/>
            <p:cNvSpPr/>
            <p:nvPr>
              <p:custDataLst>
                <p:tags r:id="rId25"/>
              </p:custDataLst>
            </p:nvPr>
          </p:nvSpPr>
          <p:spPr>
            <a:xfrm>
              <a:off x="828333" y="4021237"/>
              <a:ext cx="1952901" cy="1173052"/>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a:p>
          </p:txBody>
        </p:sp>
        <p:sp>
          <p:nvSpPr>
            <p:cNvPr id="22" name="Flowchart: Alternate Process 21"/>
            <p:cNvSpPr/>
            <p:nvPr>
              <p:custDataLst>
                <p:tags r:id="rId26"/>
              </p:custDataLst>
            </p:nvPr>
          </p:nvSpPr>
          <p:spPr>
            <a:xfrm>
              <a:off x="1168841" y="4542262"/>
              <a:ext cx="1387411" cy="520301"/>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b="1" dirty="0" smtClean="0"/>
                <a:t>DBMS</a:t>
              </a:r>
              <a:endParaRPr lang="en-US" sz="2000" b="1" dirty="0"/>
            </a:p>
          </p:txBody>
        </p:sp>
        <p:sp>
          <p:nvSpPr>
            <p:cNvPr id="24" name="Flowchart: Document 23"/>
            <p:cNvSpPr/>
            <p:nvPr>
              <p:custDataLst>
                <p:tags r:id="rId27"/>
              </p:custDataLst>
            </p:nvPr>
          </p:nvSpPr>
          <p:spPr>
            <a:xfrm>
              <a:off x="929933" y="4194592"/>
              <a:ext cx="889299" cy="495300"/>
            </a:xfrm>
            <a:prstGeom prst="flowChartDocument">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a:t>
              </a:r>
              <a:endParaRPr lang="en-US" sz="2000" dirty="0">
                <a:solidFill>
                  <a:schemeClr val="tx1"/>
                </a:solidFill>
              </a:endParaRPr>
            </a:p>
          </p:txBody>
        </p:sp>
        <p:sp>
          <p:nvSpPr>
            <p:cNvPr id="26" name="TextBox 25"/>
            <p:cNvSpPr txBox="1"/>
            <p:nvPr>
              <p:custDataLst>
                <p:tags r:id="rId28"/>
              </p:custDataLst>
            </p:nvPr>
          </p:nvSpPr>
          <p:spPr>
            <a:xfrm>
              <a:off x="1858071" y="4046002"/>
              <a:ext cx="883539" cy="297180"/>
            </a:xfrm>
            <a:prstGeom prst="rect">
              <a:avLst/>
            </a:prstGeom>
            <a:noFill/>
          </p:spPr>
          <p:txBody>
            <a:bodyPr wrap="none" rtlCol="0" anchor="ctr">
              <a:noAutofit/>
            </a:bodyPr>
            <a:lstStyle/>
            <a:p>
              <a:pPr algn="ctr"/>
              <a:r>
                <a:rPr lang="en-US" sz="2400" b="1" dirty="0" smtClean="0">
                  <a:solidFill>
                    <a:schemeClr val="bg1"/>
                  </a:solidFill>
                </a:rPr>
                <a:t>Core</a:t>
              </a:r>
              <a:endParaRPr lang="en-US" sz="2800" b="1" dirty="0">
                <a:solidFill>
                  <a:schemeClr val="bg1"/>
                </a:solidFill>
              </a:endParaRPr>
            </a:p>
          </p:txBody>
        </p:sp>
      </p:grpSp>
      <p:sp>
        <p:nvSpPr>
          <p:cNvPr id="13" name="Freeform 12"/>
          <p:cNvSpPr/>
          <p:nvPr>
            <p:custDataLst>
              <p:tags r:id="rId4"/>
            </p:custDataLst>
          </p:nvPr>
        </p:nvSpPr>
        <p:spPr>
          <a:xfrm>
            <a:off x="2191913" y="3268905"/>
            <a:ext cx="4762" cy="311944"/>
          </a:xfrm>
          <a:custGeom>
            <a:avLst/>
            <a:gdLst>
              <a:gd name="connsiteX0" fmla="*/ 0 w 4762"/>
              <a:gd name="connsiteY0" fmla="*/ 311944 h 311944"/>
              <a:gd name="connsiteX1" fmla="*/ 4762 w 4762"/>
              <a:gd name="connsiteY1" fmla="*/ 0 h 311944"/>
            </a:gdLst>
            <a:ahLst/>
            <a:cxnLst>
              <a:cxn ang="0">
                <a:pos x="connsiteX0" y="connsiteY0"/>
              </a:cxn>
              <a:cxn ang="0">
                <a:pos x="connsiteX1" y="connsiteY1"/>
              </a:cxn>
            </a:cxnLst>
            <a:rect l="l" t="t" r="r" b="b"/>
            <a:pathLst>
              <a:path w="4762" h="311944">
                <a:moveTo>
                  <a:pt x="0" y="311944"/>
                </a:moveTo>
                <a:cubicBezTo>
                  <a:pt x="1587" y="207963"/>
                  <a:pt x="3175" y="103981"/>
                  <a:pt x="4762" y="0"/>
                </a:cubicBez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lowchart: Alternate Process 40"/>
          <p:cNvSpPr/>
          <p:nvPr>
            <p:custDataLst>
              <p:tags r:id="rId5"/>
            </p:custDataLst>
          </p:nvPr>
        </p:nvSpPr>
        <p:spPr>
          <a:xfrm>
            <a:off x="1820905" y="3569868"/>
            <a:ext cx="2842644" cy="727359"/>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b="1" dirty="0" smtClean="0"/>
              <a:t>Cache</a:t>
            </a:r>
            <a:endParaRPr lang="en-US" sz="2800" b="1" dirty="0"/>
          </a:p>
        </p:txBody>
      </p:sp>
      <p:grpSp>
        <p:nvGrpSpPr>
          <p:cNvPr id="45" name="Group 44"/>
          <p:cNvGrpSpPr/>
          <p:nvPr>
            <p:custDataLst>
              <p:tags r:id="rId6"/>
            </p:custDataLst>
          </p:nvPr>
        </p:nvGrpSpPr>
        <p:grpSpPr>
          <a:xfrm>
            <a:off x="3458829" y="2095853"/>
            <a:ext cx="1952901" cy="1173052"/>
            <a:chOff x="828333" y="4021237"/>
            <a:chExt cx="1952901" cy="1173052"/>
          </a:xfrm>
        </p:grpSpPr>
        <p:sp>
          <p:nvSpPr>
            <p:cNvPr id="46" name="Rectangle 45"/>
            <p:cNvSpPr/>
            <p:nvPr>
              <p:custDataLst>
                <p:tags r:id="rId21"/>
              </p:custDataLst>
            </p:nvPr>
          </p:nvSpPr>
          <p:spPr>
            <a:xfrm>
              <a:off x="828333" y="4021237"/>
              <a:ext cx="1952901" cy="1173052"/>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a:p>
          </p:txBody>
        </p:sp>
        <p:sp>
          <p:nvSpPr>
            <p:cNvPr id="47" name="Flowchart: Alternate Process 46"/>
            <p:cNvSpPr/>
            <p:nvPr>
              <p:custDataLst>
                <p:tags r:id="rId22"/>
              </p:custDataLst>
            </p:nvPr>
          </p:nvSpPr>
          <p:spPr>
            <a:xfrm>
              <a:off x="1168841" y="4542262"/>
              <a:ext cx="1387411" cy="520301"/>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400" b="1" dirty="0" smtClean="0"/>
                <a:t>DBMS</a:t>
              </a:r>
              <a:endParaRPr lang="en-US" sz="2000" b="1" dirty="0"/>
            </a:p>
          </p:txBody>
        </p:sp>
        <p:sp>
          <p:nvSpPr>
            <p:cNvPr id="48" name="Flowchart: Document 47"/>
            <p:cNvSpPr/>
            <p:nvPr>
              <p:custDataLst>
                <p:tags r:id="rId23"/>
              </p:custDataLst>
            </p:nvPr>
          </p:nvSpPr>
          <p:spPr>
            <a:xfrm>
              <a:off x="929933" y="4194592"/>
              <a:ext cx="889299" cy="495300"/>
            </a:xfrm>
            <a:prstGeom prst="flowChartDocument">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a:t>
              </a:r>
              <a:endParaRPr lang="en-US" sz="2000" dirty="0">
                <a:solidFill>
                  <a:schemeClr val="tx1"/>
                </a:solidFill>
              </a:endParaRPr>
            </a:p>
          </p:txBody>
        </p:sp>
        <p:sp>
          <p:nvSpPr>
            <p:cNvPr id="49" name="TextBox 48"/>
            <p:cNvSpPr txBox="1"/>
            <p:nvPr>
              <p:custDataLst>
                <p:tags r:id="rId24"/>
              </p:custDataLst>
            </p:nvPr>
          </p:nvSpPr>
          <p:spPr>
            <a:xfrm>
              <a:off x="1858071" y="4046002"/>
              <a:ext cx="883539" cy="297180"/>
            </a:xfrm>
            <a:prstGeom prst="rect">
              <a:avLst/>
            </a:prstGeom>
            <a:noFill/>
          </p:spPr>
          <p:txBody>
            <a:bodyPr wrap="none" rtlCol="0" anchor="ctr">
              <a:noAutofit/>
            </a:bodyPr>
            <a:lstStyle/>
            <a:p>
              <a:pPr algn="ctr"/>
              <a:r>
                <a:rPr lang="en-US" sz="2400" b="1" dirty="0" smtClean="0">
                  <a:solidFill>
                    <a:schemeClr val="bg1"/>
                  </a:solidFill>
                </a:rPr>
                <a:t>Core</a:t>
              </a:r>
              <a:endParaRPr lang="en-US" sz="2800" b="1" dirty="0">
                <a:solidFill>
                  <a:schemeClr val="bg1"/>
                </a:solidFill>
              </a:endParaRPr>
            </a:p>
          </p:txBody>
        </p:sp>
      </p:grpSp>
      <p:sp>
        <p:nvSpPr>
          <p:cNvPr id="50" name="Freeform 49"/>
          <p:cNvSpPr/>
          <p:nvPr>
            <p:custDataLst>
              <p:tags r:id="rId7"/>
            </p:custDataLst>
          </p:nvPr>
        </p:nvSpPr>
        <p:spPr>
          <a:xfrm>
            <a:off x="1475832" y="3244140"/>
            <a:ext cx="45719" cy="1488733"/>
          </a:xfrm>
          <a:custGeom>
            <a:avLst/>
            <a:gdLst>
              <a:gd name="connsiteX0" fmla="*/ 0 w 79023"/>
              <a:gd name="connsiteY0" fmla="*/ 0 h 1467555"/>
              <a:gd name="connsiteX1" fmla="*/ 79023 w 79023"/>
              <a:gd name="connsiteY1" fmla="*/ 1467555 h 1467555"/>
            </a:gdLst>
            <a:ahLst/>
            <a:cxnLst>
              <a:cxn ang="0">
                <a:pos x="connsiteX0" y="connsiteY0"/>
              </a:cxn>
              <a:cxn ang="0">
                <a:pos x="connsiteX1" y="connsiteY1"/>
              </a:cxn>
            </a:cxnLst>
            <a:rect l="l" t="t" r="r" b="b"/>
            <a:pathLst>
              <a:path w="79023" h="1467555">
                <a:moveTo>
                  <a:pt x="0" y="0"/>
                </a:moveTo>
                <a:lnTo>
                  <a:pt x="79023" y="1467555"/>
                </a:ln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custDataLst>
              <p:tags r:id="rId8"/>
            </p:custDataLst>
          </p:nvPr>
        </p:nvSpPr>
        <p:spPr>
          <a:xfrm flipH="1">
            <a:off x="4777832" y="3260049"/>
            <a:ext cx="45719" cy="1488733"/>
          </a:xfrm>
          <a:custGeom>
            <a:avLst/>
            <a:gdLst>
              <a:gd name="connsiteX0" fmla="*/ 0 w 79023"/>
              <a:gd name="connsiteY0" fmla="*/ 0 h 1467555"/>
              <a:gd name="connsiteX1" fmla="*/ 79023 w 79023"/>
              <a:gd name="connsiteY1" fmla="*/ 1467555 h 1467555"/>
            </a:gdLst>
            <a:ahLst/>
            <a:cxnLst>
              <a:cxn ang="0">
                <a:pos x="connsiteX0" y="connsiteY0"/>
              </a:cxn>
              <a:cxn ang="0">
                <a:pos x="connsiteX1" y="connsiteY1"/>
              </a:cxn>
            </a:cxnLst>
            <a:rect l="l" t="t" r="r" b="b"/>
            <a:pathLst>
              <a:path w="79023" h="1467555">
                <a:moveTo>
                  <a:pt x="0" y="0"/>
                </a:moveTo>
                <a:lnTo>
                  <a:pt x="79023" y="1467555"/>
                </a:ln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custDataLst>
              <p:tags r:id="rId9"/>
            </p:custDataLst>
          </p:nvPr>
        </p:nvSpPr>
        <p:spPr>
          <a:xfrm>
            <a:off x="3684522" y="3244140"/>
            <a:ext cx="4762" cy="311944"/>
          </a:xfrm>
          <a:custGeom>
            <a:avLst/>
            <a:gdLst>
              <a:gd name="connsiteX0" fmla="*/ 0 w 4762"/>
              <a:gd name="connsiteY0" fmla="*/ 311944 h 311944"/>
              <a:gd name="connsiteX1" fmla="*/ 4762 w 4762"/>
              <a:gd name="connsiteY1" fmla="*/ 0 h 311944"/>
            </a:gdLst>
            <a:ahLst/>
            <a:cxnLst>
              <a:cxn ang="0">
                <a:pos x="connsiteX0" y="connsiteY0"/>
              </a:cxn>
              <a:cxn ang="0">
                <a:pos x="connsiteX1" y="connsiteY1"/>
              </a:cxn>
            </a:cxnLst>
            <a:rect l="l" t="t" r="r" b="b"/>
            <a:pathLst>
              <a:path w="4762" h="311944">
                <a:moveTo>
                  <a:pt x="0" y="311944"/>
                </a:moveTo>
                <a:cubicBezTo>
                  <a:pt x="1587" y="207963"/>
                  <a:pt x="3175" y="103981"/>
                  <a:pt x="4762" y="0"/>
                </a:cubicBez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custDataLst>
              <p:tags r:id="rId10"/>
            </p:custDataLst>
          </p:nvPr>
        </p:nvSpPr>
        <p:spPr>
          <a:xfrm>
            <a:off x="2581852" y="2592113"/>
            <a:ext cx="151349" cy="1702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4" name="Oval 53"/>
          <p:cNvSpPr/>
          <p:nvPr>
            <p:custDataLst>
              <p:tags r:id="rId11"/>
            </p:custDataLst>
          </p:nvPr>
        </p:nvSpPr>
        <p:spPr>
          <a:xfrm>
            <a:off x="2882973" y="2592113"/>
            <a:ext cx="151349" cy="1702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5" name="Oval 54"/>
          <p:cNvSpPr/>
          <p:nvPr>
            <p:custDataLst>
              <p:tags r:id="rId12"/>
            </p:custDataLst>
          </p:nvPr>
        </p:nvSpPr>
        <p:spPr>
          <a:xfrm>
            <a:off x="3184095" y="2592113"/>
            <a:ext cx="151349" cy="1702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grpSp>
        <p:nvGrpSpPr>
          <p:cNvPr id="2" name="Group 1"/>
          <p:cNvGrpSpPr/>
          <p:nvPr>
            <p:custDataLst>
              <p:tags r:id="rId13"/>
            </p:custDataLst>
          </p:nvPr>
        </p:nvGrpSpPr>
        <p:grpSpPr>
          <a:xfrm>
            <a:off x="1683961" y="4322081"/>
            <a:ext cx="3116729" cy="2980265"/>
            <a:chOff x="1683961" y="4322081"/>
            <a:chExt cx="3116729" cy="2980265"/>
          </a:xfrm>
        </p:grpSpPr>
        <p:sp>
          <p:nvSpPr>
            <p:cNvPr id="61" name="Freeform 60"/>
            <p:cNvSpPr/>
            <p:nvPr>
              <p:custDataLst>
                <p:tags r:id="rId16"/>
              </p:custDataLst>
            </p:nvPr>
          </p:nvSpPr>
          <p:spPr>
            <a:xfrm flipV="1">
              <a:off x="2519339" y="4322081"/>
              <a:ext cx="0" cy="1704622"/>
            </a:xfrm>
            <a:custGeom>
              <a:avLst/>
              <a:gdLst>
                <a:gd name="connsiteX0" fmla="*/ 0 w 0"/>
                <a:gd name="connsiteY0" fmla="*/ 0 h 1704622"/>
                <a:gd name="connsiteX1" fmla="*/ 0 w 0"/>
                <a:gd name="connsiteY1" fmla="*/ 1704622 h 1704622"/>
              </a:gdLst>
              <a:ahLst/>
              <a:cxnLst>
                <a:cxn ang="0">
                  <a:pos x="connsiteX0" y="connsiteY0"/>
                </a:cxn>
                <a:cxn ang="0">
                  <a:pos x="connsiteX1" y="connsiteY1"/>
                </a:cxn>
              </a:cxnLst>
              <a:rect l="l" t="t" r="r" b="b"/>
              <a:pathLst>
                <a:path h="1704622">
                  <a:moveTo>
                    <a:pt x="0" y="0"/>
                  </a:moveTo>
                  <a:lnTo>
                    <a:pt x="0" y="1704622"/>
                  </a:ln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custDataLst>
                <p:tags r:id="rId17"/>
              </p:custDataLst>
            </p:nvPr>
          </p:nvSpPr>
          <p:spPr>
            <a:xfrm>
              <a:off x="3793691" y="5352738"/>
              <a:ext cx="45719" cy="696388"/>
            </a:xfrm>
            <a:custGeom>
              <a:avLst/>
              <a:gdLst>
                <a:gd name="connsiteX0" fmla="*/ 0 w 0"/>
                <a:gd name="connsiteY0" fmla="*/ 0 h 1704622"/>
                <a:gd name="connsiteX1" fmla="*/ 0 w 0"/>
                <a:gd name="connsiteY1" fmla="*/ 1704622 h 1704622"/>
              </a:gdLst>
              <a:ahLst/>
              <a:cxnLst>
                <a:cxn ang="0">
                  <a:pos x="connsiteX0" y="connsiteY0"/>
                </a:cxn>
                <a:cxn ang="0">
                  <a:pos x="connsiteX1" y="connsiteY1"/>
                </a:cxn>
              </a:cxnLst>
              <a:rect l="l" t="t" r="r" b="b"/>
              <a:pathLst>
                <a:path h="1704622">
                  <a:moveTo>
                    <a:pt x="0" y="0"/>
                  </a:moveTo>
                  <a:lnTo>
                    <a:pt x="0" y="1704622"/>
                  </a:ln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64"/>
            <p:cNvGrpSpPr/>
            <p:nvPr/>
          </p:nvGrpSpPr>
          <p:grpSpPr>
            <a:xfrm>
              <a:off x="1683961" y="6049125"/>
              <a:ext cx="3116729" cy="1253221"/>
              <a:chOff x="2393244" y="6242600"/>
              <a:chExt cx="3116729" cy="1253221"/>
            </a:xfrm>
          </p:grpSpPr>
          <p:grpSp>
            <p:nvGrpSpPr>
              <p:cNvPr id="60" name="Group 59"/>
              <p:cNvGrpSpPr/>
              <p:nvPr/>
            </p:nvGrpSpPr>
            <p:grpSpPr>
              <a:xfrm>
                <a:off x="2393244" y="6242600"/>
                <a:ext cx="3116729" cy="1253221"/>
                <a:chOff x="6112933" y="4070767"/>
                <a:chExt cx="2246489" cy="1041326"/>
              </a:xfrm>
            </p:grpSpPr>
            <p:sp>
              <p:nvSpPr>
                <p:cNvPr id="40" name="Rectangle 39"/>
                <p:cNvSpPr/>
                <p:nvPr>
                  <p:custDataLst>
                    <p:tags r:id="rId19"/>
                  </p:custDataLst>
                </p:nvPr>
              </p:nvSpPr>
              <p:spPr>
                <a:xfrm>
                  <a:off x="6112933" y="4070767"/>
                  <a:ext cx="2246489" cy="1041326"/>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a:p>
              </p:txBody>
            </p:sp>
            <p:sp>
              <p:nvSpPr>
                <p:cNvPr id="56" name="TextBox 55"/>
                <p:cNvSpPr txBox="1"/>
                <p:nvPr>
                  <p:custDataLst>
                    <p:tags r:id="rId20"/>
                  </p:custDataLst>
                </p:nvPr>
              </p:nvSpPr>
              <p:spPr>
                <a:xfrm>
                  <a:off x="7465461" y="4136927"/>
                  <a:ext cx="883539" cy="297180"/>
                </a:xfrm>
                <a:prstGeom prst="rect">
                  <a:avLst/>
                </a:prstGeom>
                <a:noFill/>
              </p:spPr>
              <p:txBody>
                <a:bodyPr wrap="none" rtlCol="0" anchor="ctr">
                  <a:noAutofit/>
                </a:bodyPr>
                <a:lstStyle/>
                <a:p>
                  <a:pPr algn="ctr"/>
                  <a:r>
                    <a:rPr lang="en-US" sz="2400" b="1" dirty="0" smtClean="0">
                      <a:solidFill>
                        <a:schemeClr val="bg1"/>
                      </a:solidFill>
                    </a:rPr>
                    <a:t>Core</a:t>
                  </a:r>
                  <a:endParaRPr lang="en-US" sz="2800" b="1" dirty="0">
                    <a:solidFill>
                      <a:schemeClr val="bg1"/>
                    </a:solidFill>
                  </a:endParaRPr>
                </a:p>
              </p:txBody>
            </p:sp>
          </p:grpSp>
          <p:sp>
            <p:nvSpPr>
              <p:cNvPr id="64" name="Flowchart: Alternate Process 63"/>
              <p:cNvSpPr/>
              <p:nvPr>
                <p:custDataLst>
                  <p:tags r:id="rId18"/>
                </p:custDataLst>
              </p:nvPr>
            </p:nvSpPr>
            <p:spPr>
              <a:xfrm>
                <a:off x="2660479" y="6787040"/>
                <a:ext cx="2552176" cy="560591"/>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b="1" dirty="0" smtClean="0"/>
                  <a:t>Roll Forward</a:t>
                </a:r>
                <a:endParaRPr lang="en-US" sz="2800" b="1" dirty="0"/>
              </a:p>
            </p:txBody>
          </p:sp>
        </p:grpSp>
      </p:grpSp>
      <p:sp>
        <p:nvSpPr>
          <p:cNvPr id="67" name="Freeform 66"/>
          <p:cNvSpPr/>
          <p:nvPr>
            <p:custDataLst>
              <p:tags r:id="rId14"/>
            </p:custDataLst>
          </p:nvPr>
        </p:nvSpPr>
        <p:spPr>
          <a:xfrm flipV="1">
            <a:off x="3236909" y="4297227"/>
            <a:ext cx="45719" cy="475740"/>
          </a:xfrm>
          <a:custGeom>
            <a:avLst/>
            <a:gdLst>
              <a:gd name="connsiteX0" fmla="*/ 0 w 0"/>
              <a:gd name="connsiteY0" fmla="*/ 0 h 1704622"/>
              <a:gd name="connsiteX1" fmla="*/ 0 w 0"/>
              <a:gd name="connsiteY1" fmla="*/ 1704622 h 1704622"/>
            </a:gdLst>
            <a:ahLst/>
            <a:cxnLst>
              <a:cxn ang="0">
                <a:pos x="connsiteX0" y="connsiteY0"/>
              </a:cxn>
              <a:cxn ang="0">
                <a:pos x="connsiteX1" y="connsiteY1"/>
              </a:cxn>
            </a:cxnLst>
            <a:rect l="l" t="t" r="r" b="b"/>
            <a:pathLst>
              <a:path h="1704622">
                <a:moveTo>
                  <a:pt x="0" y="0"/>
                </a:moveTo>
                <a:lnTo>
                  <a:pt x="0" y="1704622"/>
                </a:lnTo>
              </a:path>
            </a:pathLst>
          </a:custGeom>
          <a:ln w="3810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Content Placeholder 5"/>
          <p:cNvSpPr txBox="1">
            <a:spLocks/>
          </p:cNvSpPr>
          <p:nvPr>
            <p:custDataLst>
              <p:tags r:id="rId15"/>
            </p:custDataLst>
          </p:nvPr>
        </p:nvSpPr>
        <p:spPr>
          <a:xfrm>
            <a:off x="6344354" y="2071088"/>
            <a:ext cx="4149473" cy="4563988"/>
          </a:xfrm>
          <a:prstGeom prst="rect">
            <a:avLst/>
          </a:prstGeom>
        </p:spPr>
        <p:txBody>
          <a:bodyPr/>
          <a:lstStyle>
            <a:lvl1pPr marL="461963" indent="-461963" algn="l" defTabSz="1097280" rtl="0" eaLnBrk="1" latinLnBrk="0" hangingPunct="1">
              <a:lnSpc>
                <a:spcPct val="90000"/>
              </a:lnSpc>
              <a:spcBef>
                <a:spcPct val="20000"/>
              </a:spcBef>
              <a:buSzPct val="90000"/>
              <a:buFontTx/>
              <a:buBlip>
                <a:blip r:embed="rId31"/>
              </a:buBlip>
              <a:defRPr sz="4000" kern="1200">
                <a:solidFill>
                  <a:schemeClr val="bg1"/>
                </a:solidFill>
                <a:latin typeface="+mn-lt"/>
                <a:ea typeface="+mn-ea"/>
                <a:cs typeface="+mn-cs"/>
              </a:defRPr>
            </a:lvl1pPr>
            <a:lvl2pPr marL="887413" indent="-434975" algn="l" defTabSz="1097280" rtl="0" eaLnBrk="1" latinLnBrk="0" hangingPunct="1">
              <a:lnSpc>
                <a:spcPct val="90000"/>
              </a:lnSpc>
              <a:spcBef>
                <a:spcPct val="20000"/>
              </a:spcBef>
              <a:buSzPct val="90000"/>
              <a:buFontTx/>
              <a:buBlip>
                <a:blip r:embed="rId31"/>
              </a:buBlip>
              <a:defRPr sz="3600" kern="1200">
                <a:solidFill>
                  <a:schemeClr val="bg1"/>
                </a:solidFill>
                <a:latin typeface="+mn-lt"/>
                <a:ea typeface="+mn-ea"/>
                <a:cs typeface="+mn-cs"/>
              </a:defRPr>
            </a:lvl2pPr>
            <a:lvl3pPr marL="1322388" indent="-417513" algn="l" defTabSz="1097280" rtl="0" eaLnBrk="1" latinLnBrk="0" hangingPunct="1">
              <a:lnSpc>
                <a:spcPct val="90000"/>
              </a:lnSpc>
              <a:spcBef>
                <a:spcPct val="20000"/>
              </a:spcBef>
              <a:buSzPct val="90000"/>
              <a:buFontTx/>
              <a:buBlip>
                <a:blip r:embed="rId31"/>
              </a:buBlip>
              <a:defRPr sz="3200" kern="1200">
                <a:solidFill>
                  <a:schemeClr val="bg1"/>
                </a:solidFill>
                <a:latin typeface="+mn-lt"/>
                <a:ea typeface="+mn-ea"/>
                <a:cs typeface="+mn-cs"/>
              </a:defRPr>
            </a:lvl3pPr>
            <a:lvl4pPr marL="1704975" indent="-382588" algn="l" defTabSz="1097280" rtl="0" eaLnBrk="1" latinLnBrk="0" hangingPunct="1">
              <a:lnSpc>
                <a:spcPct val="90000"/>
              </a:lnSpc>
              <a:spcBef>
                <a:spcPct val="20000"/>
              </a:spcBef>
              <a:buSzPct val="90000"/>
              <a:buFontTx/>
              <a:buBlip>
                <a:blip r:embed="rId31"/>
              </a:buBlip>
              <a:defRPr sz="2800" kern="1200">
                <a:solidFill>
                  <a:schemeClr val="bg1"/>
                </a:solidFill>
                <a:latin typeface="+mn-lt"/>
                <a:ea typeface="+mn-ea"/>
                <a:cs typeface="+mn-cs"/>
              </a:defRPr>
            </a:lvl4pPr>
            <a:lvl5pPr marL="2112963" indent="-382588" algn="l" defTabSz="1097280" rtl="0" eaLnBrk="1" latinLnBrk="0" hangingPunct="1">
              <a:lnSpc>
                <a:spcPct val="90000"/>
              </a:lnSpc>
              <a:spcBef>
                <a:spcPct val="20000"/>
              </a:spcBef>
              <a:buSzPct val="90000"/>
              <a:buFontTx/>
              <a:buBlip>
                <a:blip r:embed="rId31"/>
              </a:buBlip>
              <a:defRPr sz="2800" kern="1200">
                <a:solidFill>
                  <a:schemeClr val="bg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spcAft>
                <a:spcPts val="1200"/>
              </a:spcAft>
            </a:pPr>
            <a:r>
              <a:rPr lang="en-US" sz="2800" dirty="0" smtClean="0"/>
              <a:t>The log is the database. </a:t>
            </a:r>
          </a:p>
          <a:p>
            <a:pPr>
              <a:spcAft>
                <a:spcPts val="1200"/>
              </a:spcAft>
            </a:pPr>
            <a:r>
              <a:rPr lang="en-US" sz="2800" dirty="0" smtClean="0"/>
              <a:t>All cores can access it.</a:t>
            </a:r>
          </a:p>
          <a:p>
            <a:pPr>
              <a:spcAft>
                <a:spcPts val="1200"/>
              </a:spcAft>
            </a:pPr>
            <a:r>
              <a:rPr lang="en-US" sz="2800" dirty="0" smtClean="0"/>
              <a:t>Each transaction appends its after-images to the log.</a:t>
            </a:r>
          </a:p>
          <a:p>
            <a:r>
              <a:rPr lang="en-US" sz="2800" dirty="0" smtClean="0"/>
              <a:t>One core runs meld</a:t>
            </a:r>
            <a:r>
              <a:rPr lang="en-US" sz="2800" b="1" dirty="0" smtClean="0"/>
              <a:t> </a:t>
            </a:r>
            <a:br>
              <a:rPr lang="en-US" sz="2800" b="1" dirty="0" smtClean="0"/>
            </a:br>
            <a:r>
              <a:rPr lang="en-US" sz="2800" dirty="0" smtClean="0"/>
              <a:t>to do OCC and roll forward the log </a:t>
            </a:r>
          </a:p>
        </p:txBody>
      </p:sp>
    </p:spTree>
    <p:extLst>
      <p:ext uri="{BB962C8B-B14F-4D97-AF65-F5344CB8AC3E}">
        <p14:creationId xmlns:p14="http://schemas.microsoft.com/office/powerpoint/2010/main" val="2551407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3"/>
          <p:cNvSpPr txBox="1">
            <a:spLocks noChangeArrowheads="1"/>
          </p:cNvSpPr>
          <p:nvPr>
            <p:custDataLst>
              <p:tags r:id="rId1"/>
            </p:custDataLst>
          </p:nvPr>
        </p:nvSpPr>
        <p:spPr bwMode="blackWhite">
          <a:xfrm>
            <a:off x="457200" y="7300288"/>
            <a:ext cx="10058400" cy="603230"/>
          </a:xfrm>
          <a:prstGeom prst="rect">
            <a:avLst/>
          </a:prstGeom>
          <a:noFill/>
          <a:ln w="12700">
            <a:noFill/>
            <a:miter lim="800000"/>
            <a:headEnd type="none" w="sm" len="sm"/>
            <a:tailEnd type="none" w="sm" len="sm"/>
          </a:ln>
          <a:effectLst/>
        </p:spPr>
        <p:txBody>
          <a:bodyPr vert="horz" wrap="square" lIns="109714" tIns="54858" rIns="109714" bIns="54858" numCol="1" anchor="t" anchorCtr="0" compatLnSpc="1">
            <a:prstTxWarp prst="textNoShape">
              <a:avLst/>
            </a:prstTxWarp>
            <a:spAutoFit/>
          </a:bodyPr>
          <a:lstStyle/>
          <a:p>
            <a:pPr algn="ctr" defTabSz="1096963" eaLnBrk="0" hangingPunct="0"/>
            <a:r>
              <a:rPr lang="en-US" sz="800" dirty="0">
                <a:solidFill>
                  <a:schemeClr val="bg1"/>
                </a:solidFill>
                <a:latin typeface="Segoe" pitchFamily="34" charset="0"/>
                <a:cs typeface="Arial" charset="0"/>
              </a:rPr>
              <a:t>© </a:t>
            </a:r>
            <a:r>
              <a:rPr lang="en-US" sz="800" dirty="0" smtClean="0">
                <a:solidFill>
                  <a:schemeClr val="bg1"/>
                </a:solidFill>
                <a:latin typeface="Segoe" pitchFamily="34" charset="0"/>
                <a:cs typeface="Arial" charset="0"/>
              </a:rPr>
              <a:t>2007 Microsoft </a:t>
            </a:r>
            <a:r>
              <a:rPr lang="en-US" sz="8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1096963" eaLnBrk="0" hangingPunct="0"/>
            <a:r>
              <a:rPr lang="en-US" sz="8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bg1"/>
                </a:solidFill>
                <a:latin typeface="Segoe" pitchFamily="34" charset="0"/>
                <a:cs typeface="Arial" charset="0"/>
              </a:rPr>
            </a:br>
            <a:r>
              <a:rPr lang="en-US" sz="800" dirty="0">
                <a:solidFill>
                  <a:schemeClr val="bg1"/>
                </a:solidFill>
                <a:latin typeface="Segoe" pitchFamily="34" charset="0"/>
                <a:cs typeface="Arial" charset="0"/>
              </a:rPr>
              <a:t>MICROSOFT MAKES NO WARRANTIES, EXPRESS, IMPLIED OR STATUTORY, AS TO THE INFORMATION IN THIS PRESENTATION.</a:t>
            </a:r>
          </a:p>
        </p:txBody>
      </p:sp>
      <p:sp>
        <p:nvSpPr>
          <p:cNvPr id="2" name="Title 1"/>
          <p:cNvSpPr>
            <a:spLocks noGrp="1"/>
          </p:cNvSpPr>
          <p:nvPr>
            <p:ph type="ctrTitle"/>
            <p:custDataLst>
              <p:tags r:id="rId2"/>
            </p:custDataLst>
          </p:nvPr>
        </p:nvSpPr>
        <p:spPr/>
        <p:txBody>
          <a:bodyPr/>
          <a:lstStyle/>
          <a:p>
            <a:r>
              <a:rPr lang="en-US" dirty="0" smtClean="0"/>
              <a:t>Backup Slides</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custDataLst>
              <p:tags r:id="rId1"/>
            </p:custDataLst>
          </p:nvPr>
        </p:nvSpPr>
        <p:spPr bwMode="auto">
          <a:xfrm>
            <a:off x="6318568" y="5351014"/>
            <a:ext cx="2534668" cy="2414645"/>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custDataLst>
              <p:tags r:id="rId2"/>
            </p:custDataLst>
          </p:nvPr>
        </p:nvSpPr>
        <p:spPr bwMode="auto">
          <a:xfrm>
            <a:off x="3748295" y="5330710"/>
            <a:ext cx="2167466" cy="2414645"/>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Content Placeholder 2"/>
          <p:cNvSpPr>
            <a:spLocks noGrp="1"/>
          </p:cNvSpPr>
          <p:nvPr>
            <p:ph idx="1"/>
            <p:custDataLst>
              <p:tags r:id="rId3"/>
            </p:custDataLst>
          </p:nvPr>
        </p:nvSpPr>
        <p:spPr>
          <a:xfrm>
            <a:off x="333022" y="1642627"/>
            <a:ext cx="10526889" cy="4004173"/>
          </a:xfrm>
        </p:spPr>
        <p:txBody>
          <a:bodyPr/>
          <a:lstStyle/>
          <a:p>
            <a:pPr>
              <a:spcAft>
                <a:spcPts val="600"/>
              </a:spcAft>
            </a:pPr>
            <a:r>
              <a:rPr lang="en-US" sz="2800" dirty="0" smtClean="0"/>
              <a:t>Consider node </a:t>
            </a:r>
            <a:r>
              <a:rPr lang="en-US" sz="2800" i="1" dirty="0"/>
              <a:t>n</a:t>
            </a:r>
            <a:r>
              <a:rPr lang="en-US" sz="2800" dirty="0"/>
              <a:t> in Intention</a:t>
            </a:r>
            <a:r>
              <a:rPr lang="en-US" sz="2800" dirty="0">
                <a:latin typeface="Century" pitchFamily="18" charset="0"/>
              </a:rPr>
              <a:t> </a:t>
            </a:r>
            <a:r>
              <a:rPr lang="en-US" sz="2800" dirty="0" smtClean="0">
                <a:latin typeface="Times New Roman" pitchFamily="18" charset="0"/>
                <a:cs typeface="Times New Roman" pitchFamily="18" charset="0"/>
              </a:rPr>
              <a:t>I</a:t>
            </a:r>
            <a:endParaRPr lang="en-US" sz="2800" dirty="0" smtClean="0"/>
          </a:p>
          <a:p>
            <a:pPr>
              <a:spcAft>
                <a:spcPts val="600"/>
              </a:spcAft>
            </a:pPr>
            <a:r>
              <a:rPr lang="en-US" sz="2800" dirty="0" smtClean="0"/>
              <a:t>SCV(</a:t>
            </a:r>
            <a:r>
              <a:rPr lang="en-US" sz="2800" i="1" dirty="0">
                <a:solidFill>
                  <a:schemeClr val="bg2">
                    <a:lumMod val="75000"/>
                  </a:schemeClr>
                </a:solidFill>
              </a:rPr>
              <a:t>n</a:t>
            </a:r>
            <a:r>
              <a:rPr lang="en-US" sz="2800" dirty="0" smtClean="0"/>
              <a:t>) = VN of the </a:t>
            </a:r>
            <a:r>
              <a:rPr lang="en-US" sz="2800" dirty="0"/>
              <a:t>node that first generated the </a:t>
            </a:r>
            <a:r>
              <a:rPr lang="en-US" sz="2800" dirty="0" smtClean="0"/>
              <a:t>payload in n’s predecessor</a:t>
            </a:r>
          </a:p>
          <a:p>
            <a:pPr>
              <a:spcAft>
                <a:spcPts val="600"/>
              </a:spcAft>
            </a:pPr>
            <a:r>
              <a:rPr lang="en-US" sz="2800" dirty="0" smtClean="0"/>
              <a:t>Altered(</a:t>
            </a:r>
            <a:r>
              <a:rPr lang="en-US" sz="2800" i="1" dirty="0">
                <a:solidFill>
                  <a:schemeClr val="bg2">
                    <a:lumMod val="75000"/>
                  </a:schemeClr>
                </a:solidFill>
              </a:rPr>
              <a:t>n</a:t>
            </a:r>
            <a:r>
              <a:rPr lang="en-US" sz="2800" dirty="0" smtClean="0"/>
              <a:t>) = true if </a:t>
            </a:r>
            <a:r>
              <a:rPr lang="en-US" sz="2800" i="1" dirty="0" smtClean="0"/>
              <a:t>n‘</a:t>
            </a:r>
            <a:r>
              <a:rPr lang="en-US" sz="2800" dirty="0" smtClean="0"/>
              <a:t>s payload differs from its predecessor’s</a:t>
            </a:r>
          </a:p>
          <a:p>
            <a:pPr>
              <a:spcAft>
                <a:spcPts val="600"/>
              </a:spcAft>
            </a:pPr>
            <a:r>
              <a:rPr lang="en-US" sz="2800" dirty="0" err="1" smtClean="0"/>
              <a:t>DependsOn</a:t>
            </a:r>
            <a:r>
              <a:rPr lang="en-US" sz="2800" dirty="0" smtClean="0"/>
              <a:t>(</a:t>
            </a:r>
            <a:r>
              <a:rPr lang="en-US" sz="2800" i="1" dirty="0">
                <a:solidFill>
                  <a:schemeClr val="bg2">
                    <a:lumMod val="75000"/>
                  </a:schemeClr>
                </a:solidFill>
              </a:rPr>
              <a:t>n</a:t>
            </a:r>
            <a:r>
              <a:rPr lang="en-US" sz="2800" dirty="0" smtClean="0"/>
              <a:t>) = true if </a:t>
            </a:r>
            <a:r>
              <a:rPr lang="en-US" sz="2800" dirty="0" smtClean="0">
                <a:latin typeface="Times New Roman" pitchFamily="18" charset="0"/>
                <a:cs typeface="Times New Roman" pitchFamily="18" charset="0"/>
              </a:rPr>
              <a:t>I</a:t>
            </a:r>
            <a:r>
              <a:rPr lang="en-US" sz="2800" dirty="0" smtClean="0"/>
              <a:t> depends on </a:t>
            </a:r>
            <a:r>
              <a:rPr lang="en-US" sz="2800" i="1" dirty="0" smtClean="0"/>
              <a:t>n</a:t>
            </a:r>
            <a:r>
              <a:rPr lang="en-US" sz="2800" dirty="0" smtClean="0"/>
              <a:t>’s predecessor’s content</a:t>
            </a:r>
          </a:p>
          <a:p>
            <a:pPr>
              <a:spcAft>
                <a:spcPts val="600"/>
              </a:spcAft>
            </a:pPr>
            <a:r>
              <a:rPr lang="en-US" sz="2800" dirty="0" smtClean="0"/>
              <a:t>NCV(</a:t>
            </a:r>
            <a:r>
              <a:rPr lang="en-US" sz="2800" i="1" dirty="0">
                <a:solidFill>
                  <a:schemeClr val="bg2">
                    <a:lumMod val="75000"/>
                  </a:schemeClr>
                </a:solidFill>
              </a:rPr>
              <a:t>n</a:t>
            </a:r>
            <a:r>
              <a:rPr lang="en-US" sz="2800" dirty="0" smtClean="0"/>
              <a:t>) = if Altered(</a:t>
            </a:r>
            <a:r>
              <a:rPr lang="en-US" sz="2800" i="1" dirty="0" smtClean="0"/>
              <a:t>n</a:t>
            </a:r>
            <a:r>
              <a:rPr lang="en-US" sz="2800" dirty="0" smtClean="0"/>
              <a:t>) then VN(</a:t>
            </a:r>
            <a:r>
              <a:rPr lang="en-US" sz="2800" i="1" dirty="0">
                <a:solidFill>
                  <a:schemeClr val="bg2">
                    <a:lumMod val="75000"/>
                  </a:schemeClr>
                </a:solidFill>
              </a:rPr>
              <a:t>n</a:t>
            </a:r>
            <a:r>
              <a:rPr lang="en-US" sz="2800" dirty="0" smtClean="0"/>
              <a:t>) else SCV(</a:t>
            </a:r>
            <a:r>
              <a:rPr lang="en-US" sz="2800" i="1" dirty="0">
                <a:solidFill>
                  <a:schemeClr val="bg2">
                    <a:lumMod val="75000"/>
                  </a:schemeClr>
                </a:solidFill>
              </a:rPr>
              <a:t>n</a:t>
            </a:r>
            <a:r>
              <a:rPr lang="en-US" sz="2800" dirty="0" smtClean="0"/>
              <a:t>)</a:t>
            </a:r>
          </a:p>
          <a:p>
            <a:r>
              <a:rPr lang="en-US" sz="2800" i="1" dirty="0" smtClean="0"/>
              <a:t>n</a:t>
            </a:r>
            <a:r>
              <a:rPr lang="en-US" sz="2800" dirty="0" smtClean="0"/>
              <a:t>‘s content changed if SCV(</a:t>
            </a:r>
            <a:r>
              <a:rPr lang="en-US" sz="2800" dirty="0" err="1" smtClean="0"/>
              <a:t>n</a:t>
            </a:r>
            <a:r>
              <a:rPr lang="en-US" sz="2800" baseline="-25000" dirty="0" err="1" smtClean="0">
                <a:latin typeface="Times New Roman" pitchFamily="18" charset="0"/>
                <a:cs typeface="Times New Roman" pitchFamily="18" charset="0"/>
              </a:rPr>
              <a:t>I</a:t>
            </a:r>
            <a:r>
              <a:rPr lang="en-US" sz="2800" dirty="0" smtClean="0"/>
              <a:t>) </a:t>
            </a:r>
            <a:r>
              <a:rPr lang="en-US" sz="2800" dirty="0" smtClean="0">
                <a:sym typeface="Symbol"/>
              </a:rPr>
              <a:t> NCV(</a:t>
            </a:r>
            <a:r>
              <a:rPr lang="en-US" sz="2800" i="1" dirty="0" err="1">
                <a:solidFill>
                  <a:schemeClr val="bg2">
                    <a:lumMod val="75000"/>
                  </a:schemeClr>
                </a:solidFill>
              </a:rPr>
              <a:t>n</a:t>
            </a:r>
            <a:r>
              <a:rPr lang="en-US" sz="2800" baseline="-25000" dirty="0" err="1" smtClean="0">
                <a:sym typeface="Symbol"/>
              </a:rPr>
              <a:t>last</a:t>
            </a:r>
            <a:r>
              <a:rPr lang="en-US" sz="2800" baseline="-25000" dirty="0" smtClean="0">
                <a:sym typeface="Symbol"/>
              </a:rPr>
              <a:t> committed state</a:t>
            </a:r>
            <a:r>
              <a:rPr lang="en-US" sz="2800" dirty="0" smtClean="0">
                <a:sym typeface="Symbol"/>
              </a:rPr>
              <a:t>)</a:t>
            </a:r>
            <a:endParaRPr lang="en-US" sz="2800" dirty="0" smtClean="0"/>
          </a:p>
          <a:p>
            <a:endParaRPr lang="en-US" sz="2800" dirty="0"/>
          </a:p>
        </p:txBody>
      </p:sp>
      <p:sp>
        <p:nvSpPr>
          <p:cNvPr id="2" name="Title 1"/>
          <p:cNvSpPr>
            <a:spLocks noGrp="1"/>
          </p:cNvSpPr>
          <p:nvPr>
            <p:ph type="title"/>
            <p:custDataLst>
              <p:tags r:id="rId4"/>
            </p:custDataLst>
          </p:nvPr>
        </p:nvSpPr>
        <p:spPr>
          <a:xfrm>
            <a:off x="457200" y="276225"/>
            <a:ext cx="10058400" cy="747897"/>
          </a:xfrm>
        </p:spPr>
        <p:txBody>
          <a:bodyPr/>
          <a:lstStyle/>
          <a:p>
            <a:r>
              <a:rPr lang="en-US" sz="5400" dirty="0" smtClean="0"/>
              <a:t>Metadata for  Conflict Testing</a:t>
            </a:r>
            <a:endParaRPr lang="en-US" sz="6000" dirty="0">
              <a:latin typeface="Times New Roman" pitchFamily="18" charset="0"/>
              <a:cs typeface="Times New Roman" pitchFamily="18" charset="0"/>
            </a:endParaRPr>
          </a:p>
        </p:txBody>
      </p:sp>
      <p:sp>
        <p:nvSpPr>
          <p:cNvPr id="4" name="Oval 3"/>
          <p:cNvSpPr/>
          <p:nvPr>
            <p:custDataLst>
              <p:tags r:id="rId5"/>
            </p:custDataLst>
          </p:nvPr>
        </p:nvSpPr>
        <p:spPr bwMode="auto">
          <a:xfrm>
            <a:off x="431408" y="5363481"/>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r>
              <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1</a:t>
            </a:r>
            <a:endParaRPr kumimoji="0" lang="en-US" sz="20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Oval 4"/>
          <p:cNvSpPr/>
          <p:nvPr>
            <p:custDataLst>
              <p:tags r:id="rId6"/>
            </p:custDataLst>
          </p:nvPr>
        </p:nvSpPr>
        <p:spPr bwMode="auto">
          <a:xfrm>
            <a:off x="1464342" y="5351014"/>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r>
              <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2</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custDataLst>
              <p:tags r:id="rId7"/>
            </p:custDataLst>
          </p:nvPr>
        </p:nvSpPr>
        <p:spPr bwMode="auto">
          <a:xfrm>
            <a:off x="4286566" y="5404089"/>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custDataLst>
              <p:tags r:id="rId8"/>
            </p:custDataLst>
          </p:nvPr>
        </p:nvSpPr>
        <p:spPr bwMode="auto">
          <a:xfrm>
            <a:off x="6967678" y="5404089"/>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11" name="Group 10"/>
          <p:cNvGrpSpPr/>
          <p:nvPr>
            <p:custDataLst>
              <p:tags r:id="rId9"/>
            </p:custDataLst>
          </p:nvPr>
        </p:nvGrpSpPr>
        <p:grpSpPr>
          <a:xfrm>
            <a:off x="2627099" y="5646800"/>
            <a:ext cx="711204" cy="158044"/>
            <a:chOff x="3973689" y="6254045"/>
            <a:chExt cx="711204" cy="158044"/>
          </a:xfrm>
        </p:grpSpPr>
        <p:sp>
          <p:nvSpPr>
            <p:cNvPr id="6" name="Oval 5"/>
            <p:cNvSpPr/>
            <p:nvPr>
              <p:custDataLst>
                <p:tags r:id="rId27"/>
              </p:custDataLst>
            </p:nvPr>
          </p:nvSpPr>
          <p:spPr bwMode="auto">
            <a:xfrm>
              <a:off x="3973689" y="6254045"/>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custDataLst>
                <p:tags r:id="rId28"/>
              </p:custDataLst>
            </p:nvPr>
          </p:nvSpPr>
          <p:spPr bwMode="auto">
            <a:xfrm>
              <a:off x="4261557" y="6259689"/>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custDataLst>
                <p:tags r:id="rId29"/>
              </p:custDataLst>
            </p:nvPr>
          </p:nvSpPr>
          <p:spPr bwMode="auto">
            <a:xfrm>
              <a:off x="4549425" y="6265333"/>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2" name="TextBox 11"/>
          <p:cNvSpPr txBox="1"/>
          <p:nvPr>
            <p:custDataLst>
              <p:tags r:id="rId10"/>
            </p:custDataLst>
          </p:nvPr>
        </p:nvSpPr>
        <p:spPr>
          <a:xfrm>
            <a:off x="4371234" y="6209337"/>
            <a:ext cx="718466" cy="461665"/>
          </a:xfrm>
          <a:prstGeom prst="rect">
            <a:avLst/>
          </a:prstGeom>
          <a:noFill/>
        </p:spPr>
        <p:txBody>
          <a:bodyPr wrap="none" rtlCol="0">
            <a:spAutoFit/>
          </a:bodyPr>
          <a:lstStyle/>
          <a:p>
            <a:r>
              <a:rPr lang="en-US" sz="2400" dirty="0" smtClean="0">
                <a:solidFill>
                  <a:schemeClr val="bg1"/>
                </a:solidFill>
              </a:rPr>
              <a:t>SCV</a:t>
            </a:r>
          </a:p>
        </p:txBody>
      </p:sp>
      <p:sp>
        <p:nvSpPr>
          <p:cNvPr id="14" name="TextBox 13"/>
          <p:cNvSpPr txBox="1"/>
          <p:nvPr>
            <p:custDataLst>
              <p:tags r:id="rId11"/>
            </p:custDataLst>
          </p:nvPr>
        </p:nvSpPr>
        <p:spPr>
          <a:xfrm>
            <a:off x="3795501" y="6647470"/>
            <a:ext cx="2120260" cy="461665"/>
          </a:xfrm>
          <a:prstGeom prst="rect">
            <a:avLst/>
          </a:prstGeom>
          <a:noFill/>
        </p:spPr>
        <p:txBody>
          <a:bodyPr wrap="none" rtlCol="0">
            <a:spAutoFit/>
          </a:bodyPr>
          <a:lstStyle/>
          <a:p>
            <a:r>
              <a:rPr lang="en-US" sz="2400" dirty="0" err="1" smtClean="0">
                <a:solidFill>
                  <a:schemeClr val="bg1"/>
                </a:solidFill>
              </a:rPr>
              <a:t>IsAltered</a:t>
            </a:r>
            <a:r>
              <a:rPr lang="en-US" sz="2400" dirty="0" smtClean="0">
                <a:solidFill>
                  <a:schemeClr val="bg1"/>
                </a:solidFill>
              </a:rPr>
              <a:t>=true</a:t>
            </a:r>
          </a:p>
        </p:txBody>
      </p:sp>
      <p:sp>
        <p:nvSpPr>
          <p:cNvPr id="18" name="Freeform 17"/>
          <p:cNvSpPr/>
          <p:nvPr>
            <p:custDataLst>
              <p:tags r:id="rId12"/>
            </p:custDataLst>
          </p:nvPr>
        </p:nvSpPr>
        <p:spPr>
          <a:xfrm>
            <a:off x="803941" y="6028348"/>
            <a:ext cx="3567294" cy="406400"/>
          </a:xfrm>
          <a:custGeom>
            <a:avLst/>
            <a:gdLst>
              <a:gd name="connsiteX0" fmla="*/ 4582581 w 4582581"/>
              <a:gd name="connsiteY0" fmla="*/ 372533 h 372533"/>
              <a:gd name="connsiteX1" fmla="*/ 1026581 w 4582581"/>
              <a:gd name="connsiteY1" fmla="*/ 361244 h 372533"/>
              <a:gd name="connsiteX2" fmla="*/ 100892 w 4582581"/>
              <a:gd name="connsiteY2" fmla="*/ 225778 h 372533"/>
              <a:gd name="connsiteX3" fmla="*/ 67025 w 4582581"/>
              <a:gd name="connsiteY3" fmla="*/ 0 h 372533"/>
            </a:gdLst>
            <a:ahLst/>
            <a:cxnLst>
              <a:cxn ang="0">
                <a:pos x="connsiteX0" y="connsiteY0"/>
              </a:cxn>
              <a:cxn ang="0">
                <a:pos x="connsiteX1" y="connsiteY1"/>
              </a:cxn>
              <a:cxn ang="0">
                <a:pos x="connsiteX2" y="connsiteY2"/>
              </a:cxn>
              <a:cxn ang="0">
                <a:pos x="connsiteX3" y="connsiteY3"/>
              </a:cxn>
            </a:cxnLst>
            <a:rect l="l" t="t" r="r" b="b"/>
            <a:pathLst>
              <a:path w="4582581" h="372533">
                <a:moveTo>
                  <a:pt x="4582581" y="372533"/>
                </a:moveTo>
                <a:lnTo>
                  <a:pt x="1026581" y="361244"/>
                </a:lnTo>
                <a:cubicBezTo>
                  <a:pt x="279633" y="336785"/>
                  <a:pt x="260818" y="285985"/>
                  <a:pt x="100892" y="225778"/>
                </a:cubicBezTo>
                <a:cubicBezTo>
                  <a:pt x="-59034" y="165571"/>
                  <a:pt x="3995" y="82785"/>
                  <a:pt x="67025" y="0"/>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custDataLst>
              <p:tags r:id="rId13"/>
            </p:custDataLst>
          </p:nvPr>
        </p:nvSpPr>
        <p:spPr>
          <a:xfrm>
            <a:off x="6318568" y="6695181"/>
            <a:ext cx="2534668" cy="461665"/>
          </a:xfrm>
          <a:prstGeom prst="rect">
            <a:avLst/>
          </a:prstGeom>
          <a:noFill/>
        </p:spPr>
        <p:txBody>
          <a:bodyPr wrap="none" rtlCol="0">
            <a:spAutoFit/>
          </a:bodyPr>
          <a:lstStyle/>
          <a:p>
            <a:r>
              <a:rPr lang="en-US" sz="2400" dirty="0" err="1" smtClean="0">
                <a:solidFill>
                  <a:schemeClr val="bg1"/>
                </a:solidFill>
              </a:rPr>
              <a:t>DependsOn</a:t>
            </a:r>
            <a:r>
              <a:rPr lang="en-US" sz="2400" dirty="0" smtClean="0">
                <a:solidFill>
                  <a:schemeClr val="bg1"/>
                </a:solidFill>
              </a:rPr>
              <a:t>=true</a:t>
            </a:r>
          </a:p>
        </p:txBody>
      </p:sp>
      <p:sp>
        <p:nvSpPr>
          <p:cNvPr id="28" name="TextBox 27"/>
          <p:cNvSpPr txBox="1"/>
          <p:nvPr>
            <p:custDataLst>
              <p:tags r:id="rId14"/>
            </p:custDataLst>
          </p:nvPr>
        </p:nvSpPr>
        <p:spPr>
          <a:xfrm>
            <a:off x="4352765" y="5458568"/>
            <a:ext cx="612668" cy="523220"/>
          </a:xfrm>
          <a:prstGeom prst="rect">
            <a:avLst/>
          </a:prstGeom>
          <a:noFill/>
        </p:spPr>
        <p:txBody>
          <a:bodyPr wrap="none" rtlCol="0">
            <a:spAutoFit/>
          </a:bodyPr>
          <a:lstStyle/>
          <a:p>
            <a:r>
              <a:rPr lang="en-US" sz="2800" dirty="0" smtClean="0"/>
              <a:t>v</a:t>
            </a:r>
            <a:r>
              <a:rPr lang="en-US" sz="2800" baseline="-25000" dirty="0" smtClean="0"/>
              <a:t>14</a:t>
            </a:r>
            <a:endParaRPr lang="en-US" sz="2800" dirty="0" smtClean="0"/>
          </a:p>
        </p:txBody>
      </p:sp>
      <p:sp>
        <p:nvSpPr>
          <p:cNvPr id="29" name="TextBox 28"/>
          <p:cNvSpPr txBox="1"/>
          <p:nvPr>
            <p:custDataLst>
              <p:tags r:id="rId15"/>
            </p:custDataLst>
          </p:nvPr>
        </p:nvSpPr>
        <p:spPr>
          <a:xfrm>
            <a:off x="7078896" y="5458568"/>
            <a:ext cx="612668" cy="523220"/>
          </a:xfrm>
          <a:prstGeom prst="rect">
            <a:avLst/>
          </a:prstGeom>
          <a:noFill/>
        </p:spPr>
        <p:txBody>
          <a:bodyPr wrap="none" rtlCol="0">
            <a:spAutoFit/>
          </a:bodyPr>
          <a:lstStyle/>
          <a:p>
            <a:r>
              <a:rPr lang="en-US" sz="2800" dirty="0" smtClean="0"/>
              <a:t>v</a:t>
            </a:r>
            <a:r>
              <a:rPr lang="en-US" sz="2800" baseline="-25000" dirty="0" smtClean="0"/>
              <a:t>15</a:t>
            </a:r>
            <a:endParaRPr lang="en-US" sz="2800" dirty="0" smtClean="0"/>
          </a:p>
        </p:txBody>
      </p:sp>
      <p:sp>
        <p:nvSpPr>
          <p:cNvPr id="33" name="Freeform 32"/>
          <p:cNvSpPr/>
          <p:nvPr>
            <p:custDataLst>
              <p:tags r:id="rId16"/>
            </p:custDataLst>
          </p:nvPr>
        </p:nvSpPr>
        <p:spPr>
          <a:xfrm>
            <a:off x="398315" y="5937956"/>
            <a:ext cx="6627682" cy="739967"/>
          </a:xfrm>
          <a:custGeom>
            <a:avLst/>
            <a:gdLst>
              <a:gd name="connsiteX0" fmla="*/ 6273418 w 6273418"/>
              <a:gd name="connsiteY0" fmla="*/ 564444 h 739967"/>
              <a:gd name="connsiteX1" fmla="*/ 2807729 w 6273418"/>
              <a:gd name="connsiteY1" fmla="*/ 733777 h 739967"/>
              <a:gd name="connsiteX2" fmla="*/ 279018 w 6273418"/>
              <a:gd name="connsiteY2" fmla="*/ 632177 h 739967"/>
              <a:gd name="connsiteX3" fmla="*/ 177418 w 6273418"/>
              <a:gd name="connsiteY3" fmla="*/ 0 h 739967"/>
            </a:gdLst>
            <a:ahLst/>
            <a:cxnLst>
              <a:cxn ang="0">
                <a:pos x="connsiteX0" y="connsiteY0"/>
              </a:cxn>
              <a:cxn ang="0">
                <a:pos x="connsiteX1" y="connsiteY1"/>
              </a:cxn>
              <a:cxn ang="0">
                <a:pos x="connsiteX2" y="connsiteY2"/>
              </a:cxn>
              <a:cxn ang="0">
                <a:pos x="connsiteX3" y="connsiteY3"/>
              </a:cxn>
            </a:cxnLst>
            <a:rect l="l" t="t" r="r" b="b"/>
            <a:pathLst>
              <a:path w="6273418" h="739967">
                <a:moveTo>
                  <a:pt x="6273418" y="564444"/>
                </a:moveTo>
                <a:cubicBezTo>
                  <a:pt x="5040107" y="643466"/>
                  <a:pt x="3806796" y="722488"/>
                  <a:pt x="2807729" y="733777"/>
                </a:cubicBezTo>
                <a:cubicBezTo>
                  <a:pt x="1808662" y="745066"/>
                  <a:pt x="717403" y="754473"/>
                  <a:pt x="279018" y="632177"/>
                </a:cubicBezTo>
                <a:cubicBezTo>
                  <a:pt x="-159367" y="509881"/>
                  <a:pt x="9025" y="254940"/>
                  <a:pt x="177418" y="0"/>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custDataLst>
              <p:tags r:id="rId17"/>
            </p:custDataLst>
          </p:nvPr>
        </p:nvSpPr>
        <p:spPr>
          <a:xfrm>
            <a:off x="7025997" y="6247895"/>
            <a:ext cx="718466" cy="461665"/>
          </a:xfrm>
          <a:prstGeom prst="rect">
            <a:avLst/>
          </a:prstGeom>
          <a:noFill/>
        </p:spPr>
        <p:txBody>
          <a:bodyPr wrap="none" rtlCol="0">
            <a:spAutoFit/>
          </a:bodyPr>
          <a:lstStyle/>
          <a:p>
            <a:r>
              <a:rPr lang="en-US" sz="2400" dirty="0" smtClean="0">
                <a:solidFill>
                  <a:schemeClr val="bg1"/>
                </a:solidFill>
              </a:rPr>
              <a:t>SCV</a:t>
            </a:r>
          </a:p>
        </p:txBody>
      </p:sp>
      <p:sp>
        <p:nvSpPr>
          <p:cNvPr id="15" name="TextBox 14"/>
          <p:cNvSpPr txBox="1"/>
          <p:nvPr>
            <p:custDataLst>
              <p:tags r:id="rId18"/>
            </p:custDataLst>
          </p:nvPr>
        </p:nvSpPr>
        <p:spPr>
          <a:xfrm>
            <a:off x="3953364" y="7109135"/>
            <a:ext cx="1845377" cy="461665"/>
          </a:xfrm>
          <a:prstGeom prst="rect">
            <a:avLst/>
          </a:prstGeom>
          <a:noFill/>
        </p:spPr>
        <p:txBody>
          <a:bodyPr wrap="none" rtlCol="0">
            <a:spAutoFit/>
          </a:bodyPr>
          <a:lstStyle/>
          <a:p>
            <a:r>
              <a:rPr lang="en-US" sz="2400" dirty="0" smtClean="0">
                <a:solidFill>
                  <a:schemeClr val="bg1"/>
                </a:solidFill>
                <a:sym typeface="Symbol"/>
              </a:rPr>
              <a:t></a:t>
            </a:r>
            <a:r>
              <a:rPr lang="en-US" sz="2400" dirty="0" smtClean="0">
                <a:solidFill>
                  <a:schemeClr val="bg1"/>
                </a:solidFill>
              </a:rPr>
              <a:t> NCV=self</a:t>
            </a:r>
          </a:p>
        </p:txBody>
      </p:sp>
      <p:grpSp>
        <p:nvGrpSpPr>
          <p:cNvPr id="38" name="Group 37"/>
          <p:cNvGrpSpPr/>
          <p:nvPr>
            <p:custDataLst>
              <p:tags r:id="rId19"/>
            </p:custDataLst>
          </p:nvPr>
        </p:nvGrpSpPr>
        <p:grpSpPr>
          <a:xfrm>
            <a:off x="4286566" y="5046133"/>
            <a:ext cx="6584634" cy="2617644"/>
            <a:chOff x="4286566" y="5046133"/>
            <a:chExt cx="6584634" cy="2617644"/>
          </a:xfrm>
        </p:grpSpPr>
        <p:sp>
          <p:nvSpPr>
            <p:cNvPr id="23" name="Oval 22"/>
            <p:cNvSpPr/>
            <p:nvPr>
              <p:custDataLst>
                <p:tags r:id="rId21"/>
              </p:custDataLst>
            </p:nvPr>
          </p:nvSpPr>
          <p:spPr bwMode="auto">
            <a:xfrm>
              <a:off x="6658123" y="6168872"/>
              <a:ext cx="1544526" cy="588509"/>
            </a:xfrm>
            <a:prstGeom prst="ellipse">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custDataLst>
                <p:tags r:id="rId22"/>
              </p:custDataLst>
            </p:nvPr>
          </p:nvSpPr>
          <p:spPr bwMode="auto">
            <a:xfrm>
              <a:off x="4286566" y="7075268"/>
              <a:ext cx="1544526" cy="588509"/>
            </a:xfrm>
            <a:prstGeom prst="ellipse">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24" name="TextBox 23"/>
            <p:cNvSpPr txBox="1"/>
            <p:nvPr>
              <p:custDataLst>
                <p:tags r:id="rId23"/>
              </p:custDataLst>
            </p:nvPr>
          </p:nvSpPr>
          <p:spPr>
            <a:xfrm>
              <a:off x="9164304" y="6508970"/>
              <a:ext cx="453830" cy="461665"/>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pPr algn="ctr"/>
              <a:r>
                <a:rPr lang="en-US" sz="2400" dirty="0" smtClean="0">
                  <a:solidFill>
                    <a:schemeClr val="bg1"/>
                  </a:solidFill>
                  <a:sym typeface="Symbol"/>
                </a:rPr>
                <a:t></a:t>
              </a:r>
              <a:endParaRPr lang="en-US" sz="2400" dirty="0" smtClean="0">
                <a:solidFill>
                  <a:schemeClr val="bg1"/>
                </a:solidFill>
              </a:endParaRPr>
            </a:p>
          </p:txBody>
        </p:sp>
        <p:sp>
          <p:nvSpPr>
            <p:cNvPr id="25" name="Freeform 24"/>
            <p:cNvSpPr/>
            <p:nvPr>
              <p:custDataLst>
                <p:tags r:id="rId24"/>
              </p:custDataLst>
            </p:nvPr>
          </p:nvSpPr>
          <p:spPr>
            <a:xfrm>
              <a:off x="8207022" y="6491111"/>
              <a:ext cx="936978" cy="237067"/>
            </a:xfrm>
            <a:custGeom>
              <a:avLst/>
              <a:gdLst>
                <a:gd name="connsiteX0" fmla="*/ 936978 w 936978"/>
                <a:gd name="connsiteY0" fmla="*/ 237067 h 237067"/>
                <a:gd name="connsiteX1" fmla="*/ 0 w 936978"/>
                <a:gd name="connsiteY1" fmla="*/ 0 h 237067"/>
              </a:gdLst>
              <a:ahLst/>
              <a:cxnLst>
                <a:cxn ang="0">
                  <a:pos x="connsiteX0" y="connsiteY0"/>
                </a:cxn>
                <a:cxn ang="0">
                  <a:pos x="connsiteX1" y="connsiteY1"/>
                </a:cxn>
              </a:cxnLst>
              <a:rect l="l" t="t" r="r" b="b"/>
              <a:pathLst>
                <a:path w="936978" h="237067">
                  <a:moveTo>
                    <a:pt x="936978" y="237067"/>
                  </a:moveTo>
                  <a:lnTo>
                    <a:pt x="0" y="0"/>
                  </a:ln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custDataLst>
                <p:tags r:id="rId25"/>
              </p:custDataLst>
            </p:nvPr>
          </p:nvSpPr>
          <p:spPr>
            <a:xfrm>
              <a:off x="5813778" y="6841067"/>
              <a:ext cx="3341511" cy="676143"/>
            </a:xfrm>
            <a:custGeom>
              <a:avLst/>
              <a:gdLst>
                <a:gd name="connsiteX0" fmla="*/ 3341511 w 3341511"/>
                <a:gd name="connsiteY0" fmla="*/ 0 h 676143"/>
                <a:gd name="connsiteX1" fmla="*/ 2381955 w 3341511"/>
                <a:gd name="connsiteY1" fmla="*/ 609600 h 676143"/>
                <a:gd name="connsiteX2" fmla="*/ 0 w 3341511"/>
                <a:gd name="connsiteY2" fmla="*/ 632177 h 676143"/>
              </a:gdLst>
              <a:ahLst/>
              <a:cxnLst>
                <a:cxn ang="0">
                  <a:pos x="connsiteX0" y="connsiteY0"/>
                </a:cxn>
                <a:cxn ang="0">
                  <a:pos x="connsiteX1" y="connsiteY1"/>
                </a:cxn>
                <a:cxn ang="0">
                  <a:pos x="connsiteX2" y="connsiteY2"/>
                </a:cxn>
              </a:cxnLst>
              <a:rect l="l" t="t" r="r" b="b"/>
              <a:pathLst>
                <a:path w="3341511" h="676143">
                  <a:moveTo>
                    <a:pt x="3341511" y="0"/>
                  </a:moveTo>
                  <a:cubicBezTo>
                    <a:pt x="3140192" y="252118"/>
                    <a:pt x="2938873" y="504237"/>
                    <a:pt x="2381955" y="609600"/>
                  </a:cubicBezTo>
                  <a:cubicBezTo>
                    <a:pt x="1825037" y="714963"/>
                    <a:pt x="912518" y="673570"/>
                    <a:pt x="0" y="632177"/>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Cloud Callout 35"/>
            <p:cNvSpPr/>
            <p:nvPr>
              <p:custDataLst>
                <p:tags r:id="rId26"/>
              </p:custDataLst>
            </p:nvPr>
          </p:nvSpPr>
          <p:spPr bwMode="auto">
            <a:xfrm>
              <a:off x="8963378" y="5046133"/>
              <a:ext cx="1907822" cy="1292337"/>
            </a:xfrm>
            <a:prstGeom prst="cloudCallou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Implies a conflict</a:t>
              </a:r>
            </a:p>
          </p:txBody>
        </p:sp>
      </p:grpSp>
      <p:sp>
        <p:nvSpPr>
          <p:cNvPr id="39" name="Slide Number Placeholder 4"/>
          <p:cNvSpPr txBox="1">
            <a:spLocks/>
          </p:cNvSpPr>
          <p:nvPr>
            <p:custDataLst>
              <p:tags r:id="rId20"/>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31</a:t>
            </a:fld>
            <a:endParaRPr lang="en-US" dirty="0">
              <a:solidFill>
                <a:schemeClr val="bg1"/>
              </a:solidFill>
            </a:endParaRPr>
          </a:p>
        </p:txBody>
      </p:sp>
    </p:spTree>
    <p:extLst>
      <p:ext uri="{BB962C8B-B14F-4D97-AF65-F5344CB8AC3E}">
        <p14:creationId xmlns:p14="http://schemas.microsoft.com/office/powerpoint/2010/main" val="234418043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5467" y="1709173"/>
            <a:ext cx="10837333" cy="4324261"/>
          </a:xfrm>
        </p:spPr>
        <p:txBody>
          <a:bodyPr/>
          <a:lstStyle/>
          <a:p>
            <a:pPr>
              <a:spcAft>
                <a:spcPts val="600"/>
              </a:spcAft>
            </a:pPr>
            <a:r>
              <a:rPr lang="en-US" sz="2800" dirty="0" smtClean="0"/>
              <a:t>Again consider </a:t>
            </a:r>
            <a:r>
              <a:rPr lang="en-US" sz="2800" dirty="0"/>
              <a:t>node </a:t>
            </a:r>
            <a:r>
              <a:rPr lang="en-US" sz="2800" i="1" dirty="0"/>
              <a:t>n</a:t>
            </a:r>
            <a:r>
              <a:rPr lang="en-US" sz="2800" dirty="0"/>
              <a:t> in Intention</a:t>
            </a:r>
            <a:r>
              <a:rPr lang="en-US" sz="2800" dirty="0">
                <a:latin typeface="Century" pitchFamily="18" charset="0"/>
              </a:rPr>
              <a:t> </a:t>
            </a:r>
            <a:r>
              <a:rPr lang="en-US" sz="2800" dirty="0">
                <a:latin typeface="Times New Roman" pitchFamily="18" charset="0"/>
                <a:cs typeface="Times New Roman" pitchFamily="18" charset="0"/>
              </a:rPr>
              <a:t>I</a:t>
            </a:r>
            <a:endParaRPr lang="en-US" sz="2800" dirty="0"/>
          </a:p>
          <a:p>
            <a:pPr>
              <a:spcAft>
                <a:spcPts val="600"/>
              </a:spcAft>
            </a:pPr>
            <a:r>
              <a:rPr lang="en-US" sz="2800" dirty="0" err="1" smtClean="0"/>
              <a:t>DependsOnTree</a:t>
            </a:r>
            <a:r>
              <a:rPr lang="en-US" sz="2800" dirty="0" smtClean="0"/>
              <a:t>(</a:t>
            </a:r>
            <a:r>
              <a:rPr lang="en-US" sz="2800" i="1" dirty="0" smtClean="0">
                <a:solidFill>
                  <a:schemeClr val="bg2">
                    <a:lumMod val="75000"/>
                  </a:schemeClr>
                </a:solidFill>
              </a:rPr>
              <a:t>n</a:t>
            </a:r>
            <a:r>
              <a:rPr lang="en-US" sz="2800" dirty="0" smtClean="0"/>
              <a:t>) = true if </a:t>
            </a:r>
            <a:r>
              <a:rPr lang="en-US" sz="2800" dirty="0" smtClean="0">
                <a:latin typeface="Times New Roman" pitchFamily="18" charset="0"/>
                <a:cs typeface="Times New Roman" pitchFamily="18" charset="0"/>
              </a:rPr>
              <a:t>I</a:t>
            </a:r>
            <a:r>
              <a:rPr lang="en-US" sz="2800" dirty="0" smtClean="0"/>
              <a:t> depends on </a:t>
            </a:r>
            <a:r>
              <a:rPr lang="en-US" sz="2800" i="1" dirty="0" smtClean="0"/>
              <a:t>n</a:t>
            </a:r>
            <a:r>
              <a:rPr lang="en-US" sz="2800" dirty="0" smtClean="0"/>
              <a:t>’s subtree not having changed</a:t>
            </a:r>
          </a:p>
          <a:p>
            <a:r>
              <a:rPr lang="en-US" sz="2800" dirty="0" smtClean="0"/>
              <a:t>NSV(</a:t>
            </a:r>
            <a:r>
              <a:rPr lang="en-US" sz="2800" i="1" dirty="0" smtClean="0">
                <a:solidFill>
                  <a:schemeClr val="bg2">
                    <a:lumMod val="75000"/>
                  </a:schemeClr>
                </a:solidFill>
              </a:rPr>
              <a:t>n</a:t>
            </a:r>
            <a:r>
              <a:rPr lang="en-US" sz="2800" dirty="0" smtClean="0"/>
              <a:t>) = oldest version of </a:t>
            </a:r>
            <a:r>
              <a:rPr lang="en-US" sz="2800" i="1" dirty="0" smtClean="0"/>
              <a:t>n </a:t>
            </a:r>
            <a:r>
              <a:rPr lang="en-US" sz="2800" dirty="0" smtClean="0"/>
              <a:t>whose subtree is exactly subtree(VN(</a:t>
            </a:r>
            <a:r>
              <a:rPr lang="en-US" sz="2800" i="1" dirty="0" smtClean="0"/>
              <a:t>n</a:t>
            </a:r>
            <a:r>
              <a:rPr lang="en-US" sz="2800" dirty="0" smtClean="0"/>
              <a:t>))</a:t>
            </a:r>
          </a:p>
          <a:p>
            <a:pPr>
              <a:spcAft>
                <a:spcPts val="600"/>
              </a:spcAft>
            </a:pPr>
            <a:r>
              <a:rPr lang="en-US" sz="2800" dirty="0" err="1" smtClean="0"/>
              <a:t>DependsOnTree</a:t>
            </a:r>
            <a:r>
              <a:rPr lang="en-US" sz="2800" dirty="0" smtClean="0"/>
              <a:t>(</a:t>
            </a:r>
            <a:r>
              <a:rPr lang="en-US" sz="2800" i="1" dirty="0" smtClean="0"/>
              <a:t>n</a:t>
            </a:r>
            <a:r>
              <a:rPr lang="en-US" sz="2800" dirty="0" smtClean="0"/>
              <a:t>) &amp; NSV(</a:t>
            </a:r>
            <a:r>
              <a:rPr lang="en-US" sz="2800" i="1" dirty="0" err="1" smtClean="0">
                <a:solidFill>
                  <a:schemeClr val="bg2">
                    <a:lumMod val="75000"/>
                  </a:schemeClr>
                </a:solidFill>
              </a:rPr>
              <a:t>n</a:t>
            </a:r>
            <a:r>
              <a:rPr lang="en-US" sz="2800" baseline="-25000" dirty="0" err="1" smtClean="0">
                <a:sym typeface="Symbol"/>
              </a:rPr>
              <a:t>last</a:t>
            </a:r>
            <a:r>
              <a:rPr lang="en-US" sz="2800" baseline="-25000" dirty="0" smtClean="0">
                <a:sym typeface="Symbol"/>
              </a:rPr>
              <a:t> committed state</a:t>
            </a:r>
            <a:r>
              <a:rPr lang="en-US" sz="2800" dirty="0" smtClean="0"/>
              <a:t>)</a:t>
            </a:r>
            <a:r>
              <a:rPr lang="en-US" sz="2800" dirty="0" smtClean="0">
                <a:sym typeface="Symbol"/>
              </a:rPr>
              <a:t>SSV(</a:t>
            </a:r>
            <a:r>
              <a:rPr lang="en-US" sz="2800" i="1" dirty="0" smtClean="0">
                <a:sym typeface="Symbol"/>
              </a:rPr>
              <a:t>n</a:t>
            </a:r>
            <a:r>
              <a:rPr lang="en-US" sz="2800" dirty="0" smtClean="0">
                <a:sym typeface="Symbol"/>
              </a:rPr>
              <a:t>)  a conflict</a:t>
            </a:r>
          </a:p>
          <a:p>
            <a:pPr>
              <a:spcAft>
                <a:spcPts val="600"/>
              </a:spcAft>
            </a:pPr>
            <a:r>
              <a:rPr lang="en-US" sz="2800" dirty="0" smtClean="0">
                <a:sym typeface="Symbol"/>
              </a:rPr>
              <a:t>Can extend </a:t>
            </a:r>
            <a:r>
              <a:rPr lang="en-US" sz="2800" dirty="0" err="1" smtClean="0">
                <a:sym typeface="Symbol"/>
              </a:rPr>
              <a:t>DependsOnTree</a:t>
            </a:r>
            <a:r>
              <a:rPr lang="en-US" sz="2800" dirty="0" smtClean="0">
                <a:sym typeface="Symbol"/>
              </a:rPr>
              <a:t> with </a:t>
            </a:r>
            <a:r>
              <a:rPr lang="en-US" sz="2800" dirty="0" err="1" smtClean="0">
                <a:sym typeface="Symbol"/>
              </a:rPr>
              <a:t>DependencyRange</a:t>
            </a:r>
            <a:r>
              <a:rPr lang="en-US" sz="2800" dirty="0" smtClean="0">
                <a:sym typeface="Symbol"/>
              </a:rPr>
              <a:t> of keys</a:t>
            </a:r>
            <a:endParaRPr lang="en-US" sz="2800" dirty="0" smtClean="0"/>
          </a:p>
          <a:p>
            <a:pPr lvl="1">
              <a:spcAft>
                <a:spcPts val="600"/>
              </a:spcAft>
            </a:pPr>
            <a:endParaRPr lang="en-US" sz="2400" dirty="0" smtClean="0"/>
          </a:p>
          <a:p>
            <a:endParaRPr lang="en-US" sz="2800" dirty="0"/>
          </a:p>
        </p:txBody>
      </p:sp>
      <p:sp>
        <p:nvSpPr>
          <p:cNvPr id="2" name="Title 1"/>
          <p:cNvSpPr>
            <a:spLocks noGrp="1"/>
          </p:cNvSpPr>
          <p:nvPr>
            <p:ph type="title"/>
            <p:custDataLst>
              <p:tags r:id="rId2"/>
            </p:custDataLst>
          </p:nvPr>
        </p:nvSpPr>
        <p:spPr>
          <a:xfrm>
            <a:off x="457200" y="276225"/>
            <a:ext cx="10058400" cy="747897"/>
          </a:xfrm>
        </p:spPr>
        <p:txBody>
          <a:bodyPr/>
          <a:lstStyle/>
          <a:p>
            <a:r>
              <a:rPr lang="en-US" sz="5400" dirty="0" smtClean="0">
                <a:gradFill flip="none" rotWithShape="1">
                  <a:gsLst>
                    <a:gs pos="28000">
                      <a:srgbClr val="FFFFFF"/>
                    </a:gs>
                    <a:gs pos="68000">
                      <a:srgbClr val="FFDF79"/>
                    </a:gs>
                  </a:gsLst>
                  <a:lin ang="5400000" scaled="1"/>
                  <a:tileRect/>
                </a:gradFill>
              </a:rPr>
              <a:t>Metadata </a:t>
            </a:r>
            <a:r>
              <a:rPr lang="en-US" sz="5400" dirty="0">
                <a:gradFill flip="none" rotWithShape="1">
                  <a:gsLst>
                    <a:gs pos="28000">
                      <a:srgbClr val="FFFFFF"/>
                    </a:gs>
                    <a:gs pos="68000">
                      <a:srgbClr val="FFDF79"/>
                    </a:gs>
                  </a:gsLst>
                  <a:lin ang="5400000" scaled="1"/>
                  <a:tileRect/>
                </a:gradFill>
              </a:rPr>
              <a:t>for </a:t>
            </a:r>
            <a:r>
              <a:rPr lang="en-US" sz="5400" dirty="0" smtClean="0">
                <a:gradFill flip="none" rotWithShape="1">
                  <a:gsLst>
                    <a:gs pos="28000">
                      <a:srgbClr val="FFFFFF"/>
                    </a:gs>
                    <a:gs pos="68000">
                      <a:srgbClr val="FFDF79"/>
                    </a:gs>
                  </a:gsLst>
                  <a:lin ang="5400000" scaled="1"/>
                  <a:tileRect/>
                </a:gradFill>
              </a:rPr>
              <a:t>Detecting Phantoms</a:t>
            </a:r>
            <a:endParaRPr lang="en-US" sz="5400" dirty="0">
              <a:gradFill flip="none" rotWithShape="1">
                <a:gsLst>
                  <a:gs pos="28000">
                    <a:srgbClr val="FFFFFF"/>
                  </a:gs>
                  <a:gs pos="68000">
                    <a:srgbClr val="FFDF79"/>
                  </a:gs>
                </a:gsLst>
                <a:lin ang="5400000" scaled="1"/>
                <a:tileRect/>
              </a:gradFill>
            </a:endParaRPr>
          </a:p>
        </p:txBody>
      </p:sp>
      <p:sp>
        <p:nvSpPr>
          <p:cNvPr id="4" name="Rectangle 3"/>
          <p:cNvSpPr/>
          <p:nvPr>
            <p:custDataLst>
              <p:tags r:id="rId3"/>
            </p:custDataLst>
          </p:nvPr>
        </p:nvSpPr>
        <p:spPr bwMode="auto">
          <a:xfrm>
            <a:off x="5807130" y="5690219"/>
            <a:ext cx="2984641" cy="2135050"/>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ectangle 4"/>
          <p:cNvSpPr/>
          <p:nvPr>
            <p:custDataLst>
              <p:tags r:id="rId4"/>
            </p:custDataLst>
          </p:nvPr>
        </p:nvSpPr>
        <p:spPr bwMode="auto">
          <a:xfrm>
            <a:off x="4018843" y="5690219"/>
            <a:ext cx="1286935" cy="2135050"/>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custDataLst>
              <p:tags r:id="rId5"/>
            </p:custDataLst>
          </p:nvPr>
        </p:nvSpPr>
        <p:spPr bwMode="auto">
          <a:xfrm>
            <a:off x="431408" y="5722989"/>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r>
              <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1</a:t>
            </a:r>
            <a:endParaRPr kumimoji="0" lang="en-US" sz="20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custDataLst>
              <p:tags r:id="rId6"/>
            </p:custDataLst>
          </p:nvPr>
        </p:nvSpPr>
        <p:spPr bwMode="auto">
          <a:xfrm>
            <a:off x="2316653" y="5769861"/>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v</a:t>
            </a:r>
            <a:r>
              <a:rPr kumimoji="0" lang="en-US" sz="2800" b="0" i="0" u="none" strike="noStrike" cap="none" normalizeH="0" baseline="-25000" dirty="0" smtClean="0">
                <a:solidFill>
                  <a:schemeClr val="tx1"/>
                </a:solidFill>
                <a:effectLst>
                  <a:outerShdw blurRad="38100" dist="38100" dir="2700000" algn="tl">
                    <a:srgbClr val="000000">
                      <a:alpha val="43137"/>
                    </a:srgbClr>
                  </a:outerShdw>
                </a:effectLst>
                <a:latin typeface="Segoe" pitchFamily="34" charset="0"/>
              </a:rPr>
              <a:t>8</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custDataLst>
              <p:tags r:id="rId7"/>
            </p:custDataLst>
          </p:nvPr>
        </p:nvSpPr>
        <p:spPr bwMode="auto">
          <a:xfrm>
            <a:off x="4286566" y="5763597"/>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custDataLst>
              <p:tags r:id="rId8"/>
            </p:custDataLst>
          </p:nvPr>
        </p:nvSpPr>
        <p:spPr bwMode="auto">
          <a:xfrm>
            <a:off x="6967678" y="5763597"/>
            <a:ext cx="745067" cy="64346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10" name="Group 9"/>
          <p:cNvGrpSpPr/>
          <p:nvPr>
            <p:custDataLst>
              <p:tags r:id="rId9"/>
            </p:custDataLst>
          </p:nvPr>
        </p:nvGrpSpPr>
        <p:grpSpPr>
          <a:xfrm>
            <a:off x="3202835" y="6044722"/>
            <a:ext cx="711204" cy="158044"/>
            <a:chOff x="3973689" y="6254045"/>
            <a:chExt cx="711204" cy="158044"/>
          </a:xfrm>
        </p:grpSpPr>
        <p:sp>
          <p:nvSpPr>
            <p:cNvPr id="11" name="Oval 10"/>
            <p:cNvSpPr/>
            <p:nvPr>
              <p:custDataLst>
                <p:tags r:id="rId30"/>
              </p:custDataLst>
            </p:nvPr>
          </p:nvSpPr>
          <p:spPr bwMode="auto">
            <a:xfrm>
              <a:off x="3973689" y="6254045"/>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custDataLst>
                <p:tags r:id="rId31"/>
              </p:custDataLst>
            </p:nvPr>
          </p:nvSpPr>
          <p:spPr bwMode="auto">
            <a:xfrm>
              <a:off x="4261557" y="6259689"/>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Oval 12"/>
            <p:cNvSpPr/>
            <p:nvPr>
              <p:custDataLst>
                <p:tags r:id="rId32"/>
              </p:custDataLst>
            </p:nvPr>
          </p:nvSpPr>
          <p:spPr bwMode="auto">
            <a:xfrm>
              <a:off x="4549425" y="6265333"/>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4" name="TextBox 13"/>
          <p:cNvSpPr txBox="1"/>
          <p:nvPr>
            <p:custDataLst>
              <p:tags r:id="rId10"/>
            </p:custDataLst>
          </p:nvPr>
        </p:nvSpPr>
        <p:spPr>
          <a:xfrm>
            <a:off x="4371234" y="6568845"/>
            <a:ext cx="758541" cy="461665"/>
          </a:xfrm>
          <a:prstGeom prst="rect">
            <a:avLst/>
          </a:prstGeom>
          <a:noFill/>
        </p:spPr>
        <p:txBody>
          <a:bodyPr wrap="none" rtlCol="0">
            <a:spAutoFit/>
          </a:bodyPr>
          <a:lstStyle/>
          <a:p>
            <a:r>
              <a:rPr lang="en-US" sz="2400" dirty="0" smtClean="0">
                <a:solidFill>
                  <a:schemeClr val="bg1"/>
                </a:solidFill>
              </a:rPr>
              <a:t>NSV</a:t>
            </a:r>
          </a:p>
        </p:txBody>
      </p:sp>
      <p:sp>
        <p:nvSpPr>
          <p:cNvPr id="15" name="Freeform 14"/>
          <p:cNvSpPr/>
          <p:nvPr>
            <p:custDataLst>
              <p:tags r:id="rId11"/>
            </p:custDataLst>
          </p:nvPr>
        </p:nvSpPr>
        <p:spPr>
          <a:xfrm>
            <a:off x="2689186" y="6387856"/>
            <a:ext cx="1597380" cy="406400"/>
          </a:xfrm>
          <a:custGeom>
            <a:avLst/>
            <a:gdLst>
              <a:gd name="connsiteX0" fmla="*/ 4582581 w 4582581"/>
              <a:gd name="connsiteY0" fmla="*/ 372533 h 372533"/>
              <a:gd name="connsiteX1" fmla="*/ 1026581 w 4582581"/>
              <a:gd name="connsiteY1" fmla="*/ 361244 h 372533"/>
              <a:gd name="connsiteX2" fmla="*/ 100892 w 4582581"/>
              <a:gd name="connsiteY2" fmla="*/ 225778 h 372533"/>
              <a:gd name="connsiteX3" fmla="*/ 67025 w 4582581"/>
              <a:gd name="connsiteY3" fmla="*/ 0 h 372533"/>
            </a:gdLst>
            <a:ahLst/>
            <a:cxnLst>
              <a:cxn ang="0">
                <a:pos x="connsiteX0" y="connsiteY0"/>
              </a:cxn>
              <a:cxn ang="0">
                <a:pos x="connsiteX1" y="connsiteY1"/>
              </a:cxn>
              <a:cxn ang="0">
                <a:pos x="connsiteX2" y="connsiteY2"/>
              </a:cxn>
              <a:cxn ang="0">
                <a:pos x="connsiteX3" y="connsiteY3"/>
              </a:cxn>
            </a:cxnLst>
            <a:rect l="l" t="t" r="r" b="b"/>
            <a:pathLst>
              <a:path w="4582581" h="372533">
                <a:moveTo>
                  <a:pt x="4582581" y="372533"/>
                </a:moveTo>
                <a:lnTo>
                  <a:pt x="1026581" y="361244"/>
                </a:lnTo>
                <a:cubicBezTo>
                  <a:pt x="279633" y="336785"/>
                  <a:pt x="260818" y="285985"/>
                  <a:pt x="100892" y="225778"/>
                </a:cubicBezTo>
                <a:cubicBezTo>
                  <a:pt x="-59034" y="165571"/>
                  <a:pt x="3995" y="82785"/>
                  <a:pt x="67025" y="0"/>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custDataLst>
              <p:tags r:id="rId12"/>
            </p:custDataLst>
          </p:nvPr>
        </p:nvSpPr>
        <p:spPr>
          <a:xfrm>
            <a:off x="5723467" y="7363603"/>
            <a:ext cx="3176817" cy="461665"/>
          </a:xfrm>
          <a:prstGeom prst="rect">
            <a:avLst/>
          </a:prstGeom>
          <a:noFill/>
        </p:spPr>
        <p:txBody>
          <a:bodyPr wrap="square" rtlCol="0">
            <a:spAutoFit/>
          </a:bodyPr>
          <a:lstStyle/>
          <a:p>
            <a:r>
              <a:rPr lang="en-US" sz="2400" dirty="0" err="1" smtClean="0">
                <a:solidFill>
                  <a:schemeClr val="bg1"/>
                </a:solidFill>
              </a:rPr>
              <a:t>DependsOnTree</a:t>
            </a:r>
            <a:r>
              <a:rPr lang="en-US" sz="2400" dirty="0" smtClean="0">
                <a:solidFill>
                  <a:schemeClr val="bg1"/>
                </a:solidFill>
              </a:rPr>
              <a:t>=true</a:t>
            </a:r>
          </a:p>
        </p:txBody>
      </p:sp>
      <p:sp>
        <p:nvSpPr>
          <p:cNvPr id="17" name="TextBox 16"/>
          <p:cNvSpPr txBox="1"/>
          <p:nvPr>
            <p:custDataLst>
              <p:tags r:id="rId13"/>
            </p:custDataLst>
          </p:nvPr>
        </p:nvSpPr>
        <p:spPr>
          <a:xfrm>
            <a:off x="4352765" y="5818076"/>
            <a:ext cx="612668" cy="523220"/>
          </a:xfrm>
          <a:prstGeom prst="rect">
            <a:avLst/>
          </a:prstGeom>
          <a:noFill/>
        </p:spPr>
        <p:txBody>
          <a:bodyPr wrap="none" rtlCol="0">
            <a:spAutoFit/>
          </a:bodyPr>
          <a:lstStyle/>
          <a:p>
            <a:r>
              <a:rPr lang="en-US" sz="2800" dirty="0" smtClean="0"/>
              <a:t>v</a:t>
            </a:r>
            <a:r>
              <a:rPr lang="en-US" sz="2800" baseline="-25000" dirty="0" smtClean="0"/>
              <a:t>14</a:t>
            </a:r>
            <a:endParaRPr lang="en-US" sz="2800" dirty="0" smtClean="0"/>
          </a:p>
        </p:txBody>
      </p:sp>
      <p:sp>
        <p:nvSpPr>
          <p:cNvPr id="18" name="TextBox 17"/>
          <p:cNvSpPr txBox="1"/>
          <p:nvPr>
            <p:custDataLst>
              <p:tags r:id="rId14"/>
            </p:custDataLst>
          </p:nvPr>
        </p:nvSpPr>
        <p:spPr>
          <a:xfrm>
            <a:off x="7078896" y="5818076"/>
            <a:ext cx="612668" cy="523220"/>
          </a:xfrm>
          <a:prstGeom prst="rect">
            <a:avLst/>
          </a:prstGeom>
          <a:noFill/>
        </p:spPr>
        <p:txBody>
          <a:bodyPr wrap="none" rtlCol="0">
            <a:spAutoFit/>
          </a:bodyPr>
          <a:lstStyle/>
          <a:p>
            <a:r>
              <a:rPr lang="en-US" sz="2800" dirty="0" smtClean="0"/>
              <a:t>v</a:t>
            </a:r>
            <a:r>
              <a:rPr lang="en-US" sz="2800" baseline="-25000" dirty="0" smtClean="0"/>
              <a:t>15</a:t>
            </a:r>
            <a:endParaRPr lang="en-US" sz="2800" dirty="0" smtClean="0"/>
          </a:p>
        </p:txBody>
      </p:sp>
      <p:sp>
        <p:nvSpPr>
          <p:cNvPr id="19" name="TextBox 18"/>
          <p:cNvSpPr txBox="1"/>
          <p:nvPr>
            <p:custDataLst>
              <p:tags r:id="rId15"/>
            </p:custDataLst>
          </p:nvPr>
        </p:nvSpPr>
        <p:spPr>
          <a:xfrm>
            <a:off x="7046301" y="6753920"/>
            <a:ext cx="679994" cy="461665"/>
          </a:xfrm>
          <a:prstGeom prst="rect">
            <a:avLst/>
          </a:prstGeom>
          <a:noFill/>
        </p:spPr>
        <p:txBody>
          <a:bodyPr wrap="none" rtlCol="0">
            <a:spAutoFit/>
          </a:bodyPr>
          <a:lstStyle/>
          <a:p>
            <a:r>
              <a:rPr lang="en-US" sz="2400" dirty="0" smtClean="0">
                <a:solidFill>
                  <a:schemeClr val="bg1"/>
                </a:solidFill>
              </a:rPr>
              <a:t>SSV</a:t>
            </a:r>
          </a:p>
        </p:txBody>
      </p:sp>
      <p:sp>
        <p:nvSpPr>
          <p:cNvPr id="20" name="Oval 19"/>
          <p:cNvSpPr/>
          <p:nvPr>
            <p:custDataLst>
              <p:tags r:id="rId16"/>
            </p:custDataLst>
          </p:nvPr>
        </p:nvSpPr>
        <p:spPr bwMode="auto">
          <a:xfrm>
            <a:off x="6678427" y="6674897"/>
            <a:ext cx="1544526" cy="588509"/>
          </a:xfrm>
          <a:prstGeom prst="ellipse">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TextBox 20"/>
          <p:cNvSpPr txBox="1"/>
          <p:nvPr>
            <p:custDataLst>
              <p:tags r:id="rId17"/>
            </p:custDataLst>
          </p:nvPr>
        </p:nvSpPr>
        <p:spPr>
          <a:xfrm>
            <a:off x="9101210" y="7155252"/>
            <a:ext cx="453830" cy="461665"/>
          </a:xfrm>
          <a:prstGeom prst="rect">
            <a:avLst/>
          </a:prstGeom>
          <a:solidFill>
            <a:schemeClr val="accent1">
              <a:lumMod val="20000"/>
              <a:lumOff val="80000"/>
            </a:schemeClr>
          </a:solidFill>
          <a:ln>
            <a:solidFill>
              <a:schemeClr val="bg1"/>
            </a:solidFill>
          </a:ln>
        </p:spPr>
        <p:txBody>
          <a:bodyPr wrap="square" rtlCol="0">
            <a:spAutoFit/>
          </a:bodyPr>
          <a:lstStyle/>
          <a:p>
            <a:pPr algn="ctr"/>
            <a:r>
              <a:rPr lang="en-US" sz="2400" dirty="0" smtClean="0">
                <a:solidFill>
                  <a:schemeClr val="bg1"/>
                </a:solidFill>
                <a:sym typeface="Symbol"/>
              </a:rPr>
              <a:t></a:t>
            </a:r>
            <a:endParaRPr lang="en-US" sz="2400" dirty="0" smtClean="0">
              <a:solidFill>
                <a:schemeClr val="bg1"/>
              </a:solidFill>
            </a:endParaRPr>
          </a:p>
        </p:txBody>
      </p:sp>
      <p:sp>
        <p:nvSpPr>
          <p:cNvPr id="22" name="Freeform 21"/>
          <p:cNvSpPr/>
          <p:nvPr>
            <p:custDataLst>
              <p:tags r:id="rId18"/>
            </p:custDataLst>
          </p:nvPr>
        </p:nvSpPr>
        <p:spPr>
          <a:xfrm>
            <a:off x="8227326" y="6997136"/>
            <a:ext cx="873884" cy="366467"/>
          </a:xfrm>
          <a:custGeom>
            <a:avLst/>
            <a:gdLst>
              <a:gd name="connsiteX0" fmla="*/ 936978 w 936978"/>
              <a:gd name="connsiteY0" fmla="*/ 237067 h 237067"/>
              <a:gd name="connsiteX1" fmla="*/ 0 w 936978"/>
              <a:gd name="connsiteY1" fmla="*/ 0 h 237067"/>
            </a:gdLst>
            <a:ahLst/>
            <a:cxnLst>
              <a:cxn ang="0">
                <a:pos x="connsiteX0" y="connsiteY0"/>
              </a:cxn>
              <a:cxn ang="0">
                <a:pos x="connsiteX1" y="connsiteY1"/>
              </a:cxn>
            </a:cxnLst>
            <a:rect l="l" t="t" r="r" b="b"/>
            <a:pathLst>
              <a:path w="936978" h="237067">
                <a:moveTo>
                  <a:pt x="936978" y="237067"/>
                </a:moveTo>
                <a:lnTo>
                  <a:pt x="0" y="0"/>
                </a:ln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Cloud Callout 22"/>
          <p:cNvSpPr/>
          <p:nvPr>
            <p:custDataLst>
              <p:tags r:id="rId19"/>
            </p:custDataLst>
          </p:nvPr>
        </p:nvSpPr>
        <p:spPr bwMode="auto">
          <a:xfrm>
            <a:off x="8900284" y="5692415"/>
            <a:ext cx="1907822" cy="1292337"/>
          </a:xfrm>
          <a:prstGeom prst="cloudCallou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Implies a conflict</a:t>
            </a:r>
          </a:p>
        </p:txBody>
      </p:sp>
      <p:sp>
        <p:nvSpPr>
          <p:cNvPr id="24" name="Oval 23"/>
          <p:cNvSpPr/>
          <p:nvPr>
            <p:custDataLst>
              <p:tags r:id="rId20"/>
            </p:custDataLst>
          </p:nvPr>
        </p:nvSpPr>
        <p:spPr bwMode="auto">
          <a:xfrm>
            <a:off x="4286566" y="6494373"/>
            <a:ext cx="843210" cy="588509"/>
          </a:xfrm>
          <a:prstGeom prst="ellipse">
            <a:avLst/>
          </a:prstGeom>
          <a:no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tx1"/>
              </a:solidFill>
              <a:effectLst>
                <a:outerShdw blurRad="38100" dist="38100" dir="2700000" algn="tl">
                  <a:srgbClr val="000000">
                    <a:alpha val="43137"/>
                  </a:srgbClr>
                </a:outerShdw>
              </a:effectLst>
              <a:latin typeface="Segoe" pitchFamily="34" charset="0"/>
            </a:endParaRPr>
          </a:p>
        </p:txBody>
      </p:sp>
      <p:sp>
        <p:nvSpPr>
          <p:cNvPr id="25" name="Freeform 24"/>
          <p:cNvSpPr/>
          <p:nvPr>
            <p:custDataLst>
              <p:tags r:id="rId21"/>
            </p:custDataLst>
          </p:nvPr>
        </p:nvSpPr>
        <p:spPr>
          <a:xfrm>
            <a:off x="629218" y="6357951"/>
            <a:ext cx="6031226" cy="1095022"/>
          </a:xfrm>
          <a:custGeom>
            <a:avLst/>
            <a:gdLst>
              <a:gd name="connsiteX0" fmla="*/ 6031226 w 6031226"/>
              <a:gd name="connsiteY0" fmla="*/ 462844 h 860059"/>
              <a:gd name="connsiteX1" fmla="*/ 4405626 w 6031226"/>
              <a:gd name="connsiteY1" fmla="*/ 835377 h 860059"/>
              <a:gd name="connsiteX2" fmla="*/ 567404 w 6031226"/>
              <a:gd name="connsiteY2" fmla="*/ 733777 h 860059"/>
              <a:gd name="connsiteX3" fmla="*/ 93271 w 6031226"/>
              <a:gd name="connsiteY3" fmla="*/ 0 h 860059"/>
            </a:gdLst>
            <a:ahLst/>
            <a:cxnLst>
              <a:cxn ang="0">
                <a:pos x="connsiteX0" y="connsiteY0"/>
              </a:cxn>
              <a:cxn ang="0">
                <a:pos x="connsiteX1" y="connsiteY1"/>
              </a:cxn>
              <a:cxn ang="0">
                <a:pos x="connsiteX2" y="connsiteY2"/>
              </a:cxn>
              <a:cxn ang="0">
                <a:pos x="connsiteX3" y="connsiteY3"/>
              </a:cxn>
            </a:cxnLst>
            <a:rect l="l" t="t" r="r" b="b"/>
            <a:pathLst>
              <a:path w="6031226" h="860059">
                <a:moveTo>
                  <a:pt x="6031226" y="462844"/>
                </a:moveTo>
                <a:cubicBezTo>
                  <a:pt x="5673744" y="626533"/>
                  <a:pt x="5316263" y="790222"/>
                  <a:pt x="4405626" y="835377"/>
                </a:cubicBezTo>
                <a:cubicBezTo>
                  <a:pt x="3494989" y="880532"/>
                  <a:pt x="1286130" y="873006"/>
                  <a:pt x="567404" y="733777"/>
                </a:cubicBezTo>
                <a:cubicBezTo>
                  <a:pt x="-151322" y="594548"/>
                  <a:pt x="-29026" y="297274"/>
                  <a:pt x="93271" y="0"/>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custDataLst>
              <p:tags r:id="rId22"/>
            </p:custDataLst>
          </p:nvPr>
        </p:nvSpPr>
        <p:spPr>
          <a:xfrm>
            <a:off x="5080000" y="6507922"/>
            <a:ext cx="4018844" cy="730562"/>
          </a:xfrm>
          <a:custGeom>
            <a:avLst/>
            <a:gdLst>
              <a:gd name="connsiteX0" fmla="*/ 4018844 w 4018844"/>
              <a:gd name="connsiteY0" fmla="*/ 730562 h 730562"/>
              <a:gd name="connsiteX1" fmla="*/ 3115733 w 4018844"/>
              <a:gd name="connsiteY1" fmla="*/ 53229 h 730562"/>
              <a:gd name="connsiteX2" fmla="*/ 948267 w 4018844"/>
              <a:gd name="connsiteY2" fmla="*/ 53229 h 730562"/>
              <a:gd name="connsiteX3" fmla="*/ 0 w 4018844"/>
              <a:gd name="connsiteY3" fmla="*/ 132251 h 730562"/>
            </a:gdLst>
            <a:ahLst/>
            <a:cxnLst>
              <a:cxn ang="0">
                <a:pos x="connsiteX0" y="connsiteY0"/>
              </a:cxn>
              <a:cxn ang="0">
                <a:pos x="connsiteX1" y="connsiteY1"/>
              </a:cxn>
              <a:cxn ang="0">
                <a:pos x="connsiteX2" y="connsiteY2"/>
              </a:cxn>
              <a:cxn ang="0">
                <a:pos x="connsiteX3" y="connsiteY3"/>
              </a:cxn>
            </a:cxnLst>
            <a:rect l="l" t="t" r="r" b="b"/>
            <a:pathLst>
              <a:path w="4018844" h="730562">
                <a:moveTo>
                  <a:pt x="4018844" y="730562"/>
                </a:moveTo>
                <a:cubicBezTo>
                  <a:pt x="3823170" y="448340"/>
                  <a:pt x="3627496" y="166118"/>
                  <a:pt x="3115733" y="53229"/>
                </a:cubicBezTo>
                <a:cubicBezTo>
                  <a:pt x="2603970" y="-59660"/>
                  <a:pt x="1467556" y="40059"/>
                  <a:pt x="948267" y="53229"/>
                </a:cubicBezTo>
                <a:cubicBezTo>
                  <a:pt x="428978" y="66399"/>
                  <a:pt x="214489" y="99325"/>
                  <a:pt x="0" y="132251"/>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p:cNvGrpSpPr/>
          <p:nvPr>
            <p:custDataLst>
              <p:tags r:id="rId23"/>
            </p:custDataLst>
          </p:nvPr>
        </p:nvGrpSpPr>
        <p:grpSpPr>
          <a:xfrm>
            <a:off x="1469991" y="6033434"/>
            <a:ext cx="711204" cy="158044"/>
            <a:chOff x="3973689" y="6254045"/>
            <a:chExt cx="711204" cy="158044"/>
          </a:xfrm>
        </p:grpSpPr>
        <p:sp>
          <p:nvSpPr>
            <p:cNvPr id="28" name="Oval 27"/>
            <p:cNvSpPr/>
            <p:nvPr>
              <p:custDataLst>
                <p:tags r:id="rId27"/>
              </p:custDataLst>
            </p:nvPr>
          </p:nvSpPr>
          <p:spPr bwMode="auto">
            <a:xfrm>
              <a:off x="3973689" y="6254045"/>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Oval 28"/>
            <p:cNvSpPr/>
            <p:nvPr>
              <p:custDataLst>
                <p:tags r:id="rId28"/>
              </p:custDataLst>
            </p:nvPr>
          </p:nvSpPr>
          <p:spPr bwMode="auto">
            <a:xfrm>
              <a:off x="4261557" y="6259689"/>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Oval 29"/>
            <p:cNvSpPr/>
            <p:nvPr>
              <p:custDataLst>
                <p:tags r:id="rId29"/>
              </p:custDataLst>
            </p:nvPr>
          </p:nvSpPr>
          <p:spPr bwMode="auto">
            <a:xfrm>
              <a:off x="4549425" y="6265333"/>
              <a:ext cx="135468" cy="14675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31" name="TextBox 30"/>
          <p:cNvSpPr txBox="1"/>
          <p:nvPr>
            <p:custDataLst>
              <p:tags r:id="rId24"/>
            </p:custDataLst>
          </p:nvPr>
        </p:nvSpPr>
        <p:spPr>
          <a:xfrm>
            <a:off x="4895580" y="5120452"/>
            <a:ext cx="3327373" cy="461665"/>
          </a:xfrm>
          <a:prstGeom prst="rect">
            <a:avLst/>
          </a:prstGeom>
          <a:noFill/>
        </p:spPr>
        <p:txBody>
          <a:bodyPr wrap="square" rtlCol="0">
            <a:spAutoFit/>
          </a:bodyPr>
          <a:lstStyle/>
          <a:p>
            <a:r>
              <a:rPr lang="en-US" sz="2400" dirty="0" smtClean="0">
                <a:solidFill>
                  <a:schemeClr val="bg1"/>
                </a:solidFill>
              </a:rPr>
              <a:t>in last committed state</a:t>
            </a:r>
          </a:p>
        </p:txBody>
      </p:sp>
      <p:sp>
        <p:nvSpPr>
          <p:cNvPr id="32" name="Freeform 31"/>
          <p:cNvSpPr/>
          <p:nvPr>
            <p:custDataLst>
              <p:tags r:id="rId25"/>
            </p:custDataLst>
          </p:nvPr>
        </p:nvSpPr>
        <p:spPr>
          <a:xfrm>
            <a:off x="4556224" y="5359092"/>
            <a:ext cx="377020" cy="331127"/>
          </a:xfrm>
          <a:custGeom>
            <a:avLst/>
            <a:gdLst>
              <a:gd name="connsiteX0" fmla="*/ 377020 w 377020"/>
              <a:gd name="connsiteY0" fmla="*/ 3130 h 409530"/>
              <a:gd name="connsiteX1" fmla="*/ 27065 w 377020"/>
              <a:gd name="connsiteY1" fmla="*/ 59575 h 409530"/>
              <a:gd name="connsiteX2" fmla="*/ 49643 w 377020"/>
              <a:gd name="connsiteY2" fmla="*/ 409530 h 409530"/>
            </a:gdLst>
            <a:ahLst/>
            <a:cxnLst>
              <a:cxn ang="0">
                <a:pos x="connsiteX0" y="connsiteY0"/>
              </a:cxn>
              <a:cxn ang="0">
                <a:pos x="connsiteX1" y="connsiteY1"/>
              </a:cxn>
              <a:cxn ang="0">
                <a:pos x="connsiteX2" y="connsiteY2"/>
              </a:cxn>
            </a:cxnLst>
            <a:rect l="l" t="t" r="r" b="b"/>
            <a:pathLst>
              <a:path w="377020" h="409530">
                <a:moveTo>
                  <a:pt x="377020" y="3130"/>
                </a:moveTo>
                <a:cubicBezTo>
                  <a:pt x="229324" y="-2514"/>
                  <a:pt x="81628" y="-8158"/>
                  <a:pt x="27065" y="59575"/>
                </a:cubicBezTo>
                <a:cubicBezTo>
                  <a:pt x="-27498" y="127308"/>
                  <a:pt x="11072" y="268419"/>
                  <a:pt x="49643" y="409530"/>
                </a:cubicBezTo>
              </a:path>
            </a:pathLst>
          </a:cu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lide Number Placeholder 4"/>
          <p:cNvSpPr txBox="1">
            <a:spLocks/>
          </p:cNvSpPr>
          <p:nvPr>
            <p:custDataLst>
              <p:tags r:id="rId26"/>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32</a:t>
            </a:fld>
            <a:endParaRPr lang="en-US" dirty="0">
              <a:solidFill>
                <a:schemeClr val="bg1"/>
              </a:solidFill>
            </a:endParaRPr>
          </a:p>
        </p:txBody>
      </p:sp>
    </p:spTree>
    <p:extLst>
      <p:ext uri="{BB962C8B-B14F-4D97-AF65-F5344CB8AC3E}">
        <p14:creationId xmlns:p14="http://schemas.microsoft.com/office/powerpoint/2010/main" val="11894822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5467" y="1842204"/>
            <a:ext cx="10756697" cy="3982629"/>
          </a:xfrm>
        </p:spPr>
        <p:txBody>
          <a:bodyPr/>
          <a:lstStyle/>
          <a:p>
            <a:pPr>
              <a:spcAft>
                <a:spcPts val="600"/>
              </a:spcAft>
            </a:pPr>
            <a:r>
              <a:rPr lang="en-US" sz="2800" dirty="0" err="1"/>
              <a:t>SubtreeIsOnlyReadDependent</a:t>
            </a:r>
            <a:r>
              <a:rPr lang="en-US" sz="2800" dirty="0"/>
              <a:t>(</a:t>
            </a:r>
            <a:r>
              <a:rPr lang="en-US" sz="2800" i="1" dirty="0">
                <a:solidFill>
                  <a:schemeClr val="bg2">
                    <a:lumMod val="75000"/>
                  </a:schemeClr>
                </a:solidFill>
              </a:rPr>
              <a:t>n</a:t>
            </a:r>
            <a:r>
              <a:rPr lang="en-US" sz="2800" dirty="0"/>
              <a:t>) = true </a:t>
            </a:r>
            <a:r>
              <a:rPr lang="en-US" sz="2800" dirty="0" err="1"/>
              <a:t>iff</a:t>
            </a:r>
            <a:r>
              <a:rPr lang="en-US" sz="2800" dirty="0"/>
              <a:t> </a:t>
            </a:r>
            <a:r>
              <a:rPr lang="en-US" sz="2800" dirty="0" smtClean="0"/>
              <a:t/>
            </a:r>
            <a:br>
              <a:rPr lang="en-US" sz="2800" dirty="0" smtClean="0"/>
            </a:br>
            <a:r>
              <a:rPr lang="en-US" sz="2800" dirty="0" smtClean="0"/>
              <a:t>                 none </a:t>
            </a:r>
            <a:r>
              <a:rPr lang="en-US" sz="2800" dirty="0"/>
              <a:t>of </a:t>
            </a:r>
            <a:r>
              <a:rPr lang="en-US" sz="2800" i="1" dirty="0">
                <a:solidFill>
                  <a:schemeClr val="bg2">
                    <a:lumMod val="75000"/>
                  </a:schemeClr>
                </a:solidFill>
              </a:rPr>
              <a:t>n</a:t>
            </a:r>
            <a:r>
              <a:rPr lang="en-US" sz="2800" dirty="0"/>
              <a:t>’s descendants are updated in </a:t>
            </a:r>
            <a:r>
              <a:rPr lang="en-US" sz="2800" dirty="0">
                <a:latin typeface="Times New Roman" pitchFamily="18" charset="0"/>
                <a:cs typeface="Times New Roman" pitchFamily="18" charset="0"/>
              </a:rPr>
              <a:t>I</a:t>
            </a:r>
            <a:r>
              <a:rPr lang="en-US" sz="2800" dirty="0"/>
              <a:t> </a:t>
            </a:r>
            <a:r>
              <a:rPr lang="en-US" sz="2800" dirty="0" smtClean="0"/>
              <a:t/>
            </a:r>
            <a:br>
              <a:rPr lang="en-US" sz="2800" dirty="0" smtClean="0"/>
            </a:br>
            <a:r>
              <a:rPr lang="en-US" sz="2800" dirty="0" smtClean="0"/>
              <a:t>                 (</a:t>
            </a:r>
            <a:r>
              <a:rPr lang="en-US" sz="2800" dirty="0"/>
              <a:t>i.e., have Altered = true).</a:t>
            </a:r>
          </a:p>
          <a:p>
            <a:pPr lvl="1">
              <a:spcAft>
                <a:spcPts val="1200"/>
              </a:spcAft>
            </a:pPr>
            <a:r>
              <a:rPr lang="en-US" sz="2400" dirty="0" smtClean="0"/>
              <a:t>Analogous to an intention-to-read lock</a:t>
            </a:r>
          </a:p>
          <a:p>
            <a:pPr lvl="1">
              <a:spcAft>
                <a:spcPts val="1200"/>
              </a:spcAft>
            </a:pPr>
            <a:r>
              <a:rPr lang="en-US" sz="2400" dirty="0" smtClean="0"/>
              <a:t>Avoids </a:t>
            </a:r>
            <a:r>
              <a:rPr lang="en-US" sz="2400" dirty="0"/>
              <a:t>traversing entire tree </a:t>
            </a:r>
            <a:r>
              <a:rPr lang="en-US" sz="2400" dirty="0" smtClean="0"/>
              <a:t>when a descendent of </a:t>
            </a:r>
            <a:r>
              <a:rPr lang="en-US" sz="2400" i="1" dirty="0" smtClean="0"/>
              <a:t>n</a:t>
            </a:r>
            <a:r>
              <a:rPr lang="en-US" sz="2400" dirty="0" smtClean="0"/>
              <a:t> has </a:t>
            </a:r>
            <a:r>
              <a:rPr lang="en-US" sz="2400" dirty="0" err="1" smtClean="0"/>
              <a:t>DependsOnTree</a:t>
            </a:r>
            <a:r>
              <a:rPr lang="en-US" sz="2400" dirty="0" smtClean="0"/>
              <a:t>=true and NSV(</a:t>
            </a:r>
            <a:r>
              <a:rPr lang="en-US" sz="2400" i="1" dirty="0" err="1" smtClean="0"/>
              <a:t>n</a:t>
            </a:r>
            <a:r>
              <a:rPr lang="en-US" sz="2400" baseline="-25000" dirty="0" err="1" smtClean="0"/>
              <a:t>last</a:t>
            </a:r>
            <a:r>
              <a:rPr lang="en-US" sz="2400" baseline="-25000" dirty="0" smtClean="0"/>
              <a:t> committed state</a:t>
            </a:r>
            <a:r>
              <a:rPr lang="en-US" sz="2400" dirty="0" smtClean="0"/>
              <a:t>) = SSV(</a:t>
            </a:r>
            <a:r>
              <a:rPr lang="en-US" sz="2400" i="1" dirty="0" smtClean="0"/>
              <a:t>n</a:t>
            </a:r>
            <a:r>
              <a:rPr lang="en-US" sz="2400" dirty="0" smtClean="0"/>
              <a:t>). </a:t>
            </a:r>
            <a:endParaRPr lang="en-US" sz="2400" dirty="0"/>
          </a:p>
          <a:p>
            <a:pPr>
              <a:spcAft>
                <a:spcPts val="600"/>
              </a:spcAft>
            </a:pPr>
            <a:r>
              <a:rPr lang="en-US" sz="2800" dirty="0" smtClean="0"/>
              <a:t>It also enables computing NSV</a:t>
            </a:r>
          </a:p>
          <a:p>
            <a:pPr lvl="1">
              <a:spcAft>
                <a:spcPts val="600"/>
              </a:spcAft>
            </a:pPr>
            <a:r>
              <a:rPr lang="en-US" sz="2400" dirty="0" smtClean="0"/>
              <a:t>NSV(</a:t>
            </a:r>
            <a:r>
              <a:rPr lang="en-US" sz="2400" i="1" dirty="0" smtClean="0"/>
              <a:t>n</a:t>
            </a:r>
            <a:r>
              <a:rPr lang="en-US" sz="2400" dirty="0" smtClean="0"/>
              <a:t>) = (</a:t>
            </a:r>
            <a:r>
              <a:rPr lang="en-US" sz="2400" dirty="0" err="1" smtClean="0"/>
              <a:t>SubtreeIsOnlyReadDependent</a:t>
            </a:r>
            <a:r>
              <a:rPr lang="en-US" sz="2400" dirty="0" smtClean="0"/>
              <a:t>(</a:t>
            </a:r>
            <a:r>
              <a:rPr lang="en-US" sz="2400" i="1" dirty="0" smtClean="0"/>
              <a:t>n</a:t>
            </a:r>
            <a:r>
              <a:rPr lang="en-US" sz="2400" dirty="0"/>
              <a:t>) = </a:t>
            </a:r>
            <a:r>
              <a:rPr lang="en-US" sz="2400" dirty="0" smtClean="0"/>
              <a:t>true) </a:t>
            </a:r>
            <a:r>
              <a:rPr lang="en-US" sz="2400" dirty="0" smtClean="0">
                <a:sym typeface="Symbol"/>
              </a:rPr>
              <a:t></a:t>
            </a:r>
            <a:r>
              <a:rPr lang="en-US" sz="2400" dirty="0" smtClean="0"/>
              <a:t> </a:t>
            </a:r>
            <a:r>
              <a:rPr lang="en-US" sz="2400" dirty="0"/>
              <a:t>SSV(</a:t>
            </a:r>
            <a:r>
              <a:rPr lang="en-US" sz="2400" i="1" dirty="0"/>
              <a:t>n</a:t>
            </a:r>
            <a:r>
              <a:rPr lang="en-US" sz="2400" dirty="0"/>
              <a:t>) </a:t>
            </a:r>
            <a:r>
              <a:rPr lang="en-US" sz="2400" dirty="0" smtClean="0"/>
              <a:t/>
            </a:r>
            <a:br>
              <a:rPr lang="en-US" sz="2400" dirty="0" smtClean="0"/>
            </a:br>
            <a:r>
              <a:rPr lang="en-US" sz="2400" dirty="0" smtClean="0"/>
              <a:t>                                                                                 else </a:t>
            </a:r>
            <a:r>
              <a:rPr lang="en-US" sz="2400" dirty="0"/>
              <a:t>VN(</a:t>
            </a:r>
            <a:r>
              <a:rPr lang="en-US" sz="2400" i="1" dirty="0"/>
              <a:t>n</a:t>
            </a:r>
            <a:r>
              <a:rPr lang="en-US" sz="2400" dirty="0" smtClean="0"/>
              <a:t>)</a:t>
            </a:r>
            <a:endParaRPr lang="en-US" sz="2400" dirty="0"/>
          </a:p>
        </p:txBody>
      </p:sp>
      <p:sp>
        <p:nvSpPr>
          <p:cNvPr id="2" name="Title 1"/>
          <p:cNvSpPr>
            <a:spLocks noGrp="1"/>
          </p:cNvSpPr>
          <p:nvPr>
            <p:ph type="title"/>
            <p:custDataLst>
              <p:tags r:id="rId2"/>
            </p:custDataLst>
          </p:nvPr>
        </p:nvSpPr>
        <p:spPr/>
        <p:txBody>
          <a:bodyPr/>
          <a:lstStyle/>
          <a:p>
            <a:r>
              <a:rPr lang="en-US" dirty="0" smtClean="0"/>
              <a:t>Computing NSV(</a:t>
            </a:r>
            <a:r>
              <a:rPr lang="en-US" i="1" dirty="0" smtClean="0"/>
              <a:t>n</a:t>
            </a:r>
            <a:r>
              <a:rPr lang="en-US" dirty="0" smtClean="0"/>
              <a:t>)</a:t>
            </a:r>
            <a:endParaRPr lang="en-US" dirty="0"/>
          </a:p>
        </p:txBody>
      </p:sp>
      <p:sp>
        <p:nvSpPr>
          <p:cNvPr id="4" name="Slide Number Placeholder 4"/>
          <p:cNvSpPr txBox="1">
            <a:spLocks/>
          </p:cNvSpPr>
          <p:nvPr>
            <p:custDataLst>
              <p:tags r:id="rId3"/>
            </p:custDataLst>
          </p:nvPr>
        </p:nvSpPr>
        <p:spPr>
          <a:xfrm>
            <a:off x="8331844"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33</a:t>
            </a:fld>
            <a:endParaRPr lang="en-US" dirty="0">
              <a:solidFill>
                <a:schemeClr val="bg1"/>
              </a:solidFill>
            </a:endParaRPr>
          </a:p>
        </p:txBody>
      </p:sp>
    </p:spTree>
    <p:extLst>
      <p:ext uri="{BB962C8B-B14F-4D97-AF65-F5344CB8AC3E}">
        <p14:creationId xmlns:p14="http://schemas.microsoft.com/office/powerpoint/2010/main" val="8178092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695450"/>
            <a:ext cx="10058400" cy="3262432"/>
          </a:xfrm>
        </p:spPr>
        <p:txBody>
          <a:bodyPr/>
          <a:lstStyle/>
          <a:p>
            <a:pPr>
              <a:buSzPct val="110000"/>
              <a:buFont typeface="Wingdings" pitchFamily="2" charset="2"/>
              <a:buChar char="ü"/>
            </a:pPr>
            <a:r>
              <a:rPr lang="en-US" dirty="0" smtClean="0"/>
              <a:t>Motivation</a:t>
            </a:r>
          </a:p>
          <a:p>
            <a:r>
              <a:rPr lang="en-US" dirty="0" smtClean="0"/>
              <a:t>System architecture</a:t>
            </a:r>
          </a:p>
          <a:p>
            <a:r>
              <a:rPr lang="en-US" dirty="0" smtClean="0"/>
              <a:t>Meld Algorithm</a:t>
            </a:r>
          </a:p>
          <a:p>
            <a:r>
              <a:rPr lang="en-US" dirty="0" smtClean="0"/>
              <a:t>Performance</a:t>
            </a:r>
          </a:p>
          <a:p>
            <a:r>
              <a:rPr lang="en-US" dirty="0" smtClean="0"/>
              <a:t>Conclusion</a:t>
            </a:r>
            <a:endParaRPr lang="en-US" dirty="0"/>
          </a:p>
        </p:txBody>
      </p:sp>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4" name="Slide Number Placeholder 4"/>
          <p:cNvSpPr txBox="1">
            <a:spLocks/>
          </p:cNvSpPr>
          <p:nvPr>
            <p:custDataLst>
              <p:tags r:id="rId3"/>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4</a:t>
            </a:fld>
            <a:endParaRPr lang="en-US" dirty="0">
              <a:solidFill>
                <a:schemeClr val="bg1"/>
              </a:solidFill>
            </a:endParaRPr>
          </a:p>
        </p:txBody>
      </p:sp>
    </p:spTree>
    <p:extLst>
      <p:ext uri="{BB962C8B-B14F-4D97-AF65-F5344CB8AC3E}">
        <p14:creationId xmlns:p14="http://schemas.microsoft.com/office/powerpoint/2010/main" val="40161769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37" cstate="print"/>
          <a:srcRect/>
          <a:stretch>
            <a:fillRect/>
          </a:stretch>
        </p:blipFill>
        <p:spPr bwMode="auto">
          <a:xfrm>
            <a:off x="759218" y="6013499"/>
            <a:ext cx="7829550" cy="1382591"/>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471781" y="347943"/>
            <a:ext cx="10058400" cy="900246"/>
          </a:xfrm>
        </p:spPr>
        <p:txBody>
          <a:bodyPr vert="horz" lIns="109728" tIns="54864" rIns="109728" bIns="54864" rtlCol="0" anchor="ctr">
            <a:noAutofit/>
          </a:bodyPr>
          <a:lstStyle/>
          <a:p>
            <a:r>
              <a:rPr lang="en-US" sz="6000" dirty="0"/>
              <a:t>Database is a Binary Search Tree</a:t>
            </a:r>
          </a:p>
        </p:txBody>
      </p:sp>
      <p:sp>
        <p:nvSpPr>
          <p:cNvPr id="5" name="Slide Number Placeholder 4"/>
          <p:cNvSpPr>
            <a:spLocks noGrp="1"/>
          </p:cNvSpPr>
          <p:nvPr>
            <p:ph type="sldNum" sz="quarter" idx="4294967295"/>
            <p:custDataLst>
              <p:tags r:id="rId3"/>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5</a:t>
            </a:fld>
            <a:endParaRPr lang="en-US" dirty="0"/>
          </a:p>
        </p:txBody>
      </p:sp>
      <p:grpSp>
        <p:nvGrpSpPr>
          <p:cNvPr id="40" name="Group 39"/>
          <p:cNvGrpSpPr/>
          <p:nvPr>
            <p:custDataLst>
              <p:tags r:id="rId4"/>
            </p:custDataLst>
          </p:nvPr>
        </p:nvGrpSpPr>
        <p:grpSpPr>
          <a:xfrm>
            <a:off x="1911961" y="2295761"/>
            <a:ext cx="4137660" cy="2760727"/>
            <a:chOff x="3657600" y="2047875"/>
            <a:chExt cx="3448050" cy="2300606"/>
          </a:xfrm>
        </p:grpSpPr>
        <p:sp>
          <p:nvSpPr>
            <p:cNvPr id="6" name="Oval 2"/>
            <p:cNvSpPr>
              <a:spLocks noChangeArrowheads="1"/>
            </p:cNvSpPr>
            <p:nvPr>
              <p:custDataLst>
                <p:tags r:id="rId22"/>
              </p:custDataLst>
            </p:nvPr>
          </p:nvSpPr>
          <p:spPr bwMode="auto">
            <a:xfrm>
              <a:off x="5010150" y="2047875"/>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G</a:t>
              </a:r>
              <a:endParaRPr lang="en-US" sz="2900" dirty="0">
                <a:solidFill>
                  <a:schemeClr val="bg1"/>
                </a:solidFill>
                <a:latin typeface="Arial" pitchFamily="34" charset="0"/>
                <a:cs typeface="Arial" pitchFamily="34" charset="0"/>
              </a:endParaRPr>
            </a:p>
          </p:txBody>
        </p:sp>
        <p:sp>
          <p:nvSpPr>
            <p:cNvPr id="19" name="Oval 2"/>
            <p:cNvSpPr>
              <a:spLocks noChangeArrowheads="1"/>
            </p:cNvSpPr>
            <p:nvPr>
              <p:custDataLst>
                <p:tags r:id="rId23"/>
              </p:custDataLst>
            </p:nvPr>
          </p:nvSpPr>
          <p:spPr bwMode="auto">
            <a:xfrm>
              <a:off x="4305300" y="267176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B</a:t>
              </a:r>
              <a:endParaRPr lang="en-US" sz="2900" dirty="0">
                <a:solidFill>
                  <a:schemeClr val="bg1"/>
                </a:solidFill>
                <a:latin typeface="Arial" pitchFamily="34" charset="0"/>
                <a:cs typeface="Arial" pitchFamily="34" charset="0"/>
              </a:endParaRPr>
            </a:p>
          </p:txBody>
        </p:sp>
        <p:sp>
          <p:nvSpPr>
            <p:cNvPr id="20" name="Oval 2"/>
            <p:cNvSpPr>
              <a:spLocks noChangeArrowheads="1"/>
            </p:cNvSpPr>
            <p:nvPr>
              <p:custDataLst>
                <p:tags r:id="rId24"/>
              </p:custDataLst>
            </p:nvPr>
          </p:nvSpPr>
          <p:spPr bwMode="auto">
            <a:xfrm>
              <a:off x="3657600" y="3305174"/>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A</a:t>
              </a:r>
            </a:p>
          </p:txBody>
        </p:sp>
        <p:sp>
          <p:nvSpPr>
            <p:cNvPr id="21" name="Oval 2"/>
            <p:cNvSpPr>
              <a:spLocks noChangeArrowheads="1"/>
            </p:cNvSpPr>
            <p:nvPr>
              <p:custDataLst>
                <p:tags r:id="rId25"/>
              </p:custDataLst>
            </p:nvPr>
          </p:nvSpPr>
          <p:spPr bwMode="auto">
            <a:xfrm>
              <a:off x="5838825" y="267176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H</a:t>
              </a:r>
              <a:endParaRPr lang="en-US" sz="2900" dirty="0">
                <a:solidFill>
                  <a:schemeClr val="bg1"/>
                </a:solidFill>
                <a:latin typeface="Arial" pitchFamily="34" charset="0"/>
                <a:cs typeface="Arial" pitchFamily="34" charset="0"/>
              </a:endParaRPr>
            </a:p>
          </p:txBody>
        </p:sp>
        <p:sp>
          <p:nvSpPr>
            <p:cNvPr id="22" name="Oval 2"/>
            <p:cNvSpPr>
              <a:spLocks noChangeArrowheads="1"/>
            </p:cNvSpPr>
            <p:nvPr>
              <p:custDataLst>
                <p:tags r:id="rId26"/>
              </p:custDataLst>
            </p:nvPr>
          </p:nvSpPr>
          <p:spPr bwMode="auto">
            <a:xfrm>
              <a:off x="5029200" y="3305174"/>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C</a:t>
              </a:r>
              <a:endParaRPr lang="en-US" sz="2900" dirty="0">
                <a:solidFill>
                  <a:schemeClr val="bg1"/>
                </a:solidFill>
                <a:latin typeface="Arial" pitchFamily="34" charset="0"/>
                <a:cs typeface="Arial" pitchFamily="34" charset="0"/>
              </a:endParaRPr>
            </a:p>
          </p:txBody>
        </p:sp>
        <p:sp>
          <p:nvSpPr>
            <p:cNvPr id="23" name="Oval 2"/>
            <p:cNvSpPr>
              <a:spLocks noChangeArrowheads="1"/>
            </p:cNvSpPr>
            <p:nvPr>
              <p:custDataLst>
                <p:tags r:id="rId27"/>
              </p:custDataLst>
            </p:nvPr>
          </p:nvSpPr>
          <p:spPr bwMode="auto">
            <a:xfrm>
              <a:off x="6648450" y="3305174"/>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I</a:t>
              </a:r>
              <a:endParaRPr lang="en-US" sz="2900" dirty="0">
                <a:solidFill>
                  <a:schemeClr val="bg1"/>
                </a:solidFill>
                <a:latin typeface="Arial" pitchFamily="34" charset="0"/>
                <a:cs typeface="Arial" pitchFamily="34" charset="0"/>
              </a:endParaRPr>
            </a:p>
          </p:txBody>
        </p:sp>
        <p:sp>
          <p:nvSpPr>
            <p:cNvPr id="24" name="Oval 2"/>
            <p:cNvSpPr>
              <a:spLocks noChangeArrowheads="1"/>
            </p:cNvSpPr>
            <p:nvPr>
              <p:custDataLst>
                <p:tags r:id="rId28"/>
              </p:custDataLst>
            </p:nvPr>
          </p:nvSpPr>
          <p:spPr bwMode="auto">
            <a:xfrm>
              <a:off x="5867400" y="3914775"/>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D</a:t>
              </a:r>
              <a:endParaRPr lang="en-US" sz="2900" dirty="0">
                <a:solidFill>
                  <a:schemeClr val="bg1"/>
                </a:solidFill>
                <a:latin typeface="Arial" pitchFamily="34" charset="0"/>
                <a:cs typeface="Arial" pitchFamily="34" charset="0"/>
              </a:endParaRPr>
            </a:p>
          </p:txBody>
        </p:sp>
        <p:cxnSp>
          <p:nvCxnSpPr>
            <p:cNvPr id="26" name="Straight Arrow Connector 25"/>
            <p:cNvCxnSpPr>
              <a:stCxn id="6" idx="3"/>
              <a:endCxn id="19" idx="7"/>
            </p:cNvCxnSpPr>
            <p:nvPr>
              <p:custDataLst>
                <p:tags r:id="rId29"/>
              </p:custDataLst>
            </p:nvPr>
          </p:nvCxnSpPr>
          <p:spPr>
            <a:xfrm rot="5400000">
              <a:off x="4727720" y="2385891"/>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3"/>
              <a:endCxn id="20" idx="7"/>
            </p:cNvCxnSpPr>
            <p:nvPr>
              <p:custDataLst>
                <p:tags r:id="rId30"/>
              </p:custDataLst>
            </p:nvPr>
          </p:nvCxnSpPr>
          <p:spPr>
            <a:xfrm rot="5400000">
              <a:off x="4046682" y="3043116"/>
              <a:ext cx="326736" cy="3244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1" idx="1"/>
            </p:cNvCxnSpPr>
            <p:nvPr>
              <p:custDataLst>
                <p:tags r:id="rId31"/>
              </p:custDataLst>
            </p:nvPr>
          </p:nvCxnSpPr>
          <p:spPr>
            <a:xfrm>
              <a:off x="5428970" y="2389491"/>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5"/>
              <a:endCxn id="23" idx="1"/>
            </p:cNvCxnSpPr>
            <p:nvPr>
              <p:custDataLst>
                <p:tags r:id="rId32"/>
              </p:custDataLst>
            </p:nvPr>
          </p:nvCxnSpPr>
          <p:spPr>
            <a:xfrm rot="16200000" flipH="1">
              <a:off x="6308869" y="2962153"/>
              <a:ext cx="326736" cy="4863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5"/>
              <a:endCxn id="22" idx="1"/>
            </p:cNvCxnSpPr>
            <p:nvPr>
              <p:custDataLst>
                <p:tags r:id="rId33"/>
              </p:custDataLst>
            </p:nvPr>
          </p:nvCxnSpPr>
          <p:spPr>
            <a:xfrm rot="16200000" flipH="1">
              <a:off x="4732482" y="3005016"/>
              <a:ext cx="326736" cy="4006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5"/>
            </p:cNvCxnSpPr>
            <p:nvPr>
              <p:custDataLst>
                <p:tags r:id="rId34"/>
              </p:custDataLst>
            </p:nvPr>
          </p:nvCxnSpPr>
          <p:spPr>
            <a:xfrm rot="16200000" flipH="1">
              <a:off x="5496862" y="3597947"/>
              <a:ext cx="331500" cy="4863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9" name="Oval 2"/>
          <p:cNvSpPr>
            <a:spLocks noChangeArrowheads="1"/>
          </p:cNvSpPr>
          <p:nvPr>
            <p:custDataLst>
              <p:tags r:id="rId5"/>
            </p:custDataLst>
          </p:nvPr>
        </p:nvSpPr>
        <p:spPr bwMode="auto">
          <a:xfrm>
            <a:off x="101924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A</a:t>
            </a:r>
          </a:p>
        </p:txBody>
      </p:sp>
      <p:sp>
        <p:nvSpPr>
          <p:cNvPr id="60" name="Oval 2"/>
          <p:cNvSpPr>
            <a:spLocks noChangeArrowheads="1"/>
          </p:cNvSpPr>
          <p:nvPr>
            <p:custDataLst>
              <p:tags r:id="rId6"/>
            </p:custDataLst>
          </p:nvPr>
        </p:nvSpPr>
        <p:spPr bwMode="auto">
          <a:xfrm>
            <a:off x="201365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D</a:t>
            </a:r>
          </a:p>
        </p:txBody>
      </p:sp>
      <p:sp>
        <p:nvSpPr>
          <p:cNvPr id="61" name="Oval 2"/>
          <p:cNvSpPr>
            <a:spLocks noChangeArrowheads="1"/>
          </p:cNvSpPr>
          <p:nvPr>
            <p:custDataLst>
              <p:tags r:id="rId7"/>
            </p:custDataLst>
          </p:nvPr>
        </p:nvSpPr>
        <p:spPr bwMode="auto">
          <a:xfrm>
            <a:off x="300806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C</a:t>
            </a:r>
          </a:p>
        </p:txBody>
      </p:sp>
      <p:sp>
        <p:nvSpPr>
          <p:cNvPr id="62" name="Oval 2"/>
          <p:cNvSpPr>
            <a:spLocks noChangeArrowheads="1"/>
          </p:cNvSpPr>
          <p:nvPr>
            <p:custDataLst>
              <p:tags r:id="rId8"/>
            </p:custDataLst>
          </p:nvPr>
        </p:nvSpPr>
        <p:spPr bwMode="auto">
          <a:xfrm>
            <a:off x="400247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B</a:t>
            </a:r>
          </a:p>
        </p:txBody>
      </p:sp>
      <p:sp>
        <p:nvSpPr>
          <p:cNvPr id="63" name="Oval 2"/>
          <p:cNvSpPr>
            <a:spLocks noChangeArrowheads="1"/>
          </p:cNvSpPr>
          <p:nvPr>
            <p:custDataLst>
              <p:tags r:id="rId9"/>
            </p:custDataLst>
          </p:nvPr>
        </p:nvSpPr>
        <p:spPr bwMode="auto">
          <a:xfrm>
            <a:off x="499688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I</a:t>
            </a:r>
          </a:p>
        </p:txBody>
      </p:sp>
      <p:sp>
        <p:nvSpPr>
          <p:cNvPr id="64" name="Oval 2"/>
          <p:cNvSpPr>
            <a:spLocks noChangeArrowheads="1"/>
          </p:cNvSpPr>
          <p:nvPr>
            <p:custDataLst>
              <p:tags r:id="rId10"/>
            </p:custDataLst>
          </p:nvPr>
        </p:nvSpPr>
        <p:spPr bwMode="auto">
          <a:xfrm>
            <a:off x="599129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H</a:t>
            </a:r>
          </a:p>
        </p:txBody>
      </p:sp>
      <p:sp>
        <p:nvSpPr>
          <p:cNvPr id="65" name="Oval 2"/>
          <p:cNvSpPr>
            <a:spLocks noChangeArrowheads="1"/>
          </p:cNvSpPr>
          <p:nvPr>
            <p:custDataLst>
              <p:tags r:id="rId11"/>
            </p:custDataLst>
          </p:nvPr>
        </p:nvSpPr>
        <p:spPr bwMode="auto">
          <a:xfrm>
            <a:off x="6985700" y="6337540"/>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G</a:t>
            </a:r>
          </a:p>
        </p:txBody>
      </p:sp>
      <p:cxnSp>
        <p:nvCxnSpPr>
          <p:cNvPr id="67" name="Straight Arrow Connector 66"/>
          <p:cNvCxnSpPr/>
          <p:nvPr>
            <p:custDataLst>
              <p:tags r:id="rId12"/>
            </p:custDataLst>
          </p:nvPr>
        </p:nvCxnSpPr>
        <p:spPr>
          <a:xfrm rot="10800000">
            <a:off x="6539932" y="6596810"/>
            <a:ext cx="445770" cy="19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custDataLst>
              <p:tags r:id="rId13"/>
            </p:custDataLst>
          </p:nvPr>
        </p:nvCxnSpPr>
        <p:spPr>
          <a:xfrm rot="10800000">
            <a:off x="2550862" y="6596810"/>
            <a:ext cx="445770" cy="19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custDataLst>
              <p:tags r:id="rId14"/>
            </p:custDataLst>
          </p:nvPr>
        </p:nvCxnSpPr>
        <p:spPr>
          <a:xfrm rot="10800000">
            <a:off x="3545272" y="6596810"/>
            <a:ext cx="445770" cy="19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custDataLst>
              <p:tags r:id="rId15"/>
            </p:custDataLst>
          </p:nvPr>
        </p:nvCxnSpPr>
        <p:spPr>
          <a:xfrm rot="10800000">
            <a:off x="5556952" y="6573950"/>
            <a:ext cx="445770" cy="19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3" name="Freeform 82"/>
          <p:cNvSpPr/>
          <p:nvPr>
            <p:custDataLst>
              <p:tags r:id="rId16"/>
            </p:custDataLst>
          </p:nvPr>
        </p:nvSpPr>
        <p:spPr>
          <a:xfrm>
            <a:off x="4391090" y="6789026"/>
            <a:ext cx="2674620" cy="327660"/>
          </a:xfrm>
          <a:custGeom>
            <a:avLst/>
            <a:gdLst>
              <a:gd name="connsiteX0" fmla="*/ 2228850 w 2228850"/>
              <a:gd name="connsiteY0" fmla="*/ 0 h 273050"/>
              <a:gd name="connsiteX1" fmla="*/ 409575 w 2228850"/>
              <a:gd name="connsiteY1" fmla="*/ 266700 h 273050"/>
              <a:gd name="connsiteX2" fmla="*/ 0 w 2228850"/>
              <a:gd name="connsiteY2" fmla="*/ 38100 h 273050"/>
            </a:gdLst>
            <a:ahLst/>
            <a:cxnLst>
              <a:cxn ang="0">
                <a:pos x="connsiteX0" y="connsiteY0"/>
              </a:cxn>
              <a:cxn ang="0">
                <a:pos x="connsiteX1" y="connsiteY1"/>
              </a:cxn>
              <a:cxn ang="0">
                <a:pos x="connsiteX2" y="connsiteY2"/>
              </a:cxn>
            </a:cxnLst>
            <a:rect l="l" t="t" r="r" b="b"/>
            <a:pathLst>
              <a:path w="2228850" h="273050">
                <a:moveTo>
                  <a:pt x="2228850" y="0"/>
                </a:moveTo>
                <a:cubicBezTo>
                  <a:pt x="1504950" y="130175"/>
                  <a:pt x="781050" y="260350"/>
                  <a:pt x="409575" y="266700"/>
                </a:cubicBezTo>
                <a:cubicBezTo>
                  <a:pt x="38100" y="273050"/>
                  <a:pt x="19050" y="155575"/>
                  <a:pt x="0" y="38100"/>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sp>
        <p:nvSpPr>
          <p:cNvPr id="93" name="Freeform 92"/>
          <p:cNvSpPr/>
          <p:nvPr>
            <p:custDataLst>
              <p:tags r:id="rId17"/>
            </p:custDataLst>
          </p:nvPr>
        </p:nvSpPr>
        <p:spPr>
          <a:xfrm>
            <a:off x="1499301" y="6743307"/>
            <a:ext cx="2548890" cy="432434"/>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sp>
        <p:nvSpPr>
          <p:cNvPr id="33" name="TextBox 32"/>
          <p:cNvSpPr txBox="1"/>
          <p:nvPr>
            <p:custDataLst>
              <p:tags r:id="rId18"/>
            </p:custDataLst>
          </p:nvPr>
        </p:nvSpPr>
        <p:spPr>
          <a:xfrm>
            <a:off x="7260020" y="2964614"/>
            <a:ext cx="1290738" cy="1449628"/>
          </a:xfrm>
          <a:prstGeom prst="rect">
            <a:avLst/>
          </a:prstGeom>
          <a:noFill/>
          <a:ln>
            <a:noFill/>
          </a:ln>
        </p:spPr>
        <p:txBody>
          <a:bodyPr wrap="none" lIns="109728" tIns="54864" rIns="109728" bIns="54864" rtlCol="0">
            <a:spAutoFit/>
          </a:bodyPr>
          <a:lstStyle/>
          <a:p>
            <a:r>
              <a:rPr lang="en-US" sz="2900" dirty="0">
                <a:solidFill>
                  <a:schemeClr val="bg1"/>
                </a:solidFill>
              </a:rPr>
              <a:t>Binary</a:t>
            </a:r>
          </a:p>
          <a:p>
            <a:r>
              <a:rPr lang="en-US" sz="2900" dirty="0">
                <a:solidFill>
                  <a:schemeClr val="bg1"/>
                </a:solidFill>
              </a:rPr>
              <a:t>Search</a:t>
            </a:r>
          </a:p>
          <a:p>
            <a:r>
              <a:rPr lang="en-US" sz="2900" dirty="0">
                <a:solidFill>
                  <a:schemeClr val="bg1"/>
                </a:solidFill>
              </a:rPr>
              <a:t>Tree</a:t>
            </a:r>
          </a:p>
        </p:txBody>
      </p:sp>
      <p:sp>
        <p:nvSpPr>
          <p:cNvPr id="34" name="Left Arrow 33"/>
          <p:cNvSpPr/>
          <p:nvPr>
            <p:custDataLst>
              <p:tags r:id="rId19"/>
            </p:custDataLst>
          </p:nvPr>
        </p:nvSpPr>
        <p:spPr>
          <a:xfrm>
            <a:off x="6474896" y="3484875"/>
            <a:ext cx="756744" cy="349996"/>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35" name="TextBox 34"/>
          <p:cNvSpPr txBox="1"/>
          <p:nvPr>
            <p:custDataLst>
              <p:tags r:id="rId20"/>
            </p:custDataLst>
          </p:nvPr>
        </p:nvSpPr>
        <p:spPr>
          <a:xfrm>
            <a:off x="756744" y="5420186"/>
            <a:ext cx="5245978" cy="553998"/>
          </a:xfrm>
          <a:prstGeom prst="rect">
            <a:avLst/>
          </a:prstGeom>
          <a:noFill/>
          <a:ln>
            <a:noFill/>
          </a:ln>
        </p:spPr>
        <p:txBody>
          <a:bodyPr wrap="square" lIns="109728" tIns="54864" rIns="109728" bIns="54864" rtlCol="0">
            <a:spAutoFit/>
          </a:bodyPr>
          <a:lstStyle/>
          <a:p>
            <a:r>
              <a:rPr lang="en-US" sz="2900" dirty="0">
                <a:solidFill>
                  <a:schemeClr val="bg1"/>
                </a:solidFill>
              </a:rPr>
              <a:t>Tree is marshaled into the log</a:t>
            </a:r>
          </a:p>
        </p:txBody>
      </p:sp>
      <p:sp>
        <p:nvSpPr>
          <p:cNvPr id="36" name="Slide Number Placeholder 4"/>
          <p:cNvSpPr txBox="1">
            <a:spLocks/>
          </p:cNvSpPr>
          <p:nvPr>
            <p:custDataLst>
              <p:tags r:id="rId21"/>
            </p:custDataLst>
          </p:nvPr>
        </p:nvSpPr>
        <p:spPr>
          <a:xfrm>
            <a:off x="8016240"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5</a:t>
            </a:fld>
            <a:endParaRPr lang="en-US" dirty="0">
              <a:solidFill>
                <a:schemeClr val="bg1"/>
              </a:solidFill>
            </a:endParaRPr>
          </a:p>
        </p:txBody>
      </p:sp>
    </p:spTree>
    <p:extLst>
      <p:ext uri="{BB962C8B-B14F-4D97-AF65-F5344CB8AC3E}">
        <p14:creationId xmlns:p14="http://schemas.microsoft.com/office/powerpoint/2010/main" val="37749137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custDataLst>
              <p:tags r:id="rId2"/>
            </p:custDataLst>
          </p:nvPr>
        </p:nvSpPr>
        <p:spPr>
          <a:xfrm>
            <a:off x="639686" y="3649416"/>
            <a:ext cx="4398581" cy="31026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grpSp>
        <p:nvGrpSpPr>
          <p:cNvPr id="46" name="Group 45"/>
          <p:cNvGrpSpPr/>
          <p:nvPr>
            <p:custDataLst>
              <p:tags r:id="rId3"/>
            </p:custDataLst>
          </p:nvPr>
        </p:nvGrpSpPr>
        <p:grpSpPr>
          <a:xfrm>
            <a:off x="4130899" y="3662029"/>
            <a:ext cx="5334324" cy="4027631"/>
            <a:chOff x="3335013" y="2714296"/>
            <a:chExt cx="4445270" cy="3356359"/>
          </a:xfrm>
        </p:grpSpPr>
        <p:sp>
          <p:nvSpPr>
            <p:cNvPr id="55" name="Rectangle 54"/>
            <p:cNvSpPr/>
            <p:nvPr>
              <p:custDataLst>
                <p:tags r:id="rId32"/>
              </p:custDataLst>
            </p:nvPr>
          </p:nvSpPr>
          <p:spPr>
            <a:xfrm>
              <a:off x="5173717" y="2714296"/>
              <a:ext cx="2606566" cy="2585545"/>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 name="Oval 2"/>
            <p:cNvSpPr>
              <a:spLocks noChangeArrowheads="1"/>
            </p:cNvSpPr>
            <p:nvPr>
              <p:custDataLst>
                <p:tags r:id="rId33"/>
              </p:custDataLst>
            </p:nvPr>
          </p:nvSpPr>
          <p:spPr bwMode="auto">
            <a:xfrm>
              <a:off x="7136196" y="4678089"/>
              <a:ext cx="486432" cy="469352"/>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Calibri" pitchFamily="34" charset="0"/>
                  <a:cs typeface="Arial" pitchFamily="34" charset="0"/>
                </a:rPr>
                <a:t>D</a:t>
              </a:r>
              <a:r>
                <a:rPr lang="en-US" sz="2900" dirty="0">
                  <a:solidFill>
                    <a:schemeClr val="bg1"/>
                  </a:solidFill>
                  <a:latin typeface="Calibri"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grpSp>
          <p:nvGrpSpPr>
            <p:cNvPr id="66" name="Group 65"/>
            <p:cNvGrpSpPr/>
            <p:nvPr/>
          </p:nvGrpSpPr>
          <p:grpSpPr>
            <a:xfrm>
              <a:off x="3335013" y="4794536"/>
              <a:ext cx="3725210" cy="1276119"/>
              <a:chOff x="3335013" y="4794536"/>
              <a:chExt cx="3725210" cy="1276119"/>
            </a:xfrm>
          </p:grpSpPr>
          <p:sp>
            <p:nvSpPr>
              <p:cNvPr id="33" name="TextBox 32"/>
              <p:cNvSpPr txBox="1"/>
              <p:nvPr>
                <p:custDataLst>
                  <p:tags r:id="rId34"/>
                </p:custDataLst>
              </p:nvPr>
            </p:nvSpPr>
            <p:spPr>
              <a:xfrm>
                <a:off x="4138449" y="5249918"/>
                <a:ext cx="1346469" cy="820737"/>
              </a:xfrm>
              <a:prstGeom prst="rect">
                <a:avLst/>
              </a:prstGeom>
              <a:noFill/>
              <a:ln>
                <a:noFill/>
              </a:ln>
            </p:spPr>
            <p:txBody>
              <a:bodyPr wrap="none" rtlCol="0">
                <a:spAutoFit/>
              </a:bodyPr>
              <a:lstStyle/>
              <a:p>
                <a:r>
                  <a:rPr lang="en-US" sz="2900" dirty="0">
                    <a:solidFill>
                      <a:schemeClr val="bg1"/>
                    </a:solidFill>
                  </a:rPr>
                  <a:t>Update</a:t>
                </a:r>
              </a:p>
              <a:p>
                <a:r>
                  <a:rPr lang="en-US" sz="2900" dirty="0">
                    <a:solidFill>
                      <a:schemeClr val="bg1"/>
                    </a:solidFill>
                  </a:rPr>
                  <a:t>D’s value</a:t>
                </a:r>
              </a:p>
            </p:txBody>
          </p:sp>
          <p:sp>
            <p:nvSpPr>
              <p:cNvPr id="34" name="Left Arrow 33"/>
              <p:cNvSpPr/>
              <p:nvPr>
                <p:custDataLst>
                  <p:tags r:id="rId35"/>
                </p:custDataLst>
              </p:nvPr>
            </p:nvSpPr>
            <p:spPr>
              <a:xfrm flipH="1">
                <a:off x="3335013" y="4794536"/>
                <a:ext cx="3725210" cy="291663"/>
              </a:xfrm>
              <a:prstGeom prst="leftArrow">
                <a:avLst>
                  <a:gd name="adj1" fmla="val 50000"/>
                  <a:gd name="adj2" fmla="val 4189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sp>
        <p:nvSpPr>
          <p:cNvPr id="36" name="Content Placeholder 2"/>
          <p:cNvSpPr>
            <a:spLocks noGrp="1"/>
          </p:cNvSpPr>
          <p:nvPr>
            <p:ph idx="1"/>
            <p:custDataLst>
              <p:tags r:id="rId4"/>
            </p:custDataLst>
          </p:nvPr>
        </p:nvSpPr>
        <p:spPr>
          <a:xfrm>
            <a:off x="382824" y="1999128"/>
            <a:ext cx="10045788" cy="1391733"/>
          </a:xfrm>
        </p:spPr>
        <p:txBody>
          <a:bodyPr>
            <a:normAutofit/>
          </a:bodyPr>
          <a:lstStyle/>
          <a:p>
            <a:r>
              <a:rPr lang="en-US" sz="3400" dirty="0"/>
              <a:t>Copy on write</a:t>
            </a:r>
          </a:p>
          <a:p>
            <a:r>
              <a:rPr lang="en-US" sz="3400" dirty="0"/>
              <a:t>To update a node, replace nodes up to the root</a:t>
            </a:r>
          </a:p>
        </p:txBody>
      </p:sp>
      <p:sp>
        <p:nvSpPr>
          <p:cNvPr id="2" name="Title 1"/>
          <p:cNvSpPr>
            <a:spLocks noGrp="1"/>
          </p:cNvSpPr>
          <p:nvPr>
            <p:ph type="title"/>
            <p:custDataLst>
              <p:tags r:id="rId5"/>
            </p:custDataLst>
          </p:nvPr>
        </p:nvSpPr>
        <p:spPr/>
        <p:txBody>
          <a:bodyPr vert="horz" lIns="109728" tIns="54864" rIns="109728" bIns="54864" rtlCol="0" anchor="ctr">
            <a:noAutofit/>
          </a:bodyPr>
          <a:lstStyle/>
          <a:p>
            <a:r>
              <a:rPr lang="en-US" dirty="0"/>
              <a:t>Binary Tree is Multi-versioned</a:t>
            </a:r>
          </a:p>
        </p:txBody>
      </p:sp>
      <p:sp>
        <p:nvSpPr>
          <p:cNvPr id="5" name="Slide Number Placeholder 4"/>
          <p:cNvSpPr>
            <a:spLocks noGrp="1"/>
          </p:cNvSpPr>
          <p:nvPr>
            <p:ph type="sldNum" sz="quarter" idx="4294967295"/>
            <p:custDataLst>
              <p:tags r:id="rId6"/>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6</a:t>
            </a:fld>
            <a:endParaRPr lang="en-US" dirty="0"/>
          </a:p>
        </p:txBody>
      </p:sp>
      <p:grpSp>
        <p:nvGrpSpPr>
          <p:cNvPr id="3" name="Group 39"/>
          <p:cNvGrpSpPr/>
          <p:nvPr>
            <p:custDataLst>
              <p:tags r:id="rId7"/>
            </p:custDataLst>
          </p:nvPr>
        </p:nvGrpSpPr>
        <p:grpSpPr>
          <a:xfrm>
            <a:off x="768569" y="3794066"/>
            <a:ext cx="4137660" cy="2760727"/>
            <a:chOff x="3657600" y="2047875"/>
            <a:chExt cx="3448050" cy="2300606"/>
          </a:xfrm>
        </p:grpSpPr>
        <p:sp>
          <p:nvSpPr>
            <p:cNvPr id="6" name="Oval 2"/>
            <p:cNvSpPr>
              <a:spLocks noChangeArrowheads="1"/>
            </p:cNvSpPr>
            <p:nvPr>
              <p:custDataLst>
                <p:tags r:id="rId19"/>
              </p:custDataLst>
            </p:nvPr>
          </p:nvSpPr>
          <p:spPr bwMode="auto">
            <a:xfrm>
              <a:off x="5010150" y="2047875"/>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G</a:t>
              </a:r>
              <a:endParaRPr lang="en-US" sz="2900" dirty="0">
                <a:solidFill>
                  <a:schemeClr val="bg1"/>
                </a:solidFill>
                <a:latin typeface="Arial" pitchFamily="34" charset="0"/>
                <a:cs typeface="Arial" pitchFamily="34" charset="0"/>
              </a:endParaRPr>
            </a:p>
          </p:txBody>
        </p:sp>
        <p:sp>
          <p:nvSpPr>
            <p:cNvPr id="19" name="Oval 2"/>
            <p:cNvSpPr>
              <a:spLocks noChangeArrowheads="1"/>
            </p:cNvSpPr>
            <p:nvPr>
              <p:custDataLst>
                <p:tags r:id="rId20"/>
              </p:custDataLst>
            </p:nvPr>
          </p:nvSpPr>
          <p:spPr bwMode="auto">
            <a:xfrm>
              <a:off x="4305300" y="267176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B</a:t>
              </a:r>
              <a:endParaRPr lang="en-US" sz="2900" dirty="0">
                <a:solidFill>
                  <a:schemeClr val="bg1"/>
                </a:solidFill>
                <a:latin typeface="Arial" pitchFamily="34" charset="0"/>
                <a:cs typeface="Arial" pitchFamily="34" charset="0"/>
              </a:endParaRPr>
            </a:p>
          </p:txBody>
        </p:sp>
        <p:sp>
          <p:nvSpPr>
            <p:cNvPr id="20" name="Oval 2"/>
            <p:cNvSpPr>
              <a:spLocks noChangeArrowheads="1"/>
            </p:cNvSpPr>
            <p:nvPr>
              <p:custDataLst>
                <p:tags r:id="rId21"/>
              </p:custDataLst>
            </p:nvPr>
          </p:nvSpPr>
          <p:spPr bwMode="auto">
            <a:xfrm>
              <a:off x="3657600" y="3305174"/>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A</a:t>
              </a:r>
            </a:p>
          </p:txBody>
        </p:sp>
        <p:sp>
          <p:nvSpPr>
            <p:cNvPr id="21" name="Oval 2"/>
            <p:cNvSpPr>
              <a:spLocks noChangeArrowheads="1"/>
            </p:cNvSpPr>
            <p:nvPr>
              <p:custDataLst>
                <p:tags r:id="rId22"/>
              </p:custDataLst>
            </p:nvPr>
          </p:nvSpPr>
          <p:spPr bwMode="auto">
            <a:xfrm>
              <a:off x="5838825" y="267176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H</a:t>
              </a:r>
              <a:endParaRPr lang="en-US" sz="2900" dirty="0">
                <a:solidFill>
                  <a:schemeClr val="bg1"/>
                </a:solidFill>
                <a:latin typeface="Arial" pitchFamily="34" charset="0"/>
                <a:cs typeface="Arial" pitchFamily="34" charset="0"/>
              </a:endParaRPr>
            </a:p>
          </p:txBody>
        </p:sp>
        <p:sp>
          <p:nvSpPr>
            <p:cNvPr id="22" name="Oval 2"/>
            <p:cNvSpPr>
              <a:spLocks noChangeArrowheads="1"/>
            </p:cNvSpPr>
            <p:nvPr>
              <p:custDataLst>
                <p:tags r:id="rId23"/>
              </p:custDataLst>
            </p:nvPr>
          </p:nvSpPr>
          <p:spPr bwMode="auto">
            <a:xfrm>
              <a:off x="5029200" y="3305174"/>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C</a:t>
              </a:r>
              <a:endParaRPr lang="en-US" sz="2900" dirty="0">
                <a:solidFill>
                  <a:schemeClr val="bg1"/>
                </a:solidFill>
                <a:latin typeface="Arial" pitchFamily="34" charset="0"/>
                <a:cs typeface="Arial" pitchFamily="34" charset="0"/>
              </a:endParaRPr>
            </a:p>
          </p:txBody>
        </p:sp>
        <p:sp>
          <p:nvSpPr>
            <p:cNvPr id="23" name="Oval 2"/>
            <p:cNvSpPr>
              <a:spLocks noChangeArrowheads="1"/>
            </p:cNvSpPr>
            <p:nvPr>
              <p:custDataLst>
                <p:tags r:id="rId24"/>
              </p:custDataLst>
            </p:nvPr>
          </p:nvSpPr>
          <p:spPr bwMode="auto">
            <a:xfrm>
              <a:off x="6648450" y="3305174"/>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I</a:t>
              </a:r>
              <a:endParaRPr lang="en-US" sz="2900" dirty="0">
                <a:solidFill>
                  <a:schemeClr val="bg1"/>
                </a:solidFill>
                <a:latin typeface="Arial" pitchFamily="34" charset="0"/>
                <a:cs typeface="Arial" pitchFamily="34" charset="0"/>
              </a:endParaRPr>
            </a:p>
          </p:txBody>
        </p:sp>
        <p:sp>
          <p:nvSpPr>
            <p:cNvPr id="24" name="Oval 2"/>
            <p:cNvSpPr>
              <a:spLocks noChangeArrowheads="1"/>
            </p:cNvSpPr>
            <p:nvPr>
              <p:custDataLst>
                <p:tags r:id="rId25"/>
              </p:custDataLst>
            </p:nvPr>
          </p:nvSpPr>
          <p:spPr bwMode="auto">
            <a:xfrm>
              <a:off x="5867400" y="3914775"/>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D</a:t>
              </a:r>
              <a:endParaRPr lang="en-US" sz="2900" dirty="0">
                <a:solidFill>
                  <a:schemeClr val="bg1"/>
                </a:solidFill>
                <a:latin typeface="Arial" pitchFamily="34" charset="0"/>
                <a:cs typeface="Arial" pitchFamily="34" charset="0"/>
              </a:endParaRPr>
            </a:p>
          </p:txBody>
        </p:sp>
        <p:cxnSp>
          <p:nvCxnSpPr>
            <p:cNvPr id="26" name="Straight Arrow Connector 25"/>
            <p:cNvCxnSpPr>
              <a:stCxn id="6" idx="3"/>
              <a:endCxn id="19" idx="7"/>
            </p:cNvCxnSpPr>
            <p:nvPr>
              <p:custDataLst>
                <p:tags r:id="rId26"/>
              </p:custDataLst>
            </p:nvPr>
          </p:nvCxnSpPr>
          <p:spPr>
            <a:xfrm rot="5400000">
              <a:off x="4727720" y="2385891"/>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3"/>
              <a:endCxn id="20" idx="7"/>
            </p:cNvCxnSpPr>
            <p:nvPr>
              <p:custDataLst>
                <p:tags r:id="rId27"/>
              </p:custDataLst>
            </p:nvPr>
          </p:nvCxnSpPr>
          <p:spPr>
            <a:xfrm rot="5400000">
              <a:off x="4046682" y="3043116"/>
              <a:ext cx="326736" cy="3244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1" idx="1"/>
            </p:cNvCxnSpPr>
            <p:nvPr>
              <p:custDataLst>
                <p:tags r:id="rId28"/>
              </p:custDataLst>
            </p:nvPr>
          </p:nvCxnSpPr>
          <p:spPr>
            <a:xfrm>
              <a:off x="5428970" y="2389491"/>
              <a:ext cx="476810" cy="345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5"/>
              <a:endCxn id="23" idx="1"/>
            </p:cNvCxnSpPr>
            <p:nvPr>
              <p:custDataLst>
                <p:tags r:id="rId29"/>
              </p:custDataLst>
            </p:nvPr>
          </p:nvCxnSpPr>
          <p:spPr>
            <a:xfrm rot="16200000" flipH="1">
              <a:off x="6308869" y="2962153"/>
              <a:ext cx="326736" cy="4863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5"/>
              <a:endCxn id="22" idx="1"/>
            </p:cNvCxnSpPr>
            <p:nvPr>
              <p:custDataLst>
                <p:tags r:id="rId30"/>
              </p:custDataLst>
            </p:nvPr>
          </p:nvCxnSpPr>
          <p:spPr>
            <a:xfrm rot="16200000" flipH="1">
              <a:off x="4732482" y="3005016"/>
              <a:ext cx="326736" cy="40061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5"/>
            </p:cNvCxnSpPr>
            <p:nvPr>
              <p:custDataLst>
                <p:tags r:id="rId31"/>
              </p:custDataLst>
            </p:nvPr>
          </p:nvCxnSpPr>
          <p:spPr>
            <a:xfrm rot="16200000" flipH="1">
              <a:off x="5496862" y="3597947"/>
              <a:ext cx="331500" cy="4863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custDataLst>
              <p:tags r:id="rId8"/>
            </p:custDataLst>
          </p:nvPr>
        </p:nvGrpSpPr>
        <p:grpSpPr>
          <a:xfrm>
            <a:off x="7686479" y="5287059"/>
            <a:ext cx="1051895" cy="842029"/>
            <a:chOff x="6297996" y="4068488"/>
            <a:chExt cx="876579" cy="701691"/>
          </a:xfrm>
        </p:grpSpPr>
        <p:sp>
          <p:nvSpPr>
            <p:cNvPr id="42" name="Oval 2"/>
            <p:cNvSpPr>
              <a:spLocks noChangeArrowheads="1"/>
            </p:cNvSpPr>
            <p:nvPr>
              <p:custDataLst>
                <p:tags r:id="rId17"/>
              </p:custDataLst>
            </p:nvPr>
          </p:nvSpPr>
          <p:spPr bwMode="auto">
            <a:xfrm>
              <a:off x="6297996" y="4068488"/>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Calibri" pitchFamily="34" charset="0"/>
                  <a:cs typeface="Arial" pitchFamily="34" charset="0"/>
                </a:rPr>
                <a:t>C</a:t>
              </a:r>
              <a:r>
                <a:rPr lang="en-US" sz="2900" dirty="0">
                  <a:solidFill>
                    <a:schemeClr val="bg1"/>
                  </a:solidFill>
                  <a:latin typeface="Calibri"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cxnSp>
          <p:nvCxnSpPr>
            <p:cNvPr id="50" name="Straight Arrow Connector 49"/>
            <p:cNvCxnSpPr>
              <a:stCxn id="42" idx="5"/>
            </p:cNvCxnSpPr>
            <p:nvPr>
              <p:custDataLst>
                <p:tags r:id="rId18"/>
              </p:custDataLst>
            </p:nvPr>
          </p:nvCxnSpPr>
          <p:spPr>
            <a:xfrm rot="16200000" flipH="1">
              <a:off x="6765658" y="4361261"/>
              <a:ext cx="331500" cy="4863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custDataLst>
              <p:tags r:id="rId9"/>
            </p:custDataLst>
          </p:nvPr>
        </p:nvGrpSpPr>
        <p:grpSpPr>
          <a:xfrm>
            <a:off x="1065355" y="3390862"/>
            <a:ext cx="7490197" cy="2131498"/>
            <a:chOff x="780393" y="2488324"/>
            <a:chExt cx="6241831" cy="1776248"/>
          </a:xfrm>
        </p:grpSpPr>
        <p:sp>
          <p:nvSpPr>
            <p:cNvPr id="38" name="Oval 2"/>
            <p:cNvSpPr>
              <a:spLocks noChangeArrowheads="1"/>
            </p:cNvSpPr>
            <p:nvPr>
              <p:custDataLst>
                <p:tags r:id="rId11"/>
              </p:custDataLst>
            </p:nvPr>
          </p:nvSpPr>
          <p:spPr bwMode="auto">
            <a:xfrm>
              <a:off x="6278946" y="2811189"/>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Calibri" pitchFamily="34" charset="0"/>
                  <a:cs typeface="Arial" pitchFamily="34" charset="0"/>
                </a:rPr>
                <a:t>G</a:t>
              </a:r>
              <a:r>
                <a:rPr lang="en-US" sz="2900" dirty="0">
                  <a:solidFill>
                    <a:schemeClr val="bg1"/>
                  </a:solidFill>
                  <a:latin typeface="Calibri"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9" name="Oval 2"/>
            <p:cNvSpPr>
              <a:spLocks noChangeArrowheads="1"/>
            </p:cNvSpPr>
            <p:nvPr>
              <p:custDataLst>
                <p:tags r:id="rId12"/>
              </p:custDataLst>
            </p:nvPr>
          </p:nvSpPr>
          <p:spPr bwMode="auto">
            <a:xfrm>
              <a:off x="5574096" y="3435076"/>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Calibri" pitchFamily="34" charset="0"/>
                  <a:cs typeface="Arial" pitchFamily="34" charset="0"/>
                </a:rPr>
                <a:t>B</a:t>
              </a:r>
              <a:r>
                <a:rPr lang="en-US" sz="2900" dirty="0">
                  <a:solidFill>
                    <a:schemeClr val="bg1"/>
                  </a:solidFill>
                  <a:latin typeface="Calibri"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cxnSp>
          <p:nvCxnSpPr>
            <p:cNvPr id="45" name="Straight Arrow Connector 44"/>
            <p:cNvCxnSpPr>
              <a:stCxn id="38" idx="3"/>
              <a:endCxn id="39" idx="7"/>
            </p:cNvCxnSpPr>
            <p:nvPr>
              <p:custDataLst>
                <p:tags r:id="rId13"/>
              </p:custDataLst>
            </p:nvPr>
          </p:nvCxnSpPr>
          <p:spPr>
            <a:xfrm rot="5400000">
              <a:off x="5996516" y="3149205"/>
              <a:ext cx="317211" cy="3815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9" idx="5"/>
              <a:endCxn id="42" idx="1"/>
            </p:cNvCxnSpPr>
            <p:nvPr>
              <p:custDataLst>
                <p:tags r:id="rId14"/>
              </p:custDataLst>
            </p:nvPr>
          </p:nvCxnSpPr>
          <p:spPr>
            <a:xfrm>
              <a:off x="5964341" y="3805267"/>
              <a:ext cx="400611" cy="32673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80393" y="2488324"/>
              <a:ext cx="6241831" cy="1776248"/>
              <a:chOff x="780393" y="2488324"/>
              <a:chExt cx="6241831" cy="1776248"/>
            </a:xfrm>
          </p:grpSpPr>
          <p:sp>
            <p:nvSpPr>
              <p:cNvPr id="51" name="Freeform 50"/>
              <p:cNvSpPr/>
              <p:nvPr>
                <p:custDataLst>
                  <p:tags r:id="rId15"/>
                </p:custDataLst>
              </p:nvPr>
            </p:nvSpPr>
            <p:spPr>
              <a:xfrm>
                <a:off x="780393" y="2581603"/>
                <a:ext cx="4855779" cy="1682969"/>
              </a:xfrm>
              <a:custGeom>
                <a:avLst/>
                <a:gdLst>
                  <a:gd name="connsiteX0" fmla="*/ 4855779 w 4855779"/>
                  <a:gd name="connsiteY0" fmla="*/ 1210004 h 1682969"/>
                  <a:gd name="connsiteX1" fmla="*/ 4595648 w 4855779"/>
                  <a:gd name="connsiteY1" fmla="*/ 1588376 h 1682969"/>
                  <a:gd name="connsiteX2" fmla="*/ 4020207 w 4855779"/>
                  <a:gd name="connsiteY2" fmla="*/ 1493783 h 1682969"/>
                  <a:gd name="connsiteX3" fmla="*/ 2238704 w 4855779"/>
                  <a:gd name="connsiteY3" fmla="*/ 453259 h 1682969"/>
                  <a:gd name="connsiteX4" fmla="*/ 1395248 w 4855779"/>
                  <a:gd name="connsiteY4" fmla="*/ 27590 h 1682969"/>
                  <a:gd name="connsiteX5" fmla="*/ 591207 w 4855779"/>
                  <a:gd name="connsiteY5" fmla="*/ 287721 h 1682969"/>
                  <a:gd name="connsiteX6" fmla="*/ 0 w 4855779"/>
                  <a:gd name="connsiteY6" fmla="*/ 1501666 h 168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5779" h="1682969">
                    <a:moveTo>
                      <a:pt x="4855779" y="1210004"/>
                    </a:moveTo>
                    <a:cubicBezTo>
                      <a:pt x="4795344" y="1375542"/>
                      <a:pt x="4734910" y="1541080"/>
                      <a:pt x="4595648" y="1588376"/>
                    </a:cubicBezTo>
                    <a:cubicBezTo>
                      <a:pt x="4456386" y="1635672"/>
                      <a:pt x="4413031" y="1682969"/>
                      <a:pt x="4020207" y="1493783"/>
                    </a:cubicBezTo>
                    <a:cubicBezTo>
                      <a:pt x="3627383" y="1304597"/>
                      <a:pt x="2676197" y="697624"/>
                      <a:pt x="2238704" y="453259"/>
                    </a:cubicBezTo>
                    <a:cubicBezTo>
                      <a:pt x="1801211" y="208894"/>
                      <a:pt x="1669831" y="55180"/>
                      <a:pt x="1395248" y="27590"/>
                    </a:cubicBezTo>
                    <a:cubicBezTo>
                      <a:pt x="1120665" y="0"/>
                      <a:pt x="823748" y="42042"/>
                      <a:pt x="591207" y="287721"/>
                    </a:cubicBezTo>
                    <a:cubicBezTo>
                      <a:pt x="358666" y="533400"/>
                      <a:pt x="0" y="1501666"/>
                      <a:pt x="0" y="1501666"/>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53" name="Freeform 52"/>
              <p:cNvSpPr/>
              <p:nvPr>
                <p:custDataLst>
                  <p:tags r:id="rId16"/>
                </p:custDataLst>
              </p:nvPr>
            </p:nvSpPr>
            <p:spPr>
              <a:xfrm>
                <a:off x="3011214" y="2488324"/>
                <a:ext cx="4011010" cy="969579"/>
              </a:xfrm>
              <a:custGeom>
                <a:avLst/>
                <a:gdLst>
                  <a:gd name="connsiteX0" fmla="*/ 3673365 w 4011010"/>
                  <a:gd name="connsiteY0" fmla="*/ 688428 h 969579"/>
                  <a:gd name="connsiteX1" fmla="*/ 3894083 w 4011010"/>
                  <a:gd name="connsiteY1" fmla="*/ 909145 h 969579"/>
                  <a:gd name="connsiteX2" fmla="*/ 3878317 w 4011010"/>
                  <a:gd name="connsiteY2" fmla="*/ 325821 h 969579"/>
                  <a:gd name="connsiteX3" fmla="*/ 3097924 w 4011010"/>
                  <a:gd name="connsiteY3" fmla="*/ 65690 h 969579"/>
                  <a:gd name="connsiteX4" fmla="*/ 2167758 w 4011010"/>
                  <a:gd name="connsiteY4" fmla="*/ 49924 h 969579"/>
                  <a:gd name="connsiteX5" fmla="*/ 953814 w 4011010"/>
                  <a:gd name="connsiteY5" fmla="*/ 365235 h 969579"/>
                  <a:gd name="connsiteX6" fmla="*/ 0 w 4011010"/>
                  <a:gd name="connsiteY6" fmla="*/ 964324 h 96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010" h="969579">
                    <a:moveTo>
                      <a:pt x="3673365" y="688428"/>
                    </a:moveTo>
                    <a:cubicBezTo>
                      <a:pt x="3766644" y="829003"/>
                      <a:pt x="3859924" y="969579"/>
                      <a:pt x="3894083" y="909145"/>
                    </a:cubicBezTo>
                    <a:cubicBezTo>
                      <a:pt x="3928242" y="848711"/>
                      <a:pt x="4011010" y="466397"/>
                      <a:pt x="3878317" y="325821"/>
                    </a:cubicBezTo>
                    <a:cubicBezTo>
                      <a:pt x="3745624" y="185245"/>
                      <a:pt x="3383017" y="111673"/>
                      <a:pt x="3097924" y="65690"/>
                    </a:cubicBezTo>
                    <a:cubicBezTo>
                      <a:pt x="2812831" y="19707"/>
                      <a:pt x="2525110" y="0"/>
                      <a:pt x="2167758" y="49924"/>
                    </a:cubicBezTo>
                    <a:cubicBezTo>
                      <a:pt x="1810406" y="99848"/>
                      <a:pt x="1315107" y="212835"/>
                      <a:pt x="953814" y="365235"/>
                    </a:cubicBezTo>
                    <a:cubicBezTo>
                      <a:pt x="592521" y="517635"/>
                      <a:pt x="0" y="964324"/>
                      <a:pt x="0" y="964324"/>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grpSp>
      <p:sp>
        <p:nvSpPr>
          <p:cNvPr id="37" name="Slide Number Placeholder 4"/>
          <p:cNvSpPr txBox="1">
            <a:spLocks/>
          </p:cNvSpPr>
          <p:nvPr>
            <p:custDataLst>
              <p:tags r:id="rId10"/>
            </p:custDataLst>
          </p:nvPr>
        </p:nvSpPr>
        <p:spPr>
          <a:xfrm>
            <a:off x="8016240" y="77800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6</a:t>
            </a:fld>
            <a:endParaRPr lang="en-US" dirty="0">
              <a:solidFill>
                <a:schemeClr val="bg1"/>
              </a:solidFill>
            </a:endParaRPr>
          </a:p>
        </p:txBody>
      </p:sp>
    </p:spTree>
    <p:custDataLst>
      <p:tags r:id="rId1"/>
    </p:custDataLst>
    <p:extLst>
      <p:ext uri="{BB962C8B-B14F-4D97-AF65-F5344CB8AC3E}">
        <p14:creationId xmlns:p14="http://schemas.microsoft.com/office/powerpoint/2010/main" val="23006941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custDataLst>
              <p:tags r:id="rId2"/>
            </p:custDataLst>
          </p:nvPr>
        </p:nvSpPr>
        <p:spPr>
          <a:xfrm>
            <a:off x="170329" y="3004892"/>
            <a:ext cx="3081591" cy="265947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solidFill>
                <a:schemeClr val="bg1"/>
              </a:solidFill>
            </a:endParaRPr>
          </a:p>
        </p:txBody>
      </p:sp>
      <p:sp>
        <p:nvSpPr>
          <p:cNvPr id="115" name="Rectangle 114"/>
          <p:cNvSpPr/>
          <p:nvPr>
            <p:custDataLst>
              <p:tags r:id="rId3"/>
            </p:custDataLst>
          </p:nvPr>
        </p:nvSpPr>
        <p:spPr>
          <a:xfrm>
            <a:off x="731522" y="3399013"/>
            <a:ext cx="2300747" cy="185239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solidFill>
                <a:schemeClr val="bg1"/>
              </a:solidFill>
            </a:endParaRPr>
          </a:p>
        </p:txBody>
      </p:sp>
      <p:sp>
        <p:nvSpPr>
          <p:cNvPr id="114" name="Rectangle 113"/>
          <p:cNvSpPr/>
          <p:nvPr>
            <p:custDataLst>
              <p:tags r:id="rId4"/>
            </p:custDataLst>
          </p:nvPr>
        </p:nvSpPr>
        <p:spPr>
          <a:xfrm>
            <a:off x="536843" y="3558295"/>
            <a:ext cx="2300747" cy="185239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solidFill>
                <a:schemeClr val="bg1"/>
              </a:solidFill>
            </a:endParaRPr>
          </a:p>
        </p:txBody>
      </p:sp>
      <p:pic>
        <p:nvPicPr>
          <p:cNvPr id="28" name="Picture 3"/>
          <p:cNvPicPr>
            <a:picLocks noChangeAspect="1" noChangeArrowheads="1"/>
          </p:cNvPicPr>
          <p:nvPr>
            <p:custDataLst>
              <p:tags r:id="rId5"/>
            </p:custDataLst>
          </p:nvPr>
        </p:nvPicPr>
        <p:blipFill>
          <a:blip r:embed="rId76" cstate="print"/>
          <a:srcRect/>
          <a:stretch>
            <a:fillRect/>
          </a:stretch>
        </p:blipFill>
        <p:spPr bwMode="auto">
          <a:xfrm>
            <a:off x="314631" y="5890525"/>
            <a:ext cx="10478443" cy="1839566"/>
          </a:xfrm>
          <a:prstGeom prst="rect">
            <a:avLst/>
          </a:prstGeom>
          <a:noFill/>
          <a:ln w="9525">
            <a:noFill/>
            <a:miter lim="800000"/>
            <a:headEnd/>
            <a:tailEnd/>
          </a:ln>
        </p:spPr>
      </p:pic>
      <p:sp>
        <p:nvSpPr>
          <p:cNvPr id="3" name="Content Placeholder 2"/>
          <p:cNvSpPr>
            <a:spLocks noGrp="1"/>
          </p:cNvSpPr>
          <p:nvPr>
            <p:ph idx="1"/>
            <p:custDataLst>
              <p:tags r:id="rId6"/>
            </p:custDataLst>
          </p:nvPr>
        </p:nvSpPr>
        <p:spPr>
          <a:xfrm>
            <a:off x="441793" y="1927414"/>
            <a:ext cx="9812533" cy="708212"/>
          </a:xfrm>
        </p:spPr>
        <p:txBody>
          <a:bodyPr>
            <a:noAutofit/>
          </a:bodyPr>
          <a:lstStyle/>
          <a:p>
            <a:pPr marL="461963" lvl="1" indent="-461963"/>
            <a:r>
              <a:rPr lang="en-US" sz="2900" dirty="0" smtClean="0"/>
              <a:t>Each </a:t>
            </a:r>
            <a:r>
              <a:rPr lang="en-US" sz="2900" dirty="0"/>
              <a:t>server has a cache of the last committed </a:t>
            </a:r>
            <a:r>
              <a:rPr lang="en-US" sz="2900" dirty="0" smtClean="0"/>
              <a:t>DB state</a:t>
            </a:r>
            <a:endParaRPr lang="en-US" sz="2900" dirty="0"/>
          </a:p>
        </p:txBody>
      </p:sp>
      <p:sp>
        <p:nvSpPr>
          <p:cNvPr id="2" name="Title 1"/>
          <p:cNvSpPr>
            <a:spLocks noGrp="1"/>
          </p:cNvSpPr>
          <p:nvPr>
            <p:ph type="title"/>
            <p:custDataLst>
              <p:tags r:id="rId7"/>
            </p:custDataLst>
          </p:nvPr>
        </p:nvSpPr>
        <p:spPr>
          <a:xfrm>
            <a:off x="548640" y="207646"/>
            <a:ext cx="9875520" cy="1371600"/>
          </a:xfrm>
        </p:spPr>
        <p:txBody>
          <a:bodyPr vert="horz" lIns="109728" tIns="54864" rIns="109728" bIns="54864" rtlCol="0" anchor="ctr">
            <a:normAutofit/>
          </a:bodyPr>
          <a:lstStyle/>
          <a:p>
            <a:r>
              <a:rPr lang="en-US" dirty="0"/>
              <a:t>Transaction Execution</a:t>
            </a:r>
          </a:p>
        </p:txBody>
      </p:sp>
      <p:sp>
        <p:nvSpPr>
          <p:cNvPr id="5" name="Slide Number Placeholder 4"/>
          <p:cNvSpPr>
            <a:spLocks noGrp="1"/>
          </p:cNvSpPr>
          <p:nvPr>
            <p:ph type="sldNum" sz="quarter" idx="4294967295"/>
            <p:custDataLst>
              <p:tags r:id="rId8"/>
            </p:custDataLst>
          </p:nvPr>
        </p:nvSpPr>
        <p:spPr>
          <a:xfrm>
            <a:off x="10567988" y="7699375"/>
            <a:ext cx="404812" cy="438150"/>
          </a:xfrm>
          <a:prstGeom prst="rect">
            <a:avLst/>
          </a:prstGeom>
          <a:ln>
            <a:noFill/>
          </a:ln>
        </p:spPr>
        <p:txBody>
          <a:bodyPr lIns="109728" tIns="54864" rIns="109728" bIns="54864"/>
          <a:lstStyle/>
          <a:p>
            <a:pPr algn="r"/>
            <a:fld id="{91BD128E-496B-4FFC-81EC-249F77FE8793}" type="slidenum">
              <a:rPr lang="en-US" smtClean="0">
                <a:solidFill>
                  <a:schemeClr val="bg1"/>
                </a:solidFill>
              </a:rPr>
              <a:pPr algn="r"/>
              <a:t>7</a:t>
            </a:fld>
            <a:endParaRPr lang="en-US" dirty="0">
              <a:solidFill>
                <a:schemeClr val="bg1"/>
              </a:solidFill>
            </a:endParaRPr>
          </a:p>
        </p:txBody>
      </p:sp>
      <p:sp>
        <p:nvSpPr>
          <p:cNvPr id="7" name="Oval 2"/>
          <p:cNvSpPr>
            <a:spLocks noChangeArrowheads="1"/>
          </p:cNvSpPr>
          <p:nvPr>
            <p:custDataLst>
              <p:tags r:id="rId9"/>
            </p:custDataLst>
          </p:nvPr>
        </p:nvSpPr>
        <p:spPr bwMode="auto">
          <a:xfrm>
            <a:off x="384738" y="6228756"/>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A</a:t>
            </a:r>
          </a:p>
        </p:txBody>
      </p:sp>
      <p:sp>
        <p:nvSpPr>
          <p:cNvPr id="8" name="Oval 2"/>
          <p:cNvSpPr>
            <a:spLocks noChangeArrowheads="1"/>
          </p:cNvSpPr>
          <p:nvPr>
            <p:custDataLst>
              <p:tags r:id="rId10"/>
            </p:custDataLst>
          </p:nvPr>
        </p:nvSpPr>
        <p:spPr bwMode="auto">
          <a:xfrm>
            <a:off x="1066148" y="6228756"/>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D</a:t>
            </a:r>
          </a:p>
        </p:txBody>
      </p:sp>
      <p:sp>
        <p:nvSpPr>
          <p:cNvPr id="9" name="Oval 2"/>
          <p:cNvSpPr>
            <a:spLocks noChangeArrowheads="1"/>
          </p:cNvSpPr>
          <p:nvPr>
            <p:custDataLst>
              <p:tags r:id="rId11"/>
            </p:custDataLst>
          </p:nvPr>
        </p:nvSpPr>
        <p:spPr bwMode="auto">
          <a:xfrm>
            <a:off x="1884714" y="6228756"/>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C</a:t>
            </a:r>
          </a:p>
        </p:txBody>
      </p:sp>
      <p:sp>
        <p:nvSpPr>
          <p:cNvPr id="10" name="Oval 2"/>
          <p:cNvSpPr>
            <a:spLocks noChangeArrowheads="1"/>
          </p:cNvSpPr>
          <p:nvPr>
            <p:custDataLst>
              <p:tags r:id="rId12"/>
            </p:custDataLst>
          </p:nvPr>
        </p:nvSpPr>
        <p:spPr bwMode="auto">
          <a:xfrm>
            <a:off x="2703280" y="6228756"/>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B</a:t>
            </a:r>
          </a:p>
        </p:txBody>
      </p:sp>
      <p:sp>
        <p:nvSpPr>
          <p:cNvPr id="11" name="Oval 2"/>
          <p:cNvSpPr>
            <a:spLocks noChangeArrowheads="1"/>
          </p:cNvSpPr>
          <p:nvPr>
            <p:custDataLst>
              <p:tags r:id="rId13"/>
            </p:custDataLst>
          </p:nvPr>
        </p:nvSpPr>
        <p:spPr bwMode="auto">
          <a:xfrm>
            <a:off x="3363589" y="6249857"/>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I</a:t>
            </a:r>
          </a:p>
        </p:txBody>
      </p:sp>
      <p:sp>
        <p:nvSpPr>
          <p:cNvPr id="12" name="Oval 2"/>
          <p:cNvSpPr>
            <a:spLocks noChangeArrowheads="1"/>
          </p:cNvSpPr>
          <p:nvPr>
            <p:custDataLst>
              <p:tags r:id="rId14"/>
            </p:custDataLst>
          </p:nvPr>
        </p:nvSpPr>
        <p:spPr bwMode="auto">
          <a:xfrm>
            <a:off x="4182155" y="6249857"/>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H</a:t>
            </a:r>
          </a:p>
        </p:txBody>
      </p:sp>
      <p:sp>
        <p:nvSpPr>
          <p:cNvPr id="13" name="Oval 2"/>
          <p:cNvSpPr>
            <a:spLocks noChangeArrowheads="1"/>
          </p:cNvSpPr>
          <p:nvPr>
            <p:custDataLst>
              <p:tags r:id="rId15"/>
            </p:custDataLst>
          </p:nvPr>
        </p:nvSpPr>
        <p:spPr bwMode="auto">
          <a:xfrm>
            <a:off x="5000722" y="6249857"/>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G</a:t>
            </a:r>
          </a:p>
        </p:txBody>
      </p:sp>
      <p:cxnSp>
        <p:nvCxnSpPr>
          <p:cNvPr id="14" name="Straight Arrow Connector 13"/>
          <p:cNvCxnSpPr>
            <a:stCxn id="13" idx="2"/>
          </p:cNvCxnSpPr>
          <p:nvPr>
            <p:custDataLst>
              <p:tags r:id="rId16"/>
            </p:custDataLst>
          </p:nvPr>
        </p:nvCxnSpPr>
        <p:spPr>
          <a:xfrm rot="10800000">
            <a:off x="4702666" y="6509128"/>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custDataLst>
              <p:tags r:id="rId17"/>
            </p:custDataLst>
          </p:nvPr>
        </p:nvSpPr>
        <p:spPr>
          <a:xfrm>
            <a:off x="3039362" y="6691673"/>
            <a:ext cx="2055210" cy="431186"/>
          </a:xfrm>
          <a:custGeom>
            <a:avLst/>
            <a:gdLst>
              <a:gd name="connsiteX0" fmla="*/ 2228850 w 2228850"/>
              <a:gd name="connsiteY0" fmla="*/ 0 h 273050"/>
              <a:gd name="connsiteX1" fmla="*/ 409575 w 2228850"/>
              <a:gd name="connsiteY1" fmla="*/ 266700 h 273050"/>
              <a:gd name="connsiteX2" fmla="*/ 0 w 2228850"/>
              <a:gd name="connsiteY2" fmla="*/ 38100 h 273050"/>
            </a:gdLst>
            <a:ahLst/>
            <a:cxnLst>
              <a:cxn ang="0">
                <a:pos x="connsiteX0" y="connsiteY0"/>
              </a:cxn>
              <a:cxn ang="0">
                <a:pos x="connsiteX1" y="connsiteY1"/>
              </a:cxn>
              <a:cxn ang="0">
                <a:pos x="connsiteX2" y="connsiteY2"/>
              </a:cxn>
            </a:cxnLst>
            <a:rect l="l" t="t" r="r" b="b"/>
            <a:pathLst>
              <a:path w="2228850" h="273050">
                <a:moveTo>
                  <a:pt x="2228850" y="0"/>
                </a:moveTo>
                <a:cubicBezTo>
                  <a:pt x="1504950" y="130175"/>
                  <a:pt x="781050" y="260350"/>
                  <a:pt x="409575" y="266700"/>
                </a:cubicBezTo>
                <a:cubicBezTo>
                  <a:pt x="38100" y="273050"/>
                  <a:pt x="19050" y="155575"/>
                  <a:pt x="0" y="38100"/>
                </a:cubicBezTo>
              </a:path>
            </a:pathLst>
          </a:cu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sp>
        <p:nvSpPr>
          <p:cNvPr id="19" name="Freeform 18"/>
          <p:cNvSpPr/>
          <p:nvPr>
            <p:custDataLst>
              <p:tags r:id="rId18"/>
            </p:custDataLst>
          </p:nvPr>
        </p:nvSpPr>
        <p:spPr>
          <a:xfrm>
            <a:off x="768756" y="6634523"/>
            <a:ext cx="1975193" cy="432434"/>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cxnSp>
        <p:nvCxnSpPr>
          <p:cNvPr id="22" name="Straight Arrow Connector 21"/>
          <p:cNvCxnSpPr/>
          <p:nvPr>
            <p:custDataLst>
              <p:tags r:id="rId19"/>
            </p:custDataLst>
          </p:nvPr>
        </p:nvCxnSpPr>
        <p:spPr>
          <a:xfrm rot="10800000">
            <a:off x="3896851" y="6517700"/>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20"/>
            </p:custDataLst>
          </p:nvPr>
        </p:nvCxnSpPr>
        <p:spPr>
          <a:xfrm rot="10800000">
            <a:off x="2423474" y="6494840"/>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custDataLst>
              <p:tags r:id="rId21"/>
            </p:custDataLst>
          </p:nvPr>
        </p:nvCxnSpPr>
        <p:spPr>
          <a:xfrm rot="10800000">
            <a:off x="1606230" y="6497699"/>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custDataLst>
              <p:tags r:id="rId22"/>
            </p:custDataLst>
          </p:nvPr>
        </p:nvSpPr>
        <p:spPr>
          <a:xfrm>
            <a:off x="6035044" y="6501692"/>
            <a:ext cx="151349" cy="170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6" name="Oval 55"/>
          <p:cNvSpPr/>
          <p:nvPr>
            <p:custDataLst>
              <p:tags r:id="rId23"/>
            </p:custDataLst>
          </p:nvPr>
        </p:nvSpPr>
        <p:spPr>
          <a:xfrm>
            <a:off x="6336164" y="6501692"/>
            <a:ext cx="151349" cy="170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7" name="Oval 56"/>
          <p:cNvSpPr/>
          <p:nvPr>
            <p:custDataLst>
              <p:tags r:id="rId24"/>
            </p:custDataLst>
          </p:nvPr>
        </p:nvSpPr>
        <p:spPr>
          <a:xfrm>
            <a:off x="6637286" y="6501692"/>
            <a:ext cx="151349" cy="170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8" name="TextBox 57"/>
          <p:cNvSpPr txBox="1"/>
          <p:nvPr>
            <p:custDataLst>
              <p:tags r:id="rId25"/>
            </p:custDataLst>
          </p:nvPr>
        </p:nvSpPr>
        <p:spPr>
          <a:xfrm>
            <a:off x="3363589" y="3174126"/>
            <a:ext cx="5444148" cy="1834348"/>
          </a:xfrm>
          <a:prstGeom prst="rect">
            <a:avLst/>
          </a:prstGeom>
          <a:noFill/>
          <a:ln w="19050">
            <a:solidFill>
              <a:schemeClr val="bg1"/>
            </a:solidFill>
          </a:ln>
        </p:spPr>
        <p:txBody>
          <a:bodyPr wrap="square" lIns="109728" tIns="54864" rIns="0" bIns="54864" rtlCol="0">
            <a:spAutoFit/>
          </a:bodyPr>
          <a:lstStyle/>
          <a:p>
            <a:r>
              <a:rPr lang="en-US" sz="2800" dirty="0">
                <a:solidFill>
                  <a:schemeClr val="bg1"/>
                </a:solidFill>
              </a:rPr>
              <a:t>Transaction execution</a:t>
            </a:r>
          </a:p>
          <a:p>
            <a:pPr marL="548640" indent="-548640">
              <a:buAutoNum type="arabicPeriod"/>
            </a:pPr>
            <a:r>
              <a:rPr lang="en-US" sz="2800" dirty="0">
                <a:solidFill>
                  <a:schemeClr val="bg1"/>
                </a:solidFill>
              </a:rPr>
              <a:t>Get pointer to snapshot</a:t>
            </a:r>
          </a:p>
          <a:p>
            <a:pPr marL="548640" indent="-548640">
              <a:buAutoNum type="arabicPeriod"/>
            </a:pPr>
            <a:r>
              <a:rPr lang="en-US" sz="2800" dirty="0">
                <a:solidFill>
                  <a:schemeClr val="bg1"/>
                </a:solidFill>
              </a:rPr>
              <a:t>Generate updates locally</a:t>
            </a:r>
          </a:p>
          <a:p>
            <a:pPr marL="548640" indent="-548640">
              <a:buAutoNum type="arabicPeriod"/>
            </a:pPr>
            <a:r>
              <a:rPr lang="en-US" sz="2800" dirty="0">
                <a:solidFill>
                  <a:schemeClr val="bg1"/>
                </a:solidFill>
              </a:rPr>
              <a:t>Append </a:t>
            </a:r>
            <a:r>
              <a:rPr lang="en-US" sz="2800" b="1" dirty="0">
                <a:solidFill>
                  <a:schemeClr val="bg1"/>
                </a:solidFill>
              </a:rPr>
              <a:t>intention log record</a:t>
            </a:r>
          </a:p>
        </p:txBody>
      </p:sp>
      <p:cxnSp>
        <p:nvCxnSpPr>
          <p:cNvPr id="94" name="Straight Connector 93"/>
          <p:cNvCxnSpPr/>
          <p:nvPr>
            <p:custDataLst>
              <p:tags r:id="rId26"/>
            </p:custDataLst>
          </p:nvPr>
        </p:nvCxnSpPr>
        <p:spPr>
          <a:xfrm rot="16200000" flipH="1">
            <a:off x="-548400" y="6788638"/>
            <a:ext cx="1781996" cy="26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27"/>
            </p:custDataLst>
          </p:nvPr>
        </p:nvCxnSpPr>
        <p:spPr>
          <a:xfrm rot="16200000" flipH="1">
            <a:off x="4842840" y="6808122"/>
            <a:ext cx="1769998" cy="84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custDataLst>
              <p:tags r:id="rId28"/>
            </p:custDataLst>
          </p:nvPr>
        </p:nvGrpSpPr>
        <p:grpSpPr>
          <a:xfrm>
            <a:off x="491320" y="4778413"/>
            <a:ext cx="9832676" cy="2935304"/>
            <a:chOff x="409433" y="3982012"/>
            <a:chExt cx="8193897" cy="2446087"/>
          </a:xfrm>
        </p:grpSpPr>
        <p:sp>
          <p:nvSpPr>
            <p:cNvPr id="75" name="Freeform 74"/>
            <p:cNvSpPr/>
            <p:nvPr>
              <p:custDataLst>
                <p:tags r:id="rId60"/>
              </p:custDataLst>
            </p:nvPr>
          </p:nvSpPr>
          <p:spPr>
            <a:xfrm>
              <a:off x="7283801" y="3982012"/>
              <a:ext cx="533230" cy="924950"/>
            </a:xfrm>
            <a:custGeom>
              <a:avLst/>
              <a:gdLst>
                <a:gd name="connsiteX0" fmla="*/ 0 w 1584434"/>
                <a:gd name="connsiteY0" fmla="*/ 0 h 1143000"/>
                <a:gd name="connsiteX1" fmla="*/ 811924 w 1584434"/>
                <a:gd name="connsiteY1" fmla="*/ 236483 h 1143000"/>
                <a:gd name="connsiteX2" fmla="*/ 1584434 w 1584434"/>
                <a:gd name="connsiteY2" fmla="*/ 1143000 h 1143000"/>
              </a:gdLst>
              <a:ahLst/>
              <a:cxnLst>
                <a:cxn ang="0">
                  <a:pos x="connsiteX0" y="connsiteY0"/>
                </a:cxn>
                <a:cxn ang="0">
                  <a:pos x="connsiteX1" y="connsiteY1"/>
                </a:cxn>
                <a:cxn ang="0">
                  <a:pos x="connsiteX2" y="connsiteY2"/>
                </a:cxn>
              </a:cxnLst>
              <a:rect l="l" t="t" r="r" b="b"/>
              <a:pathLst>
                <a:path w="1584434" h="1143000">
                  <a:moveTo>
                    <a:pt x="0" y="0"/>
                  </a:moveTo>
                  <a:cubicBezTo>
                    <a:pt x="273926" y="22991"/>
                    <a:pt x="547852" y="45983"/>
                    <a:pt x="811924" y="236483"/>
                  </a:cubicBezTo>
                  <a:cubicBezTo>
                    <a:pt x="1075996" y="426983"/>
                    <a:pt x="1584434" y="1143000"/>
                    <a:pt x="1584434" y="1143000"/>
                  </a:cubicBezTo>
                </a:path>
              </a:pathLst>
            </a:custGeom>
            <a:ln w="22225">
              <a:solidFill>
                <a:schemeClr val="bg1"/>
              </a:solidFill>
              <a:prstDash val="dash"/>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nvGrpSpPr>
            <p:cNvPr id="119" name="Group 118"/>
            <p:cNvGrpSpPr/>
            <p:nvPr/>
          </p:nvGrpSpPr>
          <p:grpSpPr>
            <a:xfrm>
              <a:off x="409433" y="4944708"/>
              <a:ext cx="8193897" cy="1483391"/>
              <a:chOff x="409433" y="4944708"/>
              <a:chExt cx="8193897" cy="1483391"/>
            </a:xfrm>
          </p:grpSpPr>
          <p:sp>
            <p:nvSpPr>
              <p:cNvPr id="48" name="Freeform 47"/>
              <p:cNvSpPr/>
              <p:nvPr>
                <p:custDataLst>
                  <p:tags r:id="rId61"/>
                </p:custDataLst>
              </p:nvPr>
            </p:nvSpPr>
            <p:spPr>
              <a:xfrm>
                <a:off x="3854669" y="5042337"/>
                <a:ext cx="4248807" cy="317938"/>
              </a:xfrm>
              <a:custGeom>
                <a:avLst/>
                <a:gdLst>
                  <a:gd name="connsiteX0" fmla="*/ 4248807 w 4248807"/>
                  <a:gd name="connsiteY0" fmla="*/ 317938 h 317938"/>
                  <a:gd name="connsiteX1" fmla="*/ 3894083 w 4248807"/>
                  <a:gd name="connsiteY1" fmla="*/ 160282 h 317938"/>
                  <a:gd name="connsiteX2" fmla="*/ 2577662 w 4248807"/>
                  <a:gd name="connsiteY2" fmla="*/ 49924 h 317938"/>
                  <a:gd name="connsiteX3" fmla="*/ 685800 w 4248807"/>
                  <a:gd name="connsiteY3" fmla="*/ 26276 h 317938"/>
                  <a:gd name="connsiteX4" fmla="*/ 0 w 4248807"/>
                  <a:gd name="connsiteY4" fmla="*/ 207579 h 317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807" h="317938">
                    <a:moveTo>
                      <a:pt x="4248807" y="317938"/>
                    </a:moveTo>
                    <a:cubicBezTo>
                      <a:pt x="4210707" y="261444"/>
                      <a:pt x="4172607" y="204951"/>
                      <a:pt x="3894083" y="160282"/>
                    </a:cubicBezTo>
                    <a:cubicBezTo>
                      <a:pt x="3615559" y="115613"/>
                      <a:pt x="3112376" y="72258"/>
                      <a:pt x="2577662" y="49924"/>
                    </a:cubicBezTo>
                    <a:cubicBezTo>
                      <a:pt x="2042948" y="27590"/>
                      <a:pt x="1115410" y="0"/>
                      <a:pt x="685800" y="26276"/>
                    </a:cubicBezTo>
                    <a:cubicBezTo>
                      <a:pt x="256190" y="52552"/>
                      <a:pt x="0" y="207579"/>
                      <a:pt x="0" y="207579"/>
                    </a:cubicBezTo>
                  </a:path>
                </a:pathLst>
              </a:cu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nvGrpSpPr>
              <p:cNvPr id="118" name="Group 117"/>
              <p:cNvGrpSpPr/>
              <p:nvPr/>
            </p:nvGrpSpPr>
            <p:grpSpPr>
              <a:xfrm>
                <a:off x="409433" y="4944708"/>
                <a:ext cx="8193897" cy="1483391"/>
                <a:chOff x="409433" y="4944708"/>
                <a:chExt cx="8193897" cy="1483391"/>
              </a:xfrm>
            </p:grpSpPr>
            <p:sp>
              <p:nvSpPr>
                <p:cNvPr id="31" name="Oval 2"/>
                <p:cNvSpPr>
                  <a:spLocks noChangeArrowheads="1"/>
                </p:cNvSpPr>
                <p:nvPr>
                  <p:custDataLst>
                    <p:tags r:id="rId62"/>
                  </p:custDataLst>
                </p:nvPr>
              </p:nvSpPr>
              <p:spPr bwMode="auto">
                <a:xfrm>
                  <a:off x="6015432" y="5279968"/>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Arial" pitchFamily="34" charset="0"/>
                      <a:cs typeface="Arial" pitchFamily="34" charset="0"/>
                    </a:rPr>
                    <a:t>D</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2" name="Oval 2"/>
                <p:cNvSpPr>
                  <a:spLocks noChangeArrowheads="1"/>
                </p:cNvSpPr>
                <p:nvPr>
                  <p:custDataLst>
                    <p:tags r:id="rId63"/>
                  </p:custDataLst>
                </p:nvPr>
              </p:nvSpPr>
              <p:spPr bwMode="auto">
                <a:xfrm>
                  <a:off x="6699701" y="529755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Arial" pitchFamily="34" charset="0"/>
                      <a:cs typeface="Arial" pitchFamily="34" charset="0"/>
                    </a:rPr>
                    <a:t>C</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3" name="Oval 2"/>
                <p:cNvSpPr>
                  <a:spLocks noChangeArrowheads="1"/>
                </p:cNvSpPr>
                <p:nvPr>
                  <p:custDataLst>
                    <p:tags r:id="rId64"/>
                  </p:custDataLst>
                </p:nvPr>
              </p:nvSpPr>
              <p:spPr bwMode="auto">
                <a:xfrm>
                  <a:off x="7381839" y="529755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Arial" pitchFamily="34" charset="0"/>
                      <a:cs typeface="Arial" pitchFamily="34" charset="0"/>
                    </a:rPr>
                    <a:t>B</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4" name="Oval 2"/>
                <p:cNvSpPr>
                  <a:spLocks noChangeArrowheads="1"/>
                </p:cNvSpPr>
                <p:nvPr>
                  <p:custDataLst>
                    <p:tags r:id="rId65"/>
                  </p:custDataLst>
                </p:nvPr>
              </p:nvSpPr>
              <p:spPr bwMode="auto">
                <a:xfrm>
                  <a:off x="8063978" y="5297552"/>
                  <a:ext cx="457200" cy="433706"/>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G</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cxnSp>
              <p:nvCxnSpPr>
                <p:cNvPr id="35" name="Straight Arrow Connector 34"/>
                <p:cNvCxnSpPr>
                  <a:stCxn id="34" idx="2"/>
                </p:cNvCxnSpPr>
                <p:nvPr>
                  <p:custDataLst>
                    <p:tags r:id="rId66"/>
                  </p:custDataLst>
                </p:nvPr>
              </p:nvCxnSpPr>
              <p:spPr>
                <a:xfrm rot="10800000">
                  <a:off x="7815598" y="5513611"/>
                  <a:ext cx="248381" cy="7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custDataLst>
                    <p:tags r:id="rId67"/>
                  </p:custDataLst>
                </p:nvPr>
              </p:nvCxnSpPr>
              <p:spPr>
                <a:xfrm rot="10800000">
                  <a:off x="7144085" y="5520755"/>
                  <a:ext cx="248381" cy="7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custDataLst>
                    <p:tags r:id="rId68"/>
                  </p:custDataLst>
                </p:nvPr>
              </p:nvCxnSpPr>
              <p:spPr>
                <a:xfrm rot="10800000">
                  <a:off x="6444416" y="5517470"/>
                  <a:ext cx="248381" cy="7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69"/>
                  </p:custDataLst>
                </p:nvPr>
              </p:nvCxnSpPr>
              <p:spPr>
                <a:xfrm rot="5400000">
                  <a:off x="5219017" y="5676116"/>
                  <a:ext cx="1469743" cy="69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70"/>
                  </p:custDataLst>
                </p:nvPr>
              </p:nvCxnSpPr>
              <p:spPr>
                <a:xfrm rot="5400000">
                  <a:off x="7865584" y="5690353"/>
                  <a:ext cx="1470252" cy="52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3" idx="5"/>
                  <a:endCxn id="98" idx="1"/>
                </p:cNvCxnSpPr>
                <p:nvPr>
                  <p:custDataLst>
                    <p:tags r:id="rId71"/>
                  </p:custDataLst>
                </p:nvPr>
              </p:nvCxnSpPr>
              <p:spPr>
                <a:xfrm>
                  <a:off x="4557513" y="5578406"/>
                  <a:ext cx="1529311" cy="355197"/>
                </a:xfrm>
                <a:prstGeom prst="line">
                  <a:avLst/>
                </a:prstGeom>
                <a:ln w="31750">
                  <a:solidFill>
                    <a:schemeClr val="bg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98" name="TextBox 97"/>
                <p:cNvSpPr txBox="1"/>
                <p:nvPr>
                  <p:custDataLst>
                    <p:tags r:id="rId72"/>
                  </p:custDataLst>
                </p:nvPr>
              </p:nvSpPr>
              <p:spPr>
                <a:xfrm>
                  <a:off x="6086824" y="5741242"/>
                  <a:ext cx="1252957" cy="384721"/>
                </a:xfrm>
                <a:prstGeom prst="rect">
                  <a:avLst/>
                </a:prstGeom>
                <a:solidFill>
                  <a:schemeClr val="accent1">
                    <a:lumMod val="20000"/>
                    <a:lumOff val="80000"/>
                  </a:schemeClr>
                </a:solidFill>
                <a:ln>
                  <a:solidFill>
                    <a:schemeClr val="bg1"/>
                  </a:solidFill>
                </a:ln>
              </p:spPr>
              <p:txBody>
                <a:bodyPr wrap="square" lIns="0" rIns="0" rtlCol="0">
                  <a:spAutoFit/>
                </a:bodyPr>
                <a:lstStyle/>
                <a:p>
                  <a:r>
                    <a:rPr lang="en-US" sz="2400" dirty="0">
                      <a:solidFill>
                        <a:schemeClr val="bg1"/>
                      </a:solidFill>
                    </a:rPr>
                    <a:t> </a:t>
                  </a:r>
                  <a:r>
                    <a:rPr lang="en-US" sz="2400" dirty="0" smtClean="0">
                      <a:solidFill>
                        <a:schemeClr val="bg1"/>
                      </a:solidFill>
                    </a:rPr>
                    <a:t>Snapshot</a:t>
                  </a:r>
                  <a:endParaRPr lang="en-US" sz="2400" dirty="0">
                    <a:solidFill>
                      <a:schemeClr val="bg1"/>
                    </a:solidFill>
                  </a:endParaRPr>
                </a:p>
              </p:txBody>
            </p:sp>
            <p:sp>
              <p:nvSpPr>
                <p:cNvPr id="84" name="Freeform 83"/>
                <p:cNvSpPr/>
                <p:nvPr>
                  <p:custDataLst>
                    <p:tags r:id="rId73"/>
                  </p:custDataLst>
                </p:nvPr>
              </p:nvSpPr>
              <p:spPr>
                <a:xfrm>
                  <a:off x="409433" y="5609230"/>
                  <a:ext cx="7137779" cy="709683"/>
                </a:xfrm>
                <a:custGeom>
                  <a:avLst/>
                  <a:gdLst>
                    <a:gd name="connsiteX0" fmla="*/ 7492621 w 7492621"/>
                    <a:gd name="connsiteY0" fmla="*/ 109182 h 607325"/>
                    <a:gd name="connsiteX1" fmla="*/ 7356143 w 7492621"/>
                    <a:gd name="connsiteY1" fmla="*/ 341194 h 607325"/>
                    <a:gd name="connsiteX2" fmla="*/ 7165075 w 7492621"/>
                    <a:gd name="connsiteY2" fmla="*/ 477671 h 607325"/>
                    <a:gd name="connsiteX3" fmla="*/ 6578221 w 7492621"/>
                    <a:gd name="connsiteY3" fmla="*/ 532263 h 607325"/>
                    <a:gd name="connsiteX4" fmla="*/ 1119116 w 7492621"/>
                    <a:gd name="connsiteY4" fmla="*/ 518615 h 607325"/>
                    <a:gd name="connsiteX5" fmla="*/ 0 w 7492621"/>
                    <a:gd name="connsiteY5" fmla="*/ 0 h 60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2621" h="607325">
                      <a:moveTo>
                        <a:pt x="7492621" y="109182"/>
                      </a:moveTo>
                      <a:cubicBezTo>
                        <a:pt x="7451677" y="194480"/>
                        <a:pt x="7410734" y="279779"/>
                        <a:pt x="7356143" y="341194"/>
                      </a:cubicBezTo>
                      <a:cubicBezTo>
                        <a:pt x="7301552" y="402609"/>
                        <a:pt x="7294729" y="445826"/>
                        <a:pt x="7165075" y="477671"/>
                      </a:cubicBezTo>
                      <a:cubicBezTo>
                        <a:pt x="7035421" y="509516"/>
                        <a:pt x="6578221" y="532263"/>
                        <a:pt x="6578221" y="532263"/>
                      </a:cubicBezTo>
                      <a:cubicBezTo>
                        <a:pt x="5570561" y="539087"/>
                        <a:pt x="2215486" y="607325"/>
                        <a:pt x="1119116" y="518615"/>
                      </a:cubicBezTo>
                      <a:cubicBezTo>
                        <a:pt x="22746" y="429905"/>
                        <a:pt x="11373" y="214952"/>
                        <a:pt x="0" y="0"/>
                      </a:cubicBezTo>
                    </a:path>
                  </a:pathLst>
                </a:cu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grpSp>
      </p:grpSp>
      <p:grpSp>
        <p:nvGrpSpPr>
          <p:cNvPr id="82" name="Group 81"/>
          <p:cNvGrpSpPr/>
          <p:nvPr>
            <p:custDataLst>
              <p:tags r:id="rId29"/>
            </p:custDataLst>
          </p:nvPr>
        </p:nvGrpSpPr>
        <p:grpSpPr>
          <a:xfrm>
            <a:off x="8911431" y="3500523"/>
            <a:ext cx="1397591" cy="1341594"/>
            <a:chOff x="7426192" y="2739302"/>
            <a:chExt cx="1164659" cy="1117995"/>
          </a:xfrm>
        </p:grpSpPr>
        <p:sp>
          <p:nvSpPr>
            <p:cNvPr id="65" name="Rectangle 64"/>
            <p:cNvSpPr/>
            <p:nvPr>
              <p:custDataLst>
                <p:tags r:id="rId50"/>
              </p:custDataLst>
            </p:nvPr>
          </p:nvSpPr>
          <p:spPr>
            <a:xfrm>
              <a:off x="7605442" y="2847243"/>
              <a:ext cx="985409" cy="1010054"/>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66" name="Oval 2"/>
            <p:cNvSpPr>
              <a:spLocks noChangeArrowheads="1"/>
            </p:cNvSpPr>
            <p:nvPr>
              <p:custDataLst>
                <p:tags r:id="rId51"/>
              </p:custDataLst>
            </p:nvPr>
          </p:nvSpPr>
          <p:spPr bwMode="auto">
            <a:xfrm>
              <a:off x="8023272" y="2885095"/>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1300" dirty="0">
                  <a:solidFill>
                    <a:schemeClr val="bg1"/>
                  </a:solidFill>
                  <a:latin typeface="Calibri" pitchFamily="34" charset="0"/>
                  <a:cs typeface="Arial" pitchFamily="34" charset="0"/>
                </a:rPr>
                <a:t>G</a:t>
              </a:r>
              <a:r>
                <a:rPr lang="en-US" sz="1300" dirty="0">
                  <a:solidFill>
                    <a:schemeClr val="bg1"/>
                  </a:solidFill>
                  <a:latin typeface="Calibri" pitchFamily="34" charset="0"/>
                  <a:cs typeface="Arial" pitchFamily="34" charset="0"/>
                  <a:sym typeface="Symbol"/>
                </a:rPr>
                <a:t></a:t>
              </a:r>
              <a:endParaRPr lang="en-US" sz="1300" dirty="0">
                <a:solidFill>
                  <a:schemeClr val="bg1"/>
                </a:solidFill>
                <a:latin typeface="Arial" pitchFamily="34" charset="0"/>
                <a:cs typeface="Arial" pitchFamily="34" charset="0"/>
              </a:endParaRPr>
            </a:p>
          </p:txBody>
        </p:sp>
        <p:sp>
          <p:nvSpPr>
            <p:cNvPr id="67" name="Oval 2"/>
            <p:cNvSpPr>
              <a:spLocks noChangeArrowheads="1"/>
            </p:cNvSpPr>
            <p:nvPr>
              <p:custDataLst>
                <p:tags r:id="rId52"/>
              </p:custDataLst>
            </p:nvPr>
          </p:nvSpPr>
          <p:spPr bwMode="auto">
            <a:xfrm>
              <a:off x="7756805" y="3128819"/>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Calibri" pitchFamily="34" charset="0"/>
                  <a:cs typeface="Arial" pitchFamily="34" charset="0"/>
                </a:rPr>
                <a:t>B</a:t>
              </a:r>
              <a:r>
                <a:rPr lang="en-US" sz="1300" dirty="0">
                  <a:solidFill>
                    <a:schemeClr val="bg1"/>
                  </a:solidFill>
                  <a:latin typeface="Calibri" pitchFamily="34" charset="0"/>
                  <a:cs typeface="Arial" pitchFamily="34" charset="0"/>
                  <a:sym typeface="Symbol"/>
                </a:rPr>
                <a:t></a:t>
              </a:r>
              <a:endParaRPr lang="en-US" sz="1300" dirty="0">
                <a:solidFill>
                  <a:schemeClr val="bg1"/>
                </a:solidFill>
                <a:latin typeface="Arial" pitchFamily="34" charset="0"/>
                <a:cs typeface="Arial" pitchFamily="34" charset="0"/>
              </a:endParaRPr>
            </a:p>
          </p:txBody>
        </p:sp>
        <p:sp>
          <p:nvSpPr>
            <p:cNvPr id="68" name="Oval 2"/>
            <p:cNvSpPr>
              <a:spLocks noChangeArrowheads="1"/>
            </p:cNvSpPr>
            <p:nvPr>
              <p:custDataLst>
                <p:tags r:id="rId53"/>
              </p:custDataLst>
            </p:nvPr>
          </p:nvSpPr>
          <p:spPr bwMode="auto">
            <a:xfrm>
              <a:off x="8030474" y="3376264"/>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Calibri" pitchFamily="34" charset="0"/>
                  <a:cs typeface="Arial" pitchFamily="34" charset="0"/>
                </a:rPr>
                <a:t>C</a:t>
              </a:r>
              <a:r>
                <a:rPr lang="en-US" sz="1300" dirty="0">
                  <a:solidFill>
                    <a:schemeClr val="bg1"/>
                  </a:solidFill>
                  <a:latin typeface="Calibri" pitchFamily="34" charset="0"/>
                  <a:cs typeface="Arial" pitchFamily="34" charset="0"/>
                  <a:sym typeface="Symbol"/>
                </a:rPr>
                <a:t></a:t>
              </a:r>
              <a:endParaRPr lang="en-US" sz="1300" dirty="0">
                <a:solidFill>
                  <a:schemeClr val="bg1"/>
                </a:solidFill>
                <a:latin typeface="Arial" pitchFamily="34" charset="0"/>
                <a:cs typeface="Arial" pitchFamily="34" charset="0"/>
              </a:endParaRPr>
            </a:p>
          </p:txBody>
        </p:sp>
        <p:sp>
          <p:nvSpPr>
            <p:cNvPr id="69" name="Oval 2"/>
            <p:cNvSpPr>
              <a:spLocks noChangeArrowheads="1"/>
            </p:cNvSpPr>
            <p:nvPr>
              <p:custDataLst>
                <p:tags r:id="rId54"/>
              </p:custDataLst>
            </p:nvPr>
          </p:nvSpPr>
          <p:spPr bwMode="auto">
            <a:xfrm>
              <a:off x="8347355" y="3614407"/>
              <a:ext cx="183895" cy="183354"/>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Calibri" pitchFamily="34" charset="0"/>
                  <a:cs typeface="Arial" pitchFamily="34" charset="0"/>
                </a:rPr>
                <a:t>D</a:t>
              </a:r>
              <a:r>
                <a:rPr lang="en-US" sz="1300" dirty="0">
                  <a:solidFill>
                    <a:schemeClr val="bg1"/>
                  </a:solidFill>
                  <a:latin typeface="Calibri" pitchFamily="34" charset="0"/>
                  <a:cs typeface="Arial" pitchFamily="34" charset="0"/>
                  <a:sym typeface="Symbol"/>
                </a:rPr>
                <a:t></a:t>
              </a:r>
              <a:endParaRPr lang="en-US" sz="1300" dirty="0">
                <a:solidFill>
                  <a:schemeClr val="bg1"/>
                </a:solidFill>
                <a:latin typeface="Arial" pitchFamily="34" charset="0"/>
                <a:cs typeface="Arial" pitchFamily="34" charset="0"/>
              </a:endParaRPr>
            </a:p>
          </p:txBody>
        </p:sp>
        <p:cxnSp>
          <p:nvCxnSpPr>
            <p:cNvPr id="70" name="Straight Arrow Connector 69"/>
            <p:cNvCxnSpPr>
              <a:stCxn id="66" idx="3"/>
              <a:endCxn id="67" idx="7"/>
            </p:cNvCxnSpPr>
            <p:nvPr>
              <p:custDataLst>
                <p:tags r:id="rId55"/>
              </p:custDataLst>
            </p:nvPr>
          </p:nvCxnSpPr>
          <p:spPr>
            <a:xfrm rot="5400000">
              <a:off x="7914501" y="3019547"/>
              <a:ext cx="123920" cy="1442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7" idx="5"/>
              <a:endCxn id="68" idx="1"/>
            </p:cNvCxnSpPr>
            <p:nvPr>
              <p:custDataLst>
                <p:tags r:id="rId56"/>
              </p:custDataLst>
            </p:nvPr>
          </p:nvCxnSpPr>
          <p:spPr>
            <a:xfrm rot="16200000" flipH="1">
              <a:off x="7916241" y="3261531"/>
              <a:ext cx="127641" cy="1514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5"/>
            </p:cNvCxnSpPr>
            <p:nvPr>
              <p:custDataLst>
                <p:tags r:id="rId57"/>
              </p:custDataLst>
            </p:nvPr>
          </p:nvCxnSpPr>
          <p:spPr>
            <a:xfrm rot="16200000" flipH="1">
              <a:off x="8205184" y="3493702"/>
              <a:ext cx="129502" cy="18385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4" name="Freeform 63"/>
            <p:cNvSpPr/>
            <p:nvPr>
              <p:custDataLst>
                <p:tags r:id="rId58"/>
              </p:custDataLst>
            </p:nvPr>
          </p:nvSpPr>
          <p:spPr>
            <a:xfrm>
              <a:off x="7426192" y="2739302"/>
              <a:ext cx="813061" cy="378770"/>
            </a:xfrm>
            <a:custGeom>
              <a:avLst/>
              <a:gdLst>
                <a:gd name="connsiteX0" fmla="*/ 3673365 w 4011010"/>
                <a:gd name="connsiteY0" fmla="*/ 688428 h 969579"/>
                <a:gd name="connsiteX1" fmla="*/ 3894083 w 4011010"/>
                <a:gd name="connsiteY1" fmla="*/ 909145 h 969579"/>
                <a:gd name="connsiteX2" fmla="*/ 3878317 w 4011010"/>
                <a:gd name="connsiteY2" fmla="*/ 325821 h 969579"/>
                <a:gd name="connsiteX3" fmla="*/ 3097924 w 4011010"/>
                <a:gd name="connsiteY3" fmla="*/ 65690 h 969579"/>
                <a:gd name="connsiteX4" fmla="*/ 2167758 w 4011010"/>
                <a:gd name="connsiteY4" fmla="*/ 49924 h 969579"/>
                <a:gd name="connsiteX5" fmla="*/ 953814 w 4011010"/>
                <a:gd name="connsiteY5" fmla="*/ 365235 h 969579"/>
                <a:gd name="connsiteX6" fmla="*/ 0 w 4011010"/>
                <a:gd name="connsiteY6" fmla="*/ 964324 h 96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010" h="969579">
                  <a:moveTo>
                    <a:pt x="3673365" y="688428"/>
                  </a:moveTo>
                  <a:cubicBezTo>
                    <a:pt x="3766644" y="829003"/>
                    <a:pt x="3859924" y="969579"/>
                    <a:pt x="3894083" y="909145"/>
                  </a:cubicBezTo>
                  <a:cubicBezTo>
                    <a:pt x="3928242" y="848711"/>
                    <a:pt x="4011010" y="466397"/>
                    <a:pt x="3878317" y="325821"/>
                  </a:cubicBezTo>
                  <a:cubicBezTo>
                    <a:pt x="3745624" y="185245"/>
                    <a:pt x="3383017" y="111673"/>
                    <a:pt x="3097924" y="65690"/>
                  </a:cubicBezTo>
                  <a:cubicBezTo>
                    <a:pt x="2812831" y="19707"/>
                    <a:pt x="2525110" y="0"/>
                    <a:pt x="2167758" y="49924"/>
                  </a:cubicBezTo>
                  <a:cubicBezTo>
                    <a:pt x="1810406" y="99848"/>
                    <a:pt x="1315107" y="212835"/>
                    <a:pt x="953814" y="365235"/>
                  </a:cubicBezTo>
                  <a:cubicBezTo>
                    <a:pt x="592521" y="517635"/>
                    <a:pt x="0" y="964324"/>
                    <a:pt x="0" y="964324"/>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solidFill>
                  <a:schemeClr val="bg1"/>
                </a:solidFill>
              </a:endParaRPr>
            </a:p>
          </p:txBody>
        </p:sp>
        <p:sp>
          <p:nvSpPr>
            <p:cNvPr id="81" name="Freeform 80"/>
            <p:cNvSpPr/>
            <p:nvPr>
              <p:custDataLst>
                <p:tags r:id="rId59"/>
              </p:custDataLst>
            </p:nvPr>
          </p:nvSpPr>
          <p:spPr>
            <a:xfrm>
              <a:off x="7433187" y="3215149"/>
              <a:ext cx="353961" cy="191728"/>
            </a:xfrm>
            <a:custGeom>
              <a:avLst/>
              <a:gdLst>
                <a:gd name="connsiteX0" fmla="*/ 353961 w 353961"/>
                <a:gd name="connsiteY0" fmla="*/ 39328 h 191728"/>
                <a:gd name="connsiteX1" fmla="*/ 255639 w 353961"/>
                <a:gd name="connsiteY1" fmla="*/ 186812 h 191728"/>
                <a:gd name="connsiteX2" fmla="*/ 147484 w 353961"/>
                <a:gd name="connsiteY2" fmla="*/ 9832 h 191728"/>
                <a:gd name="connsiteX3" fmla="*/ 0 w 353961"/>
                <a:gd name="connsiteY3" fmla="*/ 127819 h 191728"/>
              </a:gdLst>
              <a:ahLst/>
              <a:cxnLst>
                <a:cxn ang="0">
                  <a:pos x="connsiteX0" y="connsiteY0"/>
                </a:cxn>
                <a:cxn ang="0">
                  <a:pos x="connsiteX1" y="connsiteY1"/>
                </a:cxn>
                <a:cxn ang="0">
                  <a:pos x="connsiteX2" y="connsiteY2"/>
                </a:cxn>
                <a:cxn ang="0">
                  <a:pos x="connsiteX3" y="connsiteY3"/>
                </a:cxn>
              </a:cxnLst>
              <a:rect l="l" t="t" r="r" b="b"/>
              <a:pathLst>
                <a:path w="353961" h="191728">
                  <a:moveTo>
                    <a:pt x="353961" y="39328"/>
                  </a:moveTo>
                  <a:cubicBezTo>
                    <a:pt x="322006" y="115528"/>
                    <a:pt x="290052" y="191728"/>
                    <a:pt x="255639" y="186812"/>
                  </a:cubicBezTo>
                  <a:cubicBezTo>
                    <a:pt x="221226" y="181896"/>
                    <a:pt x="190091" y="19664"/>
                    <a:pt x="147484" y="9832"/>
                  </a:cubicBezTo>
                  <a:cubicBezTo>
                    <a:pt x="104878" y="0"/>
                    <a:pt x="52439" y="63909"/>
                    <a:pt x="0" y="127819"/>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solidFill>
                  <a:schemeClr val="bg1"/>
                </a:solidFill>
              </a:endParaRPr>
            </a:p>
          </p:txBody>
        </p:sp>
      </p:grpSp>
      <p:sp>
        <p:nvSpPr>
          <p:cNvPr id="85" name="Freeform 84"/>
          <p:cNvSpPr/>
          <p:nvPr>
            <p:custDataLst>
              <p:tags r:id="rId30"/>
            </p:custDataLst>
          </p:nvPr>
        </p:nvSpPr>
        <p:spPr>
          <a:xfrm rot="320121">
            <a:off x="7963012" y="2892495"/>
            <a:ext cx="1591149" cy="1495471"/>
          </a:xfrm>
          <a:custGeom>
            <a:avLst/>
            <a:gdLst>
              <a:gd name="connsiteX0" fmla="*/ 0 w 1524000"/>
              <a:gd name="connsiteY0" fmla="*/ 1235587 h 1235587"/>
              <a:gd name="connsiteX1" fmla="*/ 1150374 w 1524000"/>
              <a:gd name="connsiteY1" fmla="*/ 134374 h 1235587"/>
              <a:gd name="connsiteX2" fmla="*/ 1524000 w 1524000"/>
              <a:gd name="connsiteY2" fmla="*/ 429342 h 1235587"/>
            </a:gdLst>
            <a:ahLst/>
            <a:cxnLst>
              <a:cxn ang="0">
                <a:pos x="connsiteX0" y="connsiteY0"/>
              </a:cxn>
              <a:cxn ang="0">
                <a:pos x="connsiteX1" y="connsiteY1"/>
              </a:cxn>
              <a:cxn ang="0">
                <a:pos x="connsiteX2" y="connsiteY2"/>
              </a:cxn>
            </a:cxnLst>
            <a:rect l="l" t="t" r="r" b="b"/>
            <a:pathLst>
              <a:path w="1524000" h="1235587">
                <a:moveTo>
                  <a:pt x="0" y="1235587"/>
                </a:moveTo>
                <a:cubicBezTo>
                  <a:pt x="448187" y="752167"/>
                  <a:pt x="896374" y="268748"/>
                  <a:pt x="1150374" y="134374"/>
                </a:cubicBezTo>
                <a:cubicBezTo>
                  <a:pt x="1404374" y="0"/>
                  <a:pt x="1464187" y="214671"/>
                  <a:pt x="1524000" y="429342"/>
                </a:cubicBezTo>
              </a:path>
            </a:pathLst>
          </a:custGeom>
          <a:ln w="22225">
            <a:solidFill>
              <a:schemeClr val="bg1"/>
            </a:solidFill>
            <a:prstDash val="dash"/>
            <a:tailEnd type="arrow" w="lg" len="lg"/>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
        <p:nvSpPr>
          <p:cNvPr id="86" name="Rectangle 85"/>
          <p:cNvSpPr/>
          <p:nvPr>
            <p:custDataLst>
              <p:tags r:id="rId31"/>
            </p:custDataLst>
          </p:nvPr>
        </p:nvSpPr>
        <p:spPr>
          <a:xfrm>
            <a:off x="342165" y="3717577"/>
            <a:ext cx="2300747" cy="185239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solidFill>
                <a:schemeClr val="bg1"/>
              </a:solidFill>
            </a:endParaRPr>
          </a:p>
        </p:txBody>
      </p:sp>
      <p:sp>
        <p:nvSpPr>
          <p:cNvPr id="87" name="TextBox 86"/>
          <p:cNvSpPr txBox="1"/>
          <p:nvPr>
            <p:custDataLst>
              <p:tags r:id="rId32"/>
            </p:custDataLst>
          </p:nvPr>
        </p:nvSpPr>
        <p:spPr>
          <a:xfrm>
            <a:off x="207982" y="2960067"/>
            <a:ext cx="1416479" cy="480131"/>
          </a:xfrm>
          <a:prstGeom prst="rect">
            <a:avLst/>
          </a:prstGeom>
          <a:noFill/>
          <a:ln>
            <a:noFill/>
          </a:ln>
        </p:spPr>
        <p:txBody>
          <a:bodyPr wrap="square" lIns="0" tIns="54864" rIns="0" bIns="54864" rtlCol="0">
            <a:spAutoFit/>
          </a:bodyPr>
          <a:lstStyle/>
          <a:p>
            <a:r>
              <a:rPr lang="en-US" sz="2400" dirty="0">
                <a:solidFill>
                  <a:schemeClr val="bg1"/>
                </a:solidFill>
              </a:rPr>
              <a:t> DB cache</a:t>
            </a:r>
          </a:p>
        </p:txBody>
      </p:sp>
      <p:grpSp>
        <p:nvGrpSpPr>
          <p:cNvPr id="111" name="Group 110"/>
          <p:cNvGrpSpPr/>
          <p:nvPr>
            <p:custDataLst>
              <p:tags r:id="rId33"/>
            </p:custDataLst>
          </p:nvPr>
        </p:nvGrpSpPr>
        <p:grpSpPr>
          <a:xfrm>
            <a:off x="754104" y="3882985"/>
            <a:ext cx="1566464" cy="1095199"/>
            <a:chOff x="7678147" y="412282"/>
            <a:chExt cx="1305387" cy="912666"/>
          </a:xfrm>
        </p:grpSpPr>
        <p:sp>
          <p:nvSpPr>
            <p:cNvPr id="90" name="Oval 2"/>
            <p:cNvSpPr>
              <a:spLocks noChangeArrowheads="1"/>
            </p:cNvSpPr>
            <p:nvPr>
              <p:custDataLst>
                <p:tags r:id="rId37"/>
              </p:custDataLst>
            </p:nvPr>
          </p:nvSpPr>
          <p:spPr bwMode="auto">
            <a:xfrm>
              <a:off x="8215001" y="412282"/>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1300" dirty="0">
                  <a:solidFill>
                    <a:schemeClr val="bg1"/>
                  </a:solidFill>
                  <a:latin typeface="Calibri" pitchFamily="34" charset="0"/>
                  <a:cs typeface="Arial" pitchFamily="34" charset="0"/>
                </a:rPr>
                <a:t>G</a:t>
              </a:r>
              <a:endParaRPr lang="en-US" sz="1300" dirty="0">
                <a:solidFill>
                  <a:schemeClr val="bg1"/>
                </a:solidFill>
                <a:latin typeface="Arial" pitchFamily="34" charset="0"/>
                <a:cs typeface="Arial" pitchFamily="34" charset="0"/>
              </a:endParaRPr>
            </a:p>
          </p:txBody>
        </p:sp>
        <p:sp>
          <p:nvSpPr>
            <p:cNvPr id="91" name="Oval 2"/>
            <p:cNvSpPr>
              <a:spLocks noChangeArrowheads="1"/>
            </p:cNvSpPr>
            <p:nvPr>
              <p:custDataLst>
                <p:tags r:id="rId38"/>
              </p:custDataLst>
            </p:nvPr>
          </p:nvSpPr>
          <p:spPr bwMode="auto">
            <a:xfrm>
              <a:off x="7948534" y="656006"/>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Calibri" pitchFamily="34" charset="0"/>
                  <a:cs typeface="Arial" pitchFamily="34" charset="0"/>
                </a:rPr>
                <a:t>B</a:t>
              </a:r>
              <a:endParaRPr lang="en-US" sz="1300" dirty="0">
                <a:solidFill>
                  <a:schemeClr val="bg1"/>
                </a:solidFill>
                <a:latin typeface="Arial" pitchFamily="34" charset="0"/>
                <a:cs typeface="Arial" pitchFamily="34" charset="0"/>
              </a:endParaRPr>
            </a:p>
          </p:txBody>
        </p:sp>
        <p:sp>
          <p:nvSpPr>
            <p:cNvPr id="92" name="Oval 2"/>
            <p:cNvSpPr>
              <a:spLocks noChangeArrowheads="1"/>
            </p:cNvSpPr>
            <p:nvPr>
              <p:custDataLst>
                <p:tags r:id="rId39"/>
              </p:custDataLst>
            </p:nvPr>
          </p:nvSpPr>
          <p:spPr bwMode="auto">
            <a:xfrm>
              <a:off x="8222203" y="903451"/>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Calibri" pitchFamily="34" charset="0"/>
                  <a:cs typeface="Arial" pitchFamily="34" charset="0"/>
                </a:rPr>
                <a:t>C</a:t>
              </a:r>
              <a:endParaRPr lang="en-US" sz="1300" dirty="0">
                <a:solidFill>
                  <a:schemeClr val="bg1"/>
                </a:solidFill>
                <a:latin typeface="Arial" pitchFamily="34" charset="0"/>
                <a:cs typeface="Arial" pitchFamily="34" charset="0"/>
              </a:endParaRPr>
            </a:p>
          </p:txBody>
        </p:sp>
        <p:sp>
          <p:nvSpPr>
            <p:cNvPr id="93" name="Oval 2"/>
            <p:cNvSpPr>
              <a:spLocks noChangeArrowheads="1"/>
            </p:cNvSpPr>
            <p:nvPr>
              <p:custDataLst>
                <p:tags r:id="rId40"/>
              </p:custDataLst>
            </p:nvPr>
          </p:nvSpPr>
          <p:spPr bwMode="auto">
            <a:xfrm>
              <a:off x="8539084" y="1141594"/>
              <a:ext cx="183895" cy="183354"/>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Calibri" pitchFamily="34" charset="0"/>
                  <a:cs typeface="Arial" pitchFamily="34" charset="0"/>
                </a:rPr>
                <a:t>D</a:t>
              </a:r>
              <a:endParaRPr lang="en-US" sz="1300" dirty="0">
                <a:solidFill>
                  <a:schemeClr val="bg1"/>
                </a:solidFill>
                <a:latin typeface="Arial" pitchFamily="34" charset="0"/>
                <a:cs typeface="Arial" pitchFamily="34" charset="0"/>
              </a:endParaRPr>
            </a:p>
          </p:txBody>
        </p:sp>
        <p:cxnSp>
          <p:nvCxnSpPr>
            <p:cNvPr id="97" name="Straight Arrow Connector 96"/>
            <p:cNvCxnSpPr>
              <a:stCxn id="90" idx="3"/>
              <a:endCxn id="91" idx="7"/>
            </p:cNvCxnSpPr>
            <p:nvPr>
              <p:custDataLst>
                <p:tags r:id="rId41"/>
              </p:custDataLst>
            </p:nvPr>
          </p:nvCxnSpPr>
          <p:spPr>
            <a:xfrm rot="5400000">
              <a:off x="8106230" y="546734"/>
              <a:ext cx="123920" cy="1442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1" idx="5"/>
              <a:endCxn id="92" idx="1"/>
            </p:cNvCxnSpPr>
            <p:nvPr>
              <p:custDataLst>
                <p:tags r:id="rId42"/>
              </p:custDataLst>
            </p:nvPr>
          </p:nvCxnSpPr>
          <p:spPr>
            <a:xfrm rot="16200000" flipH="1">
              <a:off x="8107970" y="788718"/>
              <a:ext cx="127641" cy="1514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5"/>
            </p:cNvCxnSpPr>
            <p:nvPr>
              <p:custDataLst>
                <p:tags r:id="rId43"/>
              </p:custDataLst>
            </p:nvPr>
          </p:nvCxnSpPr>
          <p:spPr>
            <a:xfrm rot="16200000" flipH="1">
              <a:off x="8396913" y="1020889"/>
              <a:ext cx="129502" cy="18385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5" name="Oval 2"/>
            <p:cNvSpPr>
              <a:spLocks noChangeArrowheads="1"/>
            </p:cNvSpPr>
            <p:nvPr>
              <p:custDataLst>
                <p:tags r:id="rId44"/>
              </p:custDataLst>
            </p:nvPr>
          </p:nvSpPr>
          <p:spPr bwMode="auto">
            <a:xfrm>
              <a:off x="8482758" y="662560"/>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Arial" pitchFamily="34" charset="0"/>
                  <a:cs typeface="Arial" pitchFamily="34" charset="0"/>
                </a:rPr>
                <a:t>H</a:t>
              </a:r>
            </a:p>
          </p:txBody>
        </p:sp>
        <p:sp>
          <p:nvSpPr>
            <p:cNvPr id="106" name="Oval 2"/>
            <p:cNvSpPr>
              <a:spLocks noChangeArrowheads="1"/>
            </p:cNvSpPr>
            <p:nvPr>
              <p:custDataLst>
                <p:tags r:id="rId45"/>
              </p:custDataLst>
            </p:nvPr>
          </p:nvSpPr>
          <p:spPr bwMode="auto">
            <a:xfrm>
              <a:off x="8799639" y="900703"/>
              <a:ext cx="183895" cy="183354"/>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Arial" pitchFamily="34" charset="0"/>
                  <a:cs typeface="Arial" pitchFamily="34" charset="0"/>
                </a:rPr>
                <a:t>I</a:t>
              </a:r>
            </a:p>
          </p:txBody>
        </p:sp>
        <p:cxnSp>
          <p:nvCxnSpPr>
            <p:cNvPr id="107" name="Straight Arrow Connector 106"/>
            <p:cNvCxnSpPr>
              <a:endCxn id="105" idx="1"/>
            </p:cNvCxnSpPr>
            <p:nvPr>
              <p:custDataLst>
                <p:tags r:id="rId46"/>
              </p:custDataLst>
            </p:nvPr>
          </p:nvCxnSpPr>
          <p:spPr>
            <a:xfrm rot="16200000" flipH="1">
              <a:off x="8368525" y="547827"/>
              <a:ext cx="127641" cy="1514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5" idx="5"/>
            </p:cNvCxnSpPr>
            <p:nvPr>
              <p:custDataLst>
                <p:tags r:id="rId47"/>
              </p:custDataLst>
            </p:nvPr>
          </p:nvCxnSpPr>
          <p:spPr>
            <a:xfrm rot="16200000" flipH="1">
              <a:off x="8657468" y="779998"/>
              <a:ext cx="129502" cy="18385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9" name="Oval 2"/>
            <p:cNvSpPr>
              <a:spLocks noChangeArrowheads="1"/>
            </p:cNvSpPr>
            <p:nvPr>
              <p:custDataLst>
                <p:tags r:id="rId48"/>
              </p:custDataLst>
            </p:nvPr>
          </p:nvSpPr>
          <p:spPr bwMode="auto">
            <a:xfrm>
              <a:off x="7678147" y="906729"/>
              <a:ext cx="172844" cy="169429"/>
            </a:xfrm>
            <a:prstGeom prst="ellipse">
              <a:avLst/>
            </a:prstGeom>
            <a:noFill/>
            <a:ln w="19050">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1300" dirty="0">
                  <a:solidFill>
                    <a:schemeClr val="bg1"/>
                  </a:solidFill>
                  <a:latin typeface="Arial" pitchFamily="34" charset="0"/>
                  <a:cs typeface="Arial" pitchFamily="34" charset="0"/>
                </a:rPr>
                <a:t>A</a:t>
              </a:r>
            </a:p>
          </p:txBody>
        </p:sp>
        <p:cxnSp>
          <p:nvCxnSpPr>
            <p:cNvPr id="110" name="Straight Arrow Connector 109"/>
            <p:cNvCxnSpPr>
              <a:endCxn id="109" idx="7"/>
            </p:cNvCxnSpPr>
            <p:nvPr>
              <p:custDataLst>
                <p:tags r:id="rId49"/>
              </p:custDataLst>
            </p:nvPr>
          </p:nvCxnSpPr>
          <p:spPr>
            <a:xfrm rot="5400000">
              <a:off x="7835843" y="797457"/>
              <a:ext cx="123920" cy="14424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12" name="Freeform 111"/>
          <p:cNvSpPr/>
          <p:nvPr>
            <p:custDataLst>
              <p:tags r:id="rId34"/>
            </p:custDataLst>
          </p:nvPr>
        </p:nvSpPr>
        <p:spPr>
          <a:xfrm>
            <a:off x="1641618" y="3849014"/>
            <a:ext cx="1897996" cy="114859"/>
          </a:xfrm>
          <a:custGeom>
            <a:avLst/>
            <a:gdLst>
              <a:gd name="connsiteX0" fmla="*/ 1681316 w 1681316"/>
              <a:gd name="connsiteY0" fmla="*/ 0 h 88490"/>
              <a:gd name="connsiteX1" fmla="*/ 0 w 1681316"/>
              <a:gd name="connsiteY1" fmla="*/ 88490 h 88490"/>
            </a:gdLst>
            <a:ahLst/>
            <a:cxnLst>
              <a:cxn ang="0">
                <a:pos x="connsiteX0" y="connsiteY0"/>
              </a:cxn>
              <a:cxn ang="0">
                <a:pos x="connsiteX1" y="connsiteY1"/>
              </a:cxn>
            </a:cxnLst>
            <a:rect l="l" t="t" r="r" b="b"/>
            <a:pathLst>
              <a:path w="1681316" h="88490">
                <a:moveTo>
                  <a:pt x="1681316" y="0"/>
                </a:moveTo>
                <a:lnTo>
                  <a:pt x="0" y="88490"/>
                </a:lnTo>
              </a:path>
            </a:pathLst>
          </a:custGeom>
          <a:ln w="22225">
            <a:solidFill>
              <a:schemeClr val="bg1"/>
            </a:solidFill>
            <a:prstDash val="dash"/>
            <a:tailEnd type="arrow" w="med" len="lg"/>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sp>
        <p:nvSpPr>
          <p:cNvPr id="113" name="TextBox 112"/>
          <p:cNvSpPr txBox="1"/>
          <p:nvPr>
            <p:custDataLst>
              <p:tags r:id="rId35"/>
            </p:custDataLst>
          </p:nvPr>
        </p:nvSpPr>
        <p:spPr>
          <a:xfrm>
            <a:off x="411048" y="5019880"/>
            <a:ext cx="2181974" cy="480132"/>
          </a:xfrm>
          <a:prstGeom prst="rect">
            <a:avLst/>
          </a:prstGeom>
          <a:solidFill>
            <a:schemeClr val="accent1">
              <a:lumMod val="20000"/>
              <a:lumOff val="80000"/>
            </a:schemeClr>
          </a:solidFill>
          <a:ln>
            <a:solidFill>
              <a:schemeClr val="bg1"/>
            </a:solidFill>
          </a:ln>
        </p:spPr>
        <p:txBody>
          <a:bodyPr wrap="square" lIns="0" tIns="54864" rIns="0" bIns="54864" rtlCol="0">
            <a:spAutoFit/>
          </a:bodyPr>
          <a:lstStyle/>
          <a:p>
            <a:pPr algn="ctr"/>
            <a:r>
              <a:rPr lang="en-US" sz="2400" dirty="0">
                <a:solidFill>
                  <a:schemeClr val="bg1"/>
                </a:solidFill>
              </a:rPr>
              <a:t>last committed</a:t>
            </a:r>
          </a:p>
        </p:txBody>
      </p:sp>
      <p:sp>
        <p:nvSpPr>
          <p:cNvPr id="117" name="Freeform 116"/>
          <p:cNvSpPr/>
          <p:nvPr>
            <p:custDataLst>
              <p:tags r:id="rId36"/>
            </p:custDataLst>
          </p:nvPr>
        </p:nvSpPr>
        <p:spPr>
          <a:xfrm>
            <a:off x="2560321" y="5251411"/>
            <a:ext cx="3067664" cy="671542"/>
          </a:xfrm>
          <a:custGeom>
            <a:avLst/>
            <a:gdLst>
              <a:gd name="connsiteX0" fmla="*/ 0 w 2831690"/>
              <a:gd name="connsiteY0" fmla="*/ 0 h 727588"/>
              <a:gd name="connsiteX1" fmla="*/ 2340077 w 2831690"/>
              <a:gd name="connsiteY1" fmla="*/ 314633 h 727588"/>
              <a:gd name="connsiteX2" fmla="*/ 2831690 w 2831690"/>
              <a:gd name="connsiteY2" fmla="*/ 727588 h 727588"/>
            </a:gdLst>
            <a:ahLst/>
            <a:cxnLst>
              <a:cxn ang="0">
                <a:pos x="connsiteX0" y="connsiteY0"/>
              </a:cxn>
              <a:cxn ang="0">
                <a:pos x="connsiteX1" y="connsiteY1"/>
              </a:cxn>
              <a:cxn ang="0">
                <a:pos x="connsiteX2" y="connsiteY2"/>
              </a:cxn>
            </a:cxnLst>
            <a:rect l="l" t="t" r="r" b="b"/>
            <a:pathLst>
              <a:path w="2831690" h="727588">
                <a:moveTo>
                  <a:pt x="0" y="0"/>
                </a:moveTo>
                <a:cubicBezTo>
                  <a:pt x="934064" y="96684"/>
                  <a:pt x="1868129" y="193368"/>
                  <a:pt x="2340077" y="314633"/>
                </a:cubicBezTo>
                <a:cubicBezTo>
                  <a:pt x="2812025" y="435898"/>
                  <a:pt x="2821857" y="581743"/>
                  <a:pt x="2831690" y="727588"/>
                </a:cubicBezTo>
              </a:path>
            </a:pathLst>
          </a:custGeom>
          <a:ln w="22225">
            <a:solidFill>
              <a:schemeClr val="bg1"/>
            </a:solidFill>
            <a:prstDash val="dash"/>
            <a:tailEnd type="arrow" w="lg" len="lg"/>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p>
        </p:txBody>
      </p:sp>
    </p:spTree>
    <p:custDataLst>
      <p:tags r:id="rId1"/>
    </p:custDataLst>
    <p:extLst>
      <p:ext uri="{BB962C8B-B14F-4D97-AF65-F5344CB8AC3E}">
        <p14:creationId xmlns:p14="http://schemas.microsoft.com/office/powerpoint/2010/main" val="41160876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custDataLst>
              <p:tags r:id="rId2"/>
            </p:custDataLst>
          </p:nvPr>
        </p:nvPicPr>
        <p:blipFill>
          <a:blip r:embed="rId47" cstate="print"/>
          <a:srcRect/>
          <a:stretch>
            <a:fillRect/>
          </a:stretch>
        </p:blipFill>
        <p:spPr bwMode="auto">
          <a:xfrm>
            <a:off x="212906" y="6098630"/>
            <a:ext cx="10561249" cy="1729726"/>
          </a:xfrm>
          <a:prstGeom prst="rect">
            <a:avLst/>
          </a:prstGeom>
          <a:noFill/>
          <a:ln w="9525">
            <a:noFill/>
            <a:miter lim="800000"/>
            <a:headEnd/>
            <a:tailEnd/>
          </a:ln>
        </p:spPr>
      </p:pic>
      <p:sp>
        <p:nvSpPr>
          <p:cNvPr id="3" name="Content Placeholder 2"/>
          <p:cNvSpPr>
            <a:spLocks noGrp="1"/>
          </p:cNvSpPr>
          <p:nvPr>
            <p:ph idx="1"/>
            <p:custDataLst>
              <p:tags r:id="rId3"/>
            </p:custDataLst>
          </p:nvPr>
        </p:nvSpPr>
        <p:spPr>
          <a:xfrm>
            <a:off x="236483" y="1569899"/>
            <a:ext cx="10397650" cy="3233528"/>
          </a:xfrm>
        </p:spPr>
        <p:txBody>
          <a:bodyPr>
            <a:normAutofit lnSpcReduction="10000"/>
          </a:bodyPr>
          <a:lstStyle/>
          <a:p>
            <a:r>
              <a:rPr lang="en-US" sz="3400" dirty="0" smtClean="0"/>
              <a:t>Each server processes intention records in sequence</a:t>
            </a:r>
          </a:p>
          <a:p>
            <a:r>
              <a:rPr lang="en-US" sz="3400" dirty="0" smtClean="0"/>
              <a:t>To process transaction T’s  intention record</a:t>
            </a:r>
            <a:r>
              <a:rPr lang="en-US" sz="3400" dirty="0"/>
              <a:t>.</a:t>
            </a:r>
          </a:p>
          <a:p>
            <a:pPr lvl="1"/>
            <a:r>
              <a:rPr lang="en-US" sz="2900" dirty="0" smtClean="0"/>
              <a:t>Check </a:t>
            </a:r>
            <a:r>
              <a:rPr lang="en-US" sz="2900" dirty="0"/>
              <a:t>whether </a:t>
            </a:r>
            <a:r>
              <a:rPr lang="en-US" sz="2900" dirty="0" smtClean="0"/>
              <a:t>T experienced </a:t>
            </a:r>
            <a:r>
              <a:rPr lang="en-US" sz="2900" dirty="0"/>
              <a:t>a conflict</a:t>
            </a:r>
          </a:p>
          <a:p>
            <a:pPr lvl="1"/>
            <a:r>
              <a:rPr lang="en-US" sz="2900" dirty="0" smtClean="0"/>
              <a:t>If </a:t>
            </a:r>
            <a:r>
              <a:rPr lang="en-US" sz="2900" dirty="0"/>
              <a:t>not, </a:t>
            </a:r>
            <a:r>
              <a:rPr lang="en-US" sz="2900" dirty="0" smtClean="0"/>
              <a:t>T committed, so the server merges </a:t>
            </a:r>
            <a:r>
              <a:rPr lang="en-US" sz="2900" dirty="0"/>
              <a:t>the intention into its last committed state</a:t>
            </a:r>
          </a:p>
          <a:p>
            <a:r>
              <a:rPr lang="en-US" sz="3400" dirty="0"/>
              <a:t>All servers make the same commit/abort decisions</a:t>
            </a:r>
          </a:p>
        </p:txBody>
      </p:sp>
      <p:sp>
        <p:nvSpPr>
          <p:cNvPr id="2" name="Title 1"/>
          <p:cNvSpPr>
            <a:spLocks noGrp="1"/>
          </p:cNvSpPr>
          <p:nvPr>
            <p:ph type="title"/>
            <p:custDataLst>
              <p:tags r:id="rId4"/>
            </p:custDataLst>
          </p:nvPr>
        </p:nvSpPr>
        <p:spPr>
          <a:xfrm>
            <a:off x="548640" y="43884"/>
            <a:ext cx="9875520" cy="1371600"/>
          </a:xfrm>
        </p:spPr>
        <p:txBody>
          <a:bodyPr vert="horz" lIns="109728" tIns="54864" rIns="109728" bIns="54864" rtlCol="0" anchor="ctr">
            <a:normAutofit/>
          </a:bodyPr>
          <a:lstStyle/>
          <a:p>
            <a:r>
              <a:rPr lang="en-US" dirty="0" smtClean="0"/>
              <a:t>Meld: Log Roll-forward</a:t>
            </a:r>
            <a:endParaRPr lang="en-US" dirty="0"/>
          </a:p>
        </p:txBody>
      </p:sp>
      <p:sp>
        <p:nvSpPr>
          <p:cNvPr id="5" name="Slide Number Placeholder 4"/>
          <p:cNvSpPr>
            <a:spLocks noGrp="1"/>
          </p:cNvSpPr>
          <p:nvPr>
            <p:ph type="sldNum" sz="quarter" idx="4294967295"/>
            <p:custDataLst>
              <p:tags r:id="rId5"/>
            </p:custDataLst>
          </p:nvPr>
        </p:nvSpPr>
        <p:spPr>
          <a:xfrm>
            <a:off x="10253663" y="7827963"/>
            <a:ext cx="719137" cy="339725"/>
          </a:xfrm>
          <a:prstGeom prst="rect">
            <a:avLst/>
          </a:prstGeom>
          <a:ln>
            <a:noFill/>
          </a:ln>
        </p:spPr>
        <p:txBody>
          <a:bodyPr lIns="109728" tIns="54864" rIns="109728" bIns="54864"/>
          <a:lstStyle/>
          <a:p>
            <a:fld id="{91BD128E-496B-4FFC-81EC-249F77FE8793}" type="slidenum">
              <a:rPr lang="en-US" smtClean="0">
                <a:solidFill>
                  <a:schemeClr val="bg1"/>
                </a:solidFill>
              </a:rPr>
              <a:pPr/>
              <a:t>8</a:t>
            </a:fld>
            <a:endParaRPr lang="en-US" dirty="0">
              <a:solidFill>
                <a:schemeClr val="bg1"/>
              </a:solidFill>
            </a:endParaRPr>
          </a:p>
        </p:txBody>
      </p:sp>
      <p:sp>
        <p:nvSpPr>
          <p:cNvPr id="7" name="Oval 2"/>
          <p:cNvSpPr>
            <a:spLocks noChangeArrowheads="1"/>
          </p:cNvSpPr>
          <p:nvPr>
            <p:custDataLst>
              <p:tags r:id="rId6"/>
            </p:custDataLst>
          </p:nvPr>
        </p:nvSpPr>
        <p:spPr bwMode="auto">
          <a:xfrm>
            <a:off x="365819" y="6436861"/>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A</a:t>
            </a:r>
          </a:p>
        </p:txBody>
      </p:sp>
      <p:sp>
        <p:nvSpPr>
          <p:cNvPr id="8" name="Oval 2"/>
          <p:cNvSpPr>
            <a:spLocks noChangeArrowheads="1"/>
          </p:cNvSpPr>
          <p:nvPr>
            <p:custDataLst>
              <p:tags r:id="rId7"/>
            </p:custDataLst>
          </p:nvPr>
        </p:nvSpPr>
        <p:spPr bwMode="auto">
          <a:xfrm>
            <a:off x="1047229" y="6436861"/>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D</a:t>
            </a:r>
          </a:p>
        </p:txBody>
      </p:sp>
      <p:sp>
        <p:nvSpPr>
          <p:cNvPr id="9" name="Oval 2"/>
          <p:cNvSpPr>
            <a:spLocks noChangeArrowheads="1"/>
          </p:cNvSpPr>
          <p:nvPr>
            <p:custDataLst>
              <p:tags r:id="rId8"/>
            </p:custDataLst>
          </p:nvPr>
        </p:nvSpPr>
        <p:spPr bwMode="auto">
          <a:xfrm>
            <a:off x="1865795" y="6436861"/>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C</a:t>
            </a:r>
          </a:p>
        </p:txBody>
      </p:sp>
      <p:sp>
        <p:nvSpPr>
          <p:cNvPr id="10" name="Oval 2"/>
          <p:cNvSpPr>
            <a:spLocks noChangeArrowheads="1"/>
          </p:cNvSpPr>
          <p:nvPr>
            <p:custDataLst>
              <p:tags r:id="rId9"/>
            </p:custDataLst>
          </p:nvPr>
        </p:nvSpPr>
        <p:spPr bwMode="auto">
          <a:xfrm>
            <a:off x="2684360" y="6436861"/>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B</a:t>
            </a:r>
          </a:p>
        </p:txBody>
      </p:sp>
      <p:sp>
        <p:nvSpPr>
          <p:cNvPr id="11" name="Oval 2"/>
          <p:cNvSpPr>
            <a:spLocks noChangeArrowheads="1"/>
          </p:cNvSpPr>
          <p:nvPr>
            <p:custDataLst>
              <p:tags r:id="rId10"/>
            </p:custDataLst>
          </p:nvPr>
        </p:nvSpPr>
        <p:spPr bwMode="auto">
          <a:xfrm>
            <a:off x="3344670" y="6457962"/>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I</a:t>
            </a:r>
          </a:p>
        </p:txBody>
      </p:sp>
      <p:sp>
        <p:nvSpPr>
          <p:cNvPr id="12" name="Oval 2"/>
          <p:cNvSpPr>
            <a:spLocks noChangeArrowheads="1"/>
          </p:cNvSpPr>
          <p:nvPr>
            <p:custDataLst>
              <p:tags r:id="rId11"/>
            </p:custDataLst>
          </p:nvPr>
        </p:nvSpPr>
        <p:spPr bwMode="auto">
          <a:xfrm>
            <a:off x="4163236" y="6457962"/>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H</a:t>
            </a:r>
          </a:p>
        </p:txBody>
      </p:sp>
      <p:sp>
        <p:nvSpPr>
          <p:cNvPr id="13" name="Oval 2"/>
          <p:cNvSpPr>
            <a:spLocks noChangeArrowheads="1"/>
          </p:cNvSpPr>
          <p:nvPr>
            <p:custDataLst>
              <p:tags r:id="rId12"/>
            </p:custDataLst>
          </p:nvPr>
        </p:nvSpPr>
        <p:spPr bwMode="auto">
          <a:xfrm>
            <a:off x="4981802" y="6457962"/>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G</a:t>
            </a:r>
          </a:p>
        </p:txBody>
      </p:sp>
      <p:cxnSp>
        <p:nvCxnSpPr>
          <p:cNvPr id="14" name="Straight Arrow Connector 13"/>
          <p:cNvCxnSpPr>
            <a:stCxn id="13" idx="2"/>
          </p:cNvCxnSpPr>
          <p:nvPr>
            <p:custDataLst>
              <p:tags r:id="rId13"/>
            </p:custDataLst>
          </p:nvPr>
        </p:nvCxnSpPr>
        <p:spPr>
          <a:xfrm rot="10800000">
            <a:off x="4683747" y="6717233"/>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custDataLst>
              <p:tags r:id="rId14"/>
            </p:custDataLst>
          </p:nvPr>
        </p:nvSpPr>
        <p:spPr>
          <a:xfrm>
            <a:off x="3020443" y="6899778"/>
            <a:ext cx="2055210" cy="431186"/>
          </a:xfrm>
          <a:custGeom>
            <a:avLst/>
            <a:gdLst>
              <a:gd name="connsiteX0" fmla="*/ 2228850 w 2228850"/>
              <a:gd name="connsiteY0" fmla="*/ 0 h 273050"/>
              <a:gd name="connsiteX1" fmla="*/ 409575 w 2228850"/>
              <a:gd name="connsiteY1" fmla="*/ 266700 h 273050"/>
              <a:gd name="connsiteX2" fmla="*/ 0 w 2228850"/>
              <a:gd name="connsiteY2" fmla="*/ 38100 h 273050"/>
            </a:gdLst>
            <a:ahLst/>
            <a:cxnLst>
              <a:cxn ang="0">
                <a:pos x="connsiteX0" y="connsiteY0"/>
              </a:cxn>
              <a:cxn ang="0">
                <a:pos x="connsiteX1" y="connsiteY1"/>
              </a:cxn>
              <a:cxn ang="0">
                <a:pos x="connsiteX2" y="connsiteY2"/>
              </a:cxn>
            </a:cxnLst>
            <a:rect l="l" t="t" r="r" b="b"/>
            <a:pathLst>
              <a:path w="2228850" h="273050">
                <a:moveTo>
                  <a:pt x="2228850" y="0"/>
                </a:moveTo>
                <a:cubicBezTo>
                  <a:pt x="1504950" y="130175"/>
                  <a:pt x="781050" y="260350"/>
                  <a:pt x="409575" y="266700"/>
                </a:cubicBezTo>
                <a:cubicBezTo>
                  <a:pt x="38100" y="273050"/>
                  <a:pt x="19050" y="155575"/>
                  <a:pt x="0" y="38100"/>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sp>
        <p:nvSpPr>
          <p:cNvPr id="19" name="Freeform 18"/>
          <p:cNvSpPr/>
          <p:nvPr>
            <p:custDataLst>
              <p:tags r:id="rId15"/>
            </p:custDataLst>
          </p:nvPr>
        </p:nvSpPr>
        <p:spPr>
          <a:xfrm>
            <a:off x="749837" y="6842628"/>
            <a:ext cx="1975193" cy="432434"/>
          </a:xfrm>
          <a:custGeom>
            <a:avLst/>
            <a:gdLst>
              <a:gd name="connsiteX0" fmla="*/ 2124075 w 2124075"/>
              <a:gd name="connsiteY0" fmla="*/ 0 h 360362"/>
              <a:gd name="connsiteX1" fmla="*/ 895350 w 2124075"/>
              <a:gd name="connsiteY1" fmla="*/ 352425 h 360362"/>
              <a:gd name="connsiteX2" fmla="*/ 0 w 2124075"/>
              <a:gd name="connsiteY2" fmla="*/ 47625 h 360362"/>
            </a:gdLst>
            <a:ahLst/>
            <a:cxnLst>
              <a:cxn ang="0">
                <a:pos x="connsiteX0" y="connsiteY0"/>
              </a:cxn>
              <a:cxn ang="0">
                <a:pos x="connsiteX1" y="connsiteY1"/>
              </a:cxn>
              <a:cxn ang="0">
                <a:pos x="connsiteX2" y="connsiteY2"/>
              </a:cxn>
            </a:cxnLst>
            <a:rect l="l" t="t" r="r" b="b"/>
            <a:pathLst>
              <a:path w="2124075" h="360362">
                <a:moveTo>
                  <a:pt x="2124075" y="0"/>
                </a:moveTo>
                <a:cubicBezTo>
                  <a:pt x="1686718" y="172244"/>
                  <a:pt x="1249362" y="344488"/>
                  <a:pt x="895350" y="352425"/>
                </a:cubicBezTo>
                <a:cubicBezTo>
                  <a:pt x="541338" y="360362"/>
                  <a:pt x="270669" y="203993"/>
                  <a:pt x="0" y="47625"/>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cxnSp>
        <p:nvCxnSpPr>
          <p:cNvPr id="22" name="Straight Arrow Connector 21"/>
          <p:cNvCxnSpPr/>
          <p:nvPr>
            <p:custDataLst>
              <p:tags r:id="rId16"/>
            </p:custDataLst>
          </p:nvPr>
        </p:nvCxnSpPr>
        <p:spPr>
          <a:xfrm rot="10800000">
            <a:off x="3877932" y="6725806"/>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7"/>
            </p:custDataLst>
          </p:nvPr>
        </p:nvCxnSpPr>
        <p:spPr>
          <a:xfrm rot="10800000">
            <a:off x="2404555" y="6702946"/>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custDataLst>
              <p:tags r:id="rId18"/>
            </p:custDataLst>
          </p:nvPr>
        </p:nvCxnSpPr>
        <p:spPr>
          <a:xfrm rot="10800000">
            <a:off x="1587310" y="6705804"/>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Oval 2"/>
          <p:cNvSpPr>
            <a:spLocks noChangeArrowheads="1"/>
          </p:cNvSpPr>
          <p:nvPr>
            <p:custDataLst>
              <p:tags r:id="rId19"/>
            </p:custDataLst>
          </p:nvPr>
        </p:nvSpPr>
        <p:spPr bwMode="auto">
          <a:xfrm>
            <a:off x="7199599" y="6544067"/>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Arial" pitchFamily="34" charset="0"/>
                <a:cs typeface="Arial" pitchFamily="34" charset="0"/>
              </a:rPr>
              <a:t>D</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2" name="Oval 2"/>
          <p:cNvSpPr>
            <a:spLocks noChangeArrowheads="1"/>
          </p:cNvSpPr>
          <p:nvPr>
            <p:custDataLst>
              <p:tags r:id="rId20"/>
            </p:custDataLst>
          </p:nvPr>
        </p:nvSpPr>
        <p:spPr bwMode="auto">
          <a:xfrm>
            <a:off x="8020722" y="6565168"/>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Arial" pitchFamily="34" charset="0"/>
                <a:cs typeface="Arial" pitchFamily="34" charset="0"/>
              </a:rPr>
              <a:t>C</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3" name="Oval 2"/>
          <p:cNvSpPr>
            <a:spLocks noChangeArrowheads="1"/>
          </p:cNvSpPr>
          <p:nvPr>
            <p:custDataLst>
              <p:tags r:id="rId21"/>
            </p:custDataLst>
          </p:nvPr>
        </p:nvSpPr>
        <p:spPr bwMode="auto">
          <a:xfrm>
            <a:off x="8839288" y="6565168"/>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lvl="0" algn="ctr" fontAlgn="base">
              <a:spcBef>
                <a:spcPct val="0"/>
              </a:spcBef>
              <a:spcAft>
                <a:spcPct val="0"/>
              </a:spcAft>
            </a:pPr>
            <a:r>
              <a:rPr lang="en-US" sz="2900" dirty="0">
                <a:solidFill>
                  <a:schemeClr val="bg1"/>
                </a:solidFill>
                <a:latin typeface="Arial" pitchFamily="34" charset="0"/>
                <a:cs typeface="Arial" pitchFamily="34" charset="0"/>
              </a:rPr>
              <a:t>B</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sp>
        <p:nvSpPr>
          <p:cNvPr id="34" name="Oval 2"/>
          <p:cNvSpPr>
            <a:spLocks noChangeArrowheads="1"/>
          </p:cNvSpPr>
          <p:nvPr>
            <p:custDataLst>
              <p:tags r:id="rId22"/>
            </p:custDataLst>
          </p:nvPr>
        </p:nvSpPr>
        <p:spPr bwMode="auto">
          <a:xfrm>
            <a:off x="9657854" y="6565168"/>
            <a:ext cx="548640" cy="520447"/>
          </a:xfrm>
          <a:prstGeom prst="ellipse">
            <a:avLst/>
          </a:prstGeom>
          <a:noFill/>
          <a:ln w="28575">
            <a:solidFill>
              <a:schemeClr val="bg1"/>
            </a:solidFill>
            <a:round/>
            <a:headEnd/>
            <a:tailEnd/>
          </a:ln>
        </p:spPr>
        <p:txBody>
          <a:bodyPr vert="horz" wrap="square" lIns="0" tIns="0" rIns="0" bIns="0" numCol="1" anchor="t" anchorCtr="0" compatLnSpc="1">
            <a:prstTxWarp prst="textNoShape">
              <a:avLst/>
            </a:prstTxWarp>
          </a:bodyPr>
          <a:lstStyle/>
          <a:p>
            <a:pPr algn="ctr" fontAlgn="base">
              <a:spcBef>
                <a:spcPct val="0"/>
              </a:spcBef>
              <a:spcAft>
                <a:spcPct val="0"/>
              </a:spcAft>
            </a:pPr>
            <a:r>
              <a:rPr lang="en-US" sz="2900" dirty="0">
                <a:solidFill>
                  <a:schemeClr val="bg1"/>
                </a:solidFill>
                <a:latin typeface="Arial" pitchFamily="34" charset="0"/>
                <a:cs typeface="Arial" pitchFamily="34" charset="0"/>
              </a:rPr>
              <a:t>G</a:t>
            </a:r>
            <a:r>
              <a:rPr lang="en-US" sz="2900" dirty="0">
                <a:solidFill>
                  <a:schemeClr val="bg1"/>
                </a:solidFill>
                <a:latin typeface="Arial" pitchFamily="34" charset="0"/>
                <a:cs typeface="Arial" pitchFamily="34" charset="0"/>
                <a:sym typeface="Symbol"/>
              </a:rPr>
              <a:t></a:t>
            </a:r>
            <a:endParaRPr lang="en-US" sz="2900" dirty="0">
              <a:solidFill>
                <a:schemeClr val="bg1"/>
              </a:solidFill>
              <a:latin typeface="Arial" pitchFamily="34" charset="0"/>
              <a:cs typeface="Arial" pitchFamily="34" charset="0"/>
            </a:endParaRPr>
          </a:p>
        </p:txBody>
      </p:sp>
      <p:cxnSp>
        <p:nvCxnSpPr>
          <p:cNvPr id="35" name="Straight Arrow Connector 34"/>
          <p:cNvCxnSpPr>
            <a:stCxn id="34" idx="2"/>
          </p:cNvCxnSpPr>
          <p:nvPr>
            <p:custDataLst>
              <p:tags r:id="rId23"/>
            </p:custDataLst>
          </p:nvPr>
        </p:nvCxnSpPr>
        <p:spPr>
          <a:xfrm rot="10800000">
            <a:off x="9359799" y="6824438"/>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custDataLst>
              <p:tags r:id="rId24"/>
            </p:custDataLst>
          </p:nvPr>
        </p:nvCxnSpPr>
        <p:spPr>
          <a:xfrm rot="10800000">
            <a:off x="8553984" y="6833011"/>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custDataLst>
              <p:tags r:id="rId25"/>
            </p:custDataLst>
          </p:nvPr>
        </p:nvCxnSpPr>
        <p:spPr>
          <a:xfrm rot="10800000">
            <a:off x="7714381" y="6829069"/>
            <a:ext cx="298057" cy="9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82" name="Group 81"/>
          <p:cNvGrpSpPr/>
          <p:nvPr>
            <p:custDataLst>
              <p:tags r:id="rId26"/>
            </p:custDataLst>
          </p:nvPr>
        </p:nvGrpSpPr>
        <p:grpSpPr>
          <a:xfrm>
            <a:off x="5741800" y="4843167"/>
            <a:ext cx="2314072" cy="2886925"/>
            <a:chOff x="4784834" y="4035972"/>
            <a:chExt cx="1928395" cy="2405771"/>
          </a:xfrm>
        </p:grpSpPr>
        <p:sp>
          <p:nvSpPr>
            <p:cNvPr id="77" name="Rectangle 76"/>
            <p:cNvSpPr/>
            <p:nvPr>
              <p:custDataLst>
                <p:tags r:id="rId42"/>
              </p:custDataLst>
            </p:nvPr>
          </p:nvSpPr>
          <p:spPr>
            <a:xfrm>
              <a:off x="4784834" y="5155324"/>
              <a:ext cx="1111469" cy="1286419"/>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1" name="Group 80"/>
            <p:cNvGrpSpPr/>
            <p:nvPr/>
          </p:nvGrpSpPr>
          <p:grpSpPr>
            <a:xfrm>
              <a:off x="5139563" y="4035972"/>
              <a:ext cx="1573666" cy="1040525"/>
              <a:chOff x="5139563" y="4035972"/>
              <a:chExt cx="1573666" cy="1040525"/>
            </a:xfrm>
          </p:grpSpPr>
          <p:sp>
            <p:nvSpPr>
              <p:cNvPr id="78" name="Cloud Callout 77"/>
              <p:cNvSpPr/>
              <p:nvPr>
                <p:custDataLst>
                  <p:tags r:id="rId43"/>
                </p:custDataLst>
              </p:nvPr>
            </p:nvSpPr>
            <p:spPr>
              <a:xfrm>
                <a:off x="5139563" y="4035972"/>
                <a:ext cx="1573666" cy="1040525"/>
              </a:xfrm>
              <a:prstGeom prst="cloudCallo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9" name="TextBox 78"/>
              <p:cNvSpPr txBox="1"/>
              <p:nvPr>
                <p:custDataLst>
                  <p:tags r:id="rId44"/>
                </p:custDataLst>
              </p:nvPr>
            </p:nvSpPr>
            <p:spPr>
              <a:xfrm>
                <a:off x="5264371" y="4185746"/>
                <a:ext cx="1405131" cy="692498"/>
              </a:xfrm>
              <a:prstGeom prst="rect">
                <a:avLst/>
              </a:prstGeom>
              <a:noFill/>
              <a:ln>
                <a:noFill/>
              </a:ln>
            </p:spPr>
            <p:txBody>
              <a:bodyPr wrap="square" rtlCol="0">
                <a:spAutoFit/>
              </a:bodyPr>
              <a:lstStyle/>
              <a:p>
                <a:pPr algn="ctr"/>
                <a:r>
                  <a:rPr lang="en-US" sz="2400" dirty="0">
                    <a:solidFill>
                      <a:schemeClr val="bg1"/>
                    </a:solidFill>
                  </a:rPr>
                  <a:t>T’s conflict</a:t>
                </a:r>
              </a:p>
              <a:p>
                <a:pPr algn="ctr"/>
                <a:r>
                  <a:rPr lang="en-US" sz="2400" dirty="0">
                    <a:solidFill>
                      <a:schemeClr val="bg1"/>
                    </a:solidFill>
                  </a:rPr>
                  <a:t>zone</a:t>
                </a:r>
              </a:p>
            </p:txBody>
          </p:sp>
        </p:grpSp>
      </p:grpSp>
      <p:sp>
        <p:nvSpPr>
          <p:cNvPr id="48" name="Freeform 47"/>
          <p:cNvSpPr/>
          <p:nvPr>
            <p:custDataLst>
              <p:tags r:id="rId27"/>
            </p:custDataLst>
          </p:nvPr>
        </p:nvSpPr>
        <p:spPr>
          <a:xfrm>
            <a:off x="4606684" y="6258909"/>
            <a:ext cx="5098568" cy="381526"/>
          </a:xfrm>
          <a:custGeom>
            <a:avLst/>
            <a:gdLst>
              <a:gd name="connsiteX0" fmla="*/ 4248807 w 4248807"/>
              <a:gd name="connsiteY0" fmla="*/ 317938 h 317938"/>
              <a:gd name="connsiteX1" fmla="*/ 3894083 w 4248807"/>
              <a:gd name="connsiteY1" fmla="*/ 160282 h 317938"/>
              <a:gd name="connsiteX2" fmla="*/ 2577662 w 4248807"/>
              <a:gd name="connsiteY2" fmla="*/ 49924 h 317938"/>
              <a:gd name="connsiteX3" fmla="*/ 685800 w 4248807"/>
              <a:gd name="connsiteY3" fmla="*/ 26276 h 317938"/>
              <a:gd name="connsiteX4" fmla="*/ 0 w 4248807"/>
              <a:gd name="connsiteY4" fmla="*/ 207579 h 317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807" h="317938">
                <a:moveTo>
                  <a:pt x="4248807" y="317938"/>
                </a:moveTo>
                <a:cubicBezTo>
                  <a:pt x="4210707" y="261444"/>
                  <a:pt x="4172607" y="204951"/>
                  <a:pt x="3894083" y="160282"/>
                </a:cubicBezTo>
                <a:cubicBezTo>
                  <a:pt x="3615559" y="115613"/>
                  <a:pt x="3112376" y="72258"/>
                  <a:pt x="2577662" y="49924"/>
                </a:cubicBezTo>
                <a:cubicBezTo>
                  <a:pt x="2042948" y="27590"/>
                  <a:pt x="1115410" y="0"/>
                  <a:pt x="685800" y="26276"/>
                </a:cubicBezTo>
                <a:cubicBezTo>
                  <a:pt x="256190" y="52552"/>
                  <a:pt x="0" y="207579"/>
                  <a:pt x="0" y="207579"/>
                </a:cubicBezTo>
              </a:path>
            </a:pathLst>
          </a:cu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cxnSp>
        <p:nvCxnSpPr>
          <p:cNvPr id="54" name="Straight Connector 53"/>
          <p:cNvCxnSpPr/>
          <p:nvPr>
            <p:custDataLst>
              <p:tags r:id="rId28"/>
            </p:custDataLst>
          </p:nvPr>
        </p:nvCxnSpPr>
        <p:spPr>
          <a:xfrm rot="5400000">
            <a:off x="6300092" y="6965795"/>
            <a:ext cx="1653850" cy="57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custDataLst>
              <p:tags r:id="rId29"/>
            </p:custDataLst>
          </p:nvPr>
        </p:nvSpPr>
        <p:spPr>
          <a:xfrm>
            <a:off x="6016124" y="6709798"/>
            <a:ext cx="151349" cy="170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6" name="Oval 55"/>
          <p:cNvSpPr/>
          <p:nvPr>
            <p:custDataLst>
              <p:tags r:id="rId30"/>
            </p:custDataLst>
          </p:nvPr>
        </p:nvSpPr>
        <p:spPr>
          <a:xfrm>
            <a:off x="6317245" y="6709798"/>
            <a:ext cx="151349" cy="170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sp>
        <p:nvSpPr>
          <p:cNvPr id="57" name="Oval 56"/>
          <p:cNvSpPr/>
          <p:nvPr>
            <p:custDataLst>
              <p:tags r:id="rId31"/>
            </p:custDataLst>
          </p:nvPr>
        </p:nvSpPr>
        <p:spPr>
          <a:xfrm>
            <a:off x="6618367" y="6709798"/>
            <a:ext cx="151349" cy="170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solidFill>
                <a:schemeClr val="bg1"/>
              </a:solidFill>
            </a:endParaRPr>
          </a:p>
        </p:txBody>
      </p:sp>
      <p:cxnSp>
        <p:nvCxnSpPr>
          <p:cNvPr id="94" name="Straight Connector 93"/>
          <p:cNvCxnSpPr/>
          <p:nvPr>
            <p:custDataLst>
              <p:tags r:id="rId32"/>
            </p:custDataLst>
          </p:nvPr>
        </p:nvCxnSpPr>
        <p:spPr>
          <a:xfrm rot="16200000" flipH="1">
            <a:off x="-594643" y="6922547"/>
            <a:ext cx="1688533" cy="248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custDataLst>
              <p:tags r:id="rId33"/>
            </p:custDataLst>
          </p:nvPr>
        </p:nvCxnSpPr>
        <p:spPr>
          <a:xfrm rot="5400000">
            <a:off x="9476066" y="6969933"/>
            <a:ext cx="1641426" cy="166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34"/>
            </p:custDataLst>
          </p:nvPr>
        </p:nvCxnSpPr>
        <p:spPr>
          <a:xfrm rot="16200000" flipH="1">
            <a:off x="4871925" y="6968223"/>
            <a:ext cx="1676533" cy="109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35"/>
            </p:custDataLst>
          </p:nvPr>
        </p:nvSpPr>
        <p:spPr>
          <a:xfrm>
            <a:off x="7883586" y="5742395"/>
            <a:ext cx="2318272" cy="538609"/>
          </a:xfrm>
          <a:prstGeom prst="rect">
            <a:avLst/>
          </a:prstGeom>
          <a:solidFill>
            <a:schemeClr val="accent1">
              <a:lumMod val="20000"/>
              <a:lumOff val="80000"/>
            </a:schemeClr>
          </a:solidFill>
          <a:ln>
            <a:solidFill>
              <a:schemeClr val="bg1"/>
            </a:solidFill>
          </a:ln>
        </p:spPr>
        <p:txBody>
          <a:bodyPr wrap="square" rtlCol="0">
            <a:spAutoFit/>
          </a:bodyPr>
          <a:lstStyle/>
          <a:p>
            <a:r>
              <a:rPr lang="en-US" sz="2900" dirty="0">
                <a:solidFill>
                  <a:schemeClr val="bg1"/>
                </a:solidFill>
              </a:rPr>
              <a:t>transaction T</a:t>
            </a:r>
          </a:p>
        </p:txBody>
      </p:sp>
      <p:grpSp>
        <p:nvGrpSpPr>
          <p:cNvPr id="84" name="Group 83"/>
          <p:cNvGrpSpPr/>
          <p:nvPr>
            <p:custDataLst>
              <p:tags r:id="rId36"/>
            </p:custDataLst>
          </p:nvPr>
        </p:nvGrpSpPr>
        <p:grpSpPr>
          <a:xfrm>
            <a:off x="815844" y="5202591"/>
            <a:ext cx="5404480" cy="901261"/>
            <a:chOff x="646354" y="4274208"/>
            <a:chExt cx="4503735" cy="751051"/>
          </a:xfrm>
        </p:grpSpPr>
        <p:sp>
          <p:nvSpPr>
            <p:cNvPr id="73" name="TextBox 72"/>
            <p:cNvSpPr txBox="1"/>
            <p:nvPr>
              <p:custDataLst>
                <p:tags r:id="rId40"/>
              </p:custDataLst>
            </p:nvPr>
          </p:nvSpPr>
          <p:spPr>
            <a:xfrm>
              <a:off x="646354" y="4274208"/>
              <a:ext cx="4117379" cy="692497"/>
            </a:xfrm>
            <a:prstGeom prst="rect">
              <a:avLst/>
            </a:prstGeom>
            <a:solidFill>
              <a:schemeClr val="accent1">
                <a:lumMod val="20000"/>
                <a:lumOff val="80000"/>
              </a:schemeClr>
            </a:solidFill>
            <a:ln>
              <a:solidFill>
                <a:schemeClr val="bg1"/>
              </a:solidFill>
            </a:ln>
          </p:spPr>
          <p:txBody>
            <a:bodyPr wrap="square" rtlCol="0">
              <a:spAutoFit/>
            </a:bodyPr>
            <a:lstStyle/>
            <a:p>
              <a:r>
                <a:rPr lang="en-US" sz="2400" dirty="0">
                  <a:solidFill>
                    <a:schemeClr val="bg1"/>
                  </a:solidFill>
                </a:rPr>
                <a:t>Did a committed transaction write into T’s readset or writeset here?</a:t>
              </a:r>
            </a:p>
          </p:txBody>
        </p:sp>
        <p:sp>
          <p:nvSpPr>
            <p:cNvPr id="76" name="Bent Arrow 75"/>
            <p:cNvSpPr/>
            <p:nvPr>
              <p:custDataLst>
                <p:tags r:id="rId41"/>
              </p:custDataLst>
            </p:nvPr>
          </p:nvSpPr>
          <p:spPr>
            <a:xfrm rot="5400000">
              <a:off x="4736243" y="4611414"/>
              <a:ext cx="441435" cy="386256"/>
            </a:xfrm>
            <a:prstGeom prst="bentArrow">
              <a:avLst/>
            </a:prstGeom>
            <a:solidFill>
              <a:schemeClr val="accent1">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50" name="Freeform 49"/>
          <p:cNvSpPr/>
          <p:nvPr>
            <p:custDataLst>
              <p:tags r:id="rId37"/>
            </p:custDataLst>
          </p:nvPr>
        </p:nvSpPr>
        <p:spPr>
          <a:xfrm>
            <a:off x="524075" y="6911228"/>
            <a:ext cx="8565335" cy="851620"/>
          </a:xfrm>
          <a:custGeom>
            <a:avLst/>
            <a:gdLst>
              <a:gd name="connsiteX0" fmla="*/ 7492621 w 7492621"/>
              <a:gd name="connsiteY0" fmla="*/ 109182 h 607325"/>
              <a:gd name="connsiteX1" fmla="*/ 7356143 w 7492621"/>
              <a:gd name="connsiteY1" fmla="*/ 341194 h 607325"/>
              <a:gd name="connsiteX2" fmla="*/ 7165075 w 7492621"/>
              <a:gd name="connsiteY2" fmla="*/ 477671 h 607325"/>
              <a:gd name="connsiteX3" fmla="*/ 6578221 w 7492621"/>
              <a:gd name="connsiteY3" fmla="*/ 532263 h 607325"/>
              <a:gd name="connsiteX4" fmla="*/ 1119116 w 7492621"/>
              <a:gd name="connsiteY4" fmla="*/ 518615 h 607325"/>
              <a:gd name="connsiteX5" fmla="*/ 0 w 7492621"/>
              <a:gd name="connsiteY5" fmla="*/ 0 h 60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2621" h="607325">
                <a:moveTo>
                  <a:pt x="7492621" y="109182"/>
                </a:moveTo>
                <a:cubicBezTo>
                  <a:pt x="7451677" y="194480"/>
                  <a:pt x="7410734" y="279779"/>
                  <a:pt x="7356143" y="341194"/>
                </a:cubicBezTo>
                <a:cubicBezTo>
                  <a:pt x="7301552" y="402609"/>
                  <a:pt x="7294729" y="445826"/>
                  <a:pt x="7165075" y="477671"/>
                </a:cubicBezTo>
                <a:cubicBezTo>
                  <a:pt x="7035421" y="509516"/>
                  <a:pt x="6578221" y="532263"/>
                  <a:pt x="6578221" y="532263"/>
                </a:cubicBezTo>
                <a:cubicBezTo>
                  <a:pt x="5570561" y="539087"/>
                  <a:pt x="2215486" y="607325"/>
                  <a:pt x="1119116" y="518615"/>
                </a:cubicBezTo>
                <a:cubicBezTo>
                  <a:pt x="22746" y="429905"/>
                  <a:pt x="11373" y="214952"/>
                  <a:pt x="0" y="0"/>
                </a:cubicBezTo>
              </a:path>
            </a:pathLst>
          </a:cu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lIns="109728" tIns="54864" rIns="109728" bIns="54864" rtlCol="0" anchor="ctr"/>
          <a:lstStyle/>
          <a:p>
            <a:pPr algn="ctr"/>
            <a:endParaRPr lang="en-US" dirty="0">
              <a:solidFill>
                <a:schemeClr val="bg1"/>
              </a:solidFill>
            </a:endParaRPr>
          </a:p>
        </p:txBody>
      </p:sp>
      <p:cxnSp>
        <p:nvCxnSpPr>
          <p:cNvPr id="58" name="Straight Connector 57"/>
          <p:cNvCxnSpPr>
            <a:stCxn id="13" idx="5"/>
            <a:endCxn id="59" idx="1"/>
          </p:cNvCxnSpPr>
          <p:nvPr>
            <p:custDataLst>
              <p:tags r:id="rId38"/>
            </p:custDataLst>
          </p:nvPr>
        </p:nvCxnSpPr>
        <p:spPr>
          <a:xfrm>
            <a:off x="5450096" y="6902191"/>
            <a:ext cx="1821336" cy="417627"/>
          </a:xfrm>
          <a:prstGeom prst="line">
            <a:avLst/>
          </a:prstGeom>
          <a:ln w="31750">
            <a:solidFill>
              <a:schemeClr val="bg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39"/>
            </p:custDataLst>
          </p:nvPr>
        </p:nvSpPr>
        <p:spPr>
          <a:xfrm>
            <a:off x="7271432" y="7135152"/>
            <a:ext cx="1431579" cy="369332"/>
          </a:xfrm>
          <a:prstGeom prst="rect">
            <a:avLst/>
          </a:prstGeom>
          <a:solidFill>
            <a:schemeClr val="accent1">
              <a:lumMod val="20000"/>
              <a:lumOff val="80000"/>
            </a:schemeClr>
          </a:solidFill>
          <a:ln>
            <a:solidFill>
              <a:schemeClr val="bg1"/>
            </a:solidFill>
          </a:ln>
        </p:spPr>
        <p:txBody>
          <a:bodyPr wrap="square" lIns="0" tIns="0" rIns="0" bIns="0" rtlCol="0">
            <a:spAutoFit/>
          </a:bodyPr>
          <a:lstStyle/>
          <a:p>
            <a:r>
              <a:rPr lang="en-US" sz="2400" dirty="0">
                <a:solidFill>
                  <a:schemeClr val="bg1"/>
                </a:solidFill>
              </a:rPr>
              <a:t> Snapshot</a:t>
            </a:r>
          </a:p>
        </p:txBody>
      </p:sp>
    </p:spTree>
    <p:custDataLst>
      <p:tags r:id="rId1"/>
    </p:custDataLst>
    <p:extLst>
      <p:ext uri="{BB962C8B-B14F-4D97-AF65-F5344CB8AC3E}">
        <p14:creationId xmlns:p14="http://schemas.microsoft.com/office/powerpoint/2010/main" val="34311293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02336" y="1660866"/>
            <a:ext cx="5286924" cy="1335750"/>
          </a:xfrm>
        </p:spPr>
        <p:txBody>
          <a:bodyPr/>
          <a:lstStyle/>
          <a:p>
            <a:pPr marL="617220" indent="-617220">
              <a:buFont typeface="+mj-lt"/>
              <a:buAutoNum type="arabicPeriod"/>
            </a:pPr>
            <a:r>
              <a:rPr lang="en-US" sz="2800" dirty="0" smtClean="0"/>
              <a:t>Run transaction</a:t>
            </a:r>
          </a:p>
          <a:p>
            <a:pPr marL="617220" indent="-617220">
              <a:buFont typeface="+mj-lt"/>
              <a:buAutoNum type="arabicPeriod"/>
            </a:pPr>
            <a:r>
              <a:rPr lang="en-US" sz="2800" dirty="0" smtClean="0"/>
              <a:t>Broadcast intention</a:t>
            </a:r>
          </a:p>
          <a:p>
            <a:pPr marL="617220" indent="-617220">
              <a:buFont typeface="+mj-lt"/>
              <a:buAutoNum type="arabicPeriod"/>
            </a:pPr>
            <a:r>
              <a:rPr lang="en-US" sz="2800" dirty="0" smtClean="0"/>
              <a:t>Append intention to log</a:t>
            </a:r>
            <a:endParaRPr lang="en-US" sz="2800" dirty="0"/>
          </a:p>
        </p:txBody>
      </p:sp>
      <p:sp>
        <p:nvSpPr>
          <p:cNvPr id="2" name="Title 1"/>
          <p:cNvSpPr>
            <a:spLocks noGrp="1"/>
          </p:cNvSpPr>
          <p:nvPr>
            <p:ph type="title"/>
            <p:custDataLst>
              <p:tags r:id="rId2"/>
            </p:custDataLst>
          </p:nvPr>
        </p:nvSpPr>
        <p:spPr/>
        <p:txBody>
          <a:bodyPr/>
          <a:lstStyle/>
          <a:p>
            <a:r>
              <a:rPr lang="en-US" dirty="0" smtClean="0"/>
              <a:t>Transaction Flow</a:t>
            </a:r>
            <a:endParaRPr lang="en-US" dirty="0"/>
          </a:p>
        </p:txBody>
      </p:sp>
      <p:sp>
        <p:nvSpPr>
          <p:cNvPr id="7" name="Content Placeholder 6"/>
          <p:cNvSpPr>
            <a:spLocks noGrp="1"/>
          </p:cNvSpPr>
          <p:nvPr>
            <p:ph sz="half" idx="4294967295"/>
            <p:custDataLst>
              <p:tags r:id="rId3"/>
            </p:custDataLst>
          </p:nvPr>
        </p:nvSpPr>
        <p:spPr>
          <a:xfrm>
            <a:off x="6127750" y="1629815"/>
            <a:ext cx="4845050" cy="1335087"/>
          </a:xfrm>
        </p:spPr>
        <p:txBody>
          <a:bodyPr/>
          <a:lstStyle/>
          <a:p>
            <a:pPr marL="0" indent="0">
              <a:buNone/>
            </a:pPr>
            <a:r>
              <a:rPr lang="en-US" sz="2800" dirty="0" smtClean="0"/>
              <a:t>4. Send log location</a:t>
            </a:r>
          </a:p>
          <a:p>
            <a:pPr marL="0" indent="0">
              <a:buNone/>
            </a:pPr>
            <a:r>
              <a:rPr lang="en-US" sz="2800" dirty="0" smtClean="0"/>
              <a:t>5. De-serialize intention</a:t>
            </a:r>
          </a:p>
          <a:p>
            <a:pPr marL="0" indent="0">
              <a:buNone/>
            </a:pPr>
            <a:r>
              <a:rPr lang="en-US" sz="2800" dirty="0" smtClean="0"/>
              <a:t>6. Meld</a:t>
            </a:r>
            <a:endParaRPr lang="en-US" sz="2800" dirty="0"/>
          </a:p>
        </p:txBody>
      </p:sp>
      <p:sp>
        <p:nvSpPr>
          <p:cNvPr id="4" name="Slide Number Placeholder 3"/>
          <p:cNvSpPr>
            <a:spLocks noGrp="1"/>
          </p:cNvSpPr>
          <p:nvPr>
            <p:ph type="sldNum" sz="quarter" idx="4294967295"/>
            <p:custDataLst>
              <p:tags r:id="rId4"/>
            </p:custDataLst>
          </p:nvPr>
        </p:nvSpPr>
        <p:spPr>
          <a:xfrm>
            <a:off x="8413750" y="7627938"/>
            <a:ext cx="2559050" cy="438150"/>
          </a:xfrm>
          <a:prstGeom prst="rect">
            <a:avLst/>
          </a:prstGeom>
        </p:spPr>
        <p:txBody>
          <a:bodyPr lIns="109728" tIns="54864" rIns="109728" bIns="54864"/>
          <a:lstStyle/>
          <a:p>
            <a:fld id="{91BD128E-496B-4FFC-81EC-249F77FE8793}" type="slidenum">
              <a:rPr lang="en-US" smtClean="0"/>
              <a:pPr/>
              <a:t>9</a:t>
            </a:fld>
            <a:endParaRPr lang="en-US"/>
          </a:p>
        </p:txBody>
      </p:sp>
      <p:pic>
        <p:nvPicPr>
          <p:cNvPr id="2050"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24828" y="3463100"/>
            <a:ext cx="9524428" cy="43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4"/>
          <p:cNvSpPr txBox="1">
            <a:spLocks/>
          </p:cNvSpPr>
          <p:nvPr>
            <p:custDataLst>
              <p:tags r:id="rId6"/>
            </p:custDataLst>
          </p:nvPr>
        </p:nvSpPr>
        <p:spPr>
          <a:xfrm>
            <a:off x="7863840" y="7627621"/>
            <a:ext cx="2560320" cy="438150"/>
          </a:xfrm>
          <a:prstGeom prst="rect">
            <a:avLst/>
          </a:prstGeom>
        </p:spPr>
        <p:txBody>
          <a:bodyPr lIns="109728" tIns="54864" rIns="109728" bIns="54864"/>
          <a:ls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a:lstStyle>
          <a:p>
            <a:pPr algn="r"/>
            <a:fld id="{91BD128E-496B-4FFC-81EC-249F77FE8793}" type="slidenum">
              <a:rPr lang="en-US" smtClean="0">
                <a:solidFill>
                  <a:schemeClr val="bg1"/>
                </a:solidFill>
              </a:rPr>
              <a:pPr algn="r"/>
              <a:t>9</a:t>
            </a:fld>
            <a:endParaRPr lang="en-US" dirty="0">
              <a:solidFill>
                <a:schemeClr val="bg1"/>
              </a:solidFill>
            </a:endParaRPr>
          </a:p>
        </p:txBody>
      </p:sp>
    </p:spTree>
    <p:extLst>
      <p:ext uri="{BB962C8B-B14F-4D97-AF65-F5344CB8AC3E}">
        <p14:creationId xmlns:p14="http://schemas.microsoft.com/office/powerpoint/2010/main" val="246011278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 name="WEBEXPORTGUID" val="a05cd302-b4d3-4634-88cf-b74d6c7c69e9"/>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TIMING" val="|7.1|21.8|2.7"/>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TIMING" val="|46.8|13.7"/>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TIMING" val="|7.9|2|38.4|24.2"/>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TIMING" val="|0.8|0.7|0.6|0.6"/>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TIMING" val="|19.8|35.9"/>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TIMING" val="|17|10.5"/>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TIMING" val="|41.5|2.8|5.1|35.6|4.8"/>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TIMING" val="|24.5"/>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MSR_PPT_all_template_v03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5167ABB-9C06-4905-8276-350A9250D713}">
  <ds:schemaRefs>
    <ds:schemaRef ds:uri="http://purl.org/dc/dcmitype/"/>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CE743663-D9C6-4D09-8D4C-975EB70AD43A}">
  <ds:schemaRefs>
    <ds:schemaRef ds:uri="http://schemas.microsoft.com/sharepoint/v3/contenttype/forms"/>
  </ds:schemaRefs>
</ds:datastoreItem>
</file>

<file path=customXml/itemProps3.xml><?xml version="1.0" encoding="utf-8"?>
<ds:datastoreItem xmlns:ds="http://schemas.openxmlformats.org/officeDocument/2006/customXml" ds:itemID="{568B7290-D503-4B93-BF59-6279EA855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Aspect</Template>
  <TotalTime>3315</TotalTime>
  <Words>2192</Words>
  <Application>Microsoft Office PowerPoint</Application>
  <PresentationFormat>Custom</PresentationFormat>
  <Paragraphs>560</Paragraphs>
  <Slides>33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Century</vt:lpstr>
      <vt:lpstr>Symbol</vt:lpstr>
      <vt:lpstr>Wingdings</vt:lpstr>
      <vt:lpstr>Calibri</vt:lpstr>
      <vt:lpstr>Segoe</vt:lpstr>
      <vt:lpstr>Segoe Semibold</vt:lpstr>
      <vt:lpstr>Times New Roman</vt:lpstr>
      <vt:lpstr>MSR_PPT_all_template_v03_light</vt:lpstr>
      <vt:lpstr>Optimistic Concurrency Control by Melding Trees</vt:lpstr>
      <vt:lpstr>Introduction</vt:lpstr>
      <vt:lpstr>Scenario 2</vt:lpstr>
      <vt:lpstr>Outline</vt:lpstr>
      <vt:lpstr>Database is a Binary Search Tree</vt:lpstr>
      <vt:lpstr>Binary Tree is Multi-versioned</vt:lpstr>
      <vt:lpstr>Transaction Execution</vt:lpstr>
      <vt:lpstr>Meld: Log Roll-forward</vt:lpstr>
      <vt:lpstr>Transaction Flow</vt:lpstr>
      <vt:lpstr>Bottlenecks</vt:lpstr>
      <vt:lpstr>Main Idea: Fast Conflict Check</vt:lpstr>
      <vt:lpstr>Outline</vt:lpstr>
      <vt:lpstr>Meld</vt:lpstr>
      <vt:lpstr>Running Example</vt:lpstr>
      <vt:lpstr>Intention Metadata</vt:lpstr>
      <vt:lpstr>Lazy  VN  Assignment</vt:lpstr>
      <vt:lpstr>Source Versions and Dependencies</vt:lpstr>
      <vt:lpstr>Serial Intentions</vt:lpstr>
      <vt:lpstr>Running Example</vt:lpstr>
      <vt:lpstr>Concurrent (= non-serial) Intentions</vt:lpstr>
      <vt:lpstr>Ephemeral Intentions</vt:lpstr>
      <vt:lpstr>Garbage Collecting Ephemeral Intentions</vt:lpstr>
      <vt:lpstr>Other Important Details</vt:lpstr>
      <vt:lpstr>Performance</vt:lpstr>
      <vt:lpstr>Throughput</vt:lpstr>
      <vt:lpstr>Number of Nodes Accessed</vt:lpstr>
      <vt:lpstr>Meld Performance vs. Brute Force</vt:lpstr>
      <vt:lpstr>Related Work</vt:lpstr>
      <vt:lpstr>Summary</vt:lpstr>
      <vt:lpstr>Backup Slides</vt:lpstr>
      <vt:lpstr>Metadata for  Conflict Testing</vt:lpstr>
      <vt:lpstr>Metadata for Detecting Phantoms</vt:lpstr>
      <vt:lpstr>Computing NSV(n)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Fred Videon</cp:lastModifiedBy>
  <cp:revision>123</cp:revision>
  <cp:lastPrinted>2012-03-07T19:28:29Z</cp:lastPrinted>
  <dcterms:created xsi:type="dcterms:W3CDTF">2007-04-19T18:32:04Z</dcterms:created>
  <dcterms:modified xsi:type="dcterms:W3CDTF">2012-03-07T22:11:17Z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0x0101006E3074916C7A05429E3860C96E939D68</vt:lpwstr>
  </property>
</Properties>
</file>