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1" autoAdjust="0"/>
  </p:normalViewPr>
  <p:slideViewPr>
    <p:cSldViewPr>
      <p:cViewPr>
        <p:scale>
          <a:sx n="120" d="100"/>
          <a:sy n="120" d="100"/>
        </p:scale>
        <p:origin x="-116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04800" y="228600"/>
            <a:ext cx="8382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Assignment </a:t>
            </a:r>
            <a:r>
              <a:rPr lang="en-US" sz="2800" b="1" dirty="0" smtClean="0"/>
              <a:t>5 </a:t>
            </a:r>
            <a:r>
              <a:rPr lang="en-US" sz="2800" b="1" dirty="0"/>
              <a:t>- Solution</a:t>
            </a:r>
          </a:p>
          <a:p>
            <a:r>
              <a:rPr lang="en-US" dirty="0"/>
              <a:t> </a:t>
            </a:r>
          </a:p>
          <a:p>
            <a:r>
              <a:rPr lang="en-US" sz="2400" b="1" dirty="0"/>
              <a:t>Problem </a:t>
            </a:r>
            <a:r>
              <a:rPr lang="en-US" sz="2400" b="1" dirty="0" smtClean="0"/>
              <a:t>1</a:t>
            </a:r>
          </a:p>
          <a:p>
            <a:r>
              <a:rPr lang="en-US" sz="2400" dirty="0" smtClean="0"/>
              <a:t>Consider </a:t>
            </a:r>
            <a:r>
              <a:rPr lang="en-US" sz="2400" dirty="0"/>
              <a:t>a system that uses the two-phase commit protocol with the cooperative termination protocol and no other optimizations. Assuming there are two participants (P1 and P2) and a coordinator (C), for each of the following either describe an execution scenario or explain why it cannot happen:</a:t>
            </a:r>
          </a:p>
          <a:p>
            <a:pPr lvl="0"/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3" name="Oval 2"/>
          <p:cNvSpPr/>
          <p:nvPr>
            <p:custDataLst>
              <p:tags r:id="rId2"/>
            </p:custDataLst>
          </p:nvPr>
        </p:nvSpPr>
        <p:spPr>
          <a:xfrm>
            <a:off x="4191000" y="3602474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590800" y="4953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5867400" y="4953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7" name="Curved Connector 6"/>
          <p:cNvCxnSpPr>
            <a:stCxn id="5" idx="7"/>
            <a:endCxn id="3" idx="3"/>
          </p:cNvCxnSpPr>
          <p:nvPr>
            <p:custDataLst>
              <p:tags r:id="rId5"/>
            </p:custDataLst>
          </p:nvPr>
        </p:nvCxnSpPr>
        <p:spPr>
          <a:xfrm rot="5400000" flipH="1" flipV="1">
            <a:off x="3366045" y="4128045"/>
            <a:ext cx="811710" cy="106138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3" idx="5"/>
            <a:endCxn id="6" idx="1"/>
          </p:cNvCxnSpPr>
          <p:nvPr>
            <p:custDataLst>
              <p:tags r:id="rId6"/>
            </p:custDataLst>
          </p:nvPr>
        </p:nvCxnSpPr>
        <p:spPr>
          <a:xfrm rot="16200000" flipH="1">
            <a:off x="5004345" y="4089945"/>
            <a:ext cx="811710" cy="1137584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1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04800" y="751344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1.A  </a:t>
            </a:r>
            <a:r>
              <a:rPr lang="en-US" sz="2400" b="1" dirty="0"/>
              <a:t>P1 and P2 are blocked.</a:t>
            </a:r>
            <a:endParaRPr lang="en-US" sz="2400" dirty="0"/>
          </a:p>
          <a:p>
            <a:pPr lvl="1"/>
            <a:r>
              <a:rPr lang="en-US" sz="2400" dirty="0"/>
              <a:t>C sends “prepare-to-commit”</a:t>
            </a:r>
          </a:p>
          <a:p>
            <a:pPr lvl="1"/>
            <a:r>
              <a:rPr lang="en-US" sz="2400" dirty="0"/>
              <a:t>P1 &amp; P2 send “yes-prepared”</a:t>
            </a:r>
          </a:p>
          <a:p>
            <a:pPr lvl="1"/>
            <a:r>
              <a:rPr lang="en-US" sz="2400" dirty="0"/>
              <a:t>C crashes, which leaves P1 and P2 blocked.</a:t>
            </a:r>
          </a:p>
        </p:txBody>
      </p:sp>
      <p:sp>
        <p:nvSpPr>
          <p:cNvPr id="3" name="Oval 2"/>
          <p:cNvSpPr/>
          <p:nvPr>
            <p:custDataLst>
              <p:tags r:id="rId2"/>
            </p:custDataLst>
          </p:nvPr>
        </p:nvSpPr>
        <p:spPr>
          <a:xfrm>
            <a:off x="4191000" y="3602474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2590800" y="4953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867400" y="4953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6" name="Curved Connector 5"/>
          <p:cNvCxnSpPr>
            <a:stCxn id="4" idx="7"/>
            <a:endCxn id="3" idx="3"/>
          </p:cNvCxnSpPr>
          <p:nvPr>
            <p:custDataLst>
              <p:tags r:id="rId5"/>
            </p:custDataLst>
          </p:nvPr>
        </p:nvCxnSpPr>
        <p:spPr>
          <a:xfrm rot="5400000" flipH="1" flipV="1">
            <a:off x="3366045" y="4128045"/>
            <a:ext cx="811710" cy="106138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stCxn id="3" idx="5"/>
            <a:endCxn id="5" idx="1"/>
          </p:cNvCxnSpPr>
          <p:nvPr>
            <p:custDataLst>
              <p:tags r:id="rId6"/>
            </p:custDataLst>
          </p:nvPr>
        </p:nvCxnSpPr>
        <p:spPr>
          <a:xfrm rot="16200000" flipH="1">
            <a:off x="5004345" y="4089945"/>
            <a:ext cx="811710" cy="1137584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7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228600" y="208497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1.B.  Only </a:t>
            </a:r>
            <a:r>
              <a:rPr lang="en-US" sz="2400" b="1" dirty="0"/>
              <a:t>P2 is blocked.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 sends “prepare-to-commit”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P1 &amp; P2 send “yes-prepared”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Communication failure at </a:t>
            </a:r>
            <a:r>
              <a:rPr lang="en-US" sz="2400" b="1" dirty="0" smtClean="0"/>
              <a:t>P2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P1 </a:t>
            </a:r>
            <a:r>
              <a:rPr lang="en-US" sz="2400" dirty="0"/>
              <a:t>and C terminate the protocol </a:t>
            </a:r>
            <a:endParaRPr lang="en-US" sz="2400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P1 and C crash</a:t>
            </a:r>
            <a:endParaRPr lang="en-US" sz="2400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P2 </a:t>
            </a:r>
            <a:r>
              <a:rPr lang="en-US" sz="2400" dirty="0"/>
              <a:t>is blocked </a:t>
            </a:r>
          </a:p>
          <a:p>
            <a:pPr lvl="1"/>
            <a:r>
              <a:rPr lang="en-US" sz="2400" dirty="0"/>
              <a:t> 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 sends “prepare-to-commit”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P1 &amp; P2 send “yes-prepared”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P2 crashes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P1 </a:t>
            </a:r>
            <a:r>
              <a:rPr lang="en-US" sz="2400" dirty="0"/>
              <a:t>and C terminate the protocol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P1 </a:t>
            </a:r>
            <a:r>
              <a:rPr lang="en-US" sz="2400" dirty="0"/>
              <a:t>and C </a:t>
            </a:r>
            <a:r>
              <a:rPr lang="en-US" sz="2400" dirty="0" smtClean="0"/>
              <a:t>crash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P2 </a:t>
            </a:r>
            <a:r>
              <a:rPr lang="en-US" sz="2400" dirty="0"/>
              <a:t>is </a:t>
            </a:r>
            <a:r>
              <a:rPr lang="en-US" sz="2400" dirty="0" smtClean="0"/>
              <a:t>recovers and is blocked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2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04800" y="751344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1.C C </a:t>
            </a:r>
            <a:r>
              <a:rPr lang="en-US" sz="2400" b="1" dirty="0"/>
              <a:t>is blocked</a:t>
            </a:r>
            <a:r>
              <a:rPr lang="en-US" sz="2400" b="1" dirty="0" smtClean="0"/>
              <a:t>.</a:t>
            </a:r>
          </a:p>
          <a:p>
            <a:pPr marL="457200" lvl="0" indent="-457200">
              <a:buAutoNum type="alphaLcPeriod" startAt="3"/>
            </a:pPr>
            <a:endParaRPr lang="en-US" sz="2400" dirty="0"/>
          </a:p>
          <a:p>
            <a:r>
              <a:rPr lang="en-US" sz="2400" dirty="0"/>
              <a:t>This cannot </a:t>
            </a:r>
            <a:r>
              <a:rPr lang="en-US" sz="2400" dirty="0" smtClean="0"/>
              <a:t>happen. </a:t>
            </a:r>
          </a:p>
          <a:p>
            <a:r>
              <a:rPr lang="en-US" sz="2400" dirty="0" smtClean="0"/>
              <a:t>The coordinator </a:t>
            </a:r>
            <a:r>
              <a:rPr lang="en-US" sz="2400" dirty="0"/>
              <a:t>can always unilaterally abort an undecided </a:t>
            </a:r>
            <a:r>
              <a:rPr lang="en-US" sz="2400" dirty="0" err="1" smtClean="0"/>
              <a:t>tx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Oval 2"/>
          <p:cNvSpPr/>
          <p:nvPr>
            <p:custDataLst>
              <p:tags r:id="rId2"/>
            </p:custDataLst>
          </p:nvPr>
        </p:nvSpPr>
        <p:spPr>
          <a:xfrm>
            <a:off x="4191000" y="3602474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2590800" y="4953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867400" y="4953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6" name="Curved Connector 5"/>
          <p:cNvCxnSpPr>
            <a:stCxn id="4" idx="7"/>
            <a:endCxn id="3" idx="3"/>
          </p:cNvCxnSpPr>
          <p:nvPr>
            <p:custDataLst>
              <p:tags r:id="rId5"/>
            </p:custDataLst>
          </p:nvPr>
        </p:nvCxnSpPr>
        <p:spPr>
          <a:xfrm rot="5400000" flipH="1" flipV="1">
            <a:off x="3366045" y="4128045"/>
            <a:ext cx="811710" cy="106138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stCxn id="3" idx="5"/>
            <a:endCxn id="5" idx="1"/>
          </p:cNvCxnSpPr>
          <p:nvPr>
            <p:custDataLst>
              <p:tags r:id="rId6"/>
            </p:custDataLst>
          </p:nvPr>
        </p:nvCxnSpPr>
        <p:spPr>
          <a:xfrm rot="16200000" flipH="1">
            <a:off x="5004345" y="4089945"/>
            <a:ext cx="811710" cy="1137584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228600" y="762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Problem 2</a:t>
            </a:r>
          </a:p>
          <a:p>
            <a:endParaRPr lang="en-US" sz="2400" dirty="0" smtClean="0"/>
          </a:p>
          <a:p>
            <a:r>
              <a:rPr lang="en-US" sz="2400" dirty="0" smtClean="0"/>
              <a:t>Suppose </a:t>
            </a:r>
            <a:r>
              <a:rPr lang="en-US" sz="2400" dirty="0"/>
              <a:t>there are n processes involved in 2PC, where process 1 is the transaction’s home. Suppose the processes are arranged in a chain (NOT a ring), so that each process can only communicate with adjacent processes in the chain.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That </a:t>
            </a:r>
            <a:r>
              <a:rPr lang="en-US" sz="2400" dirty="0"/>
              <a:t>is, process 1 can communicate only with process 2, process n-1 can communicate only with process n, and for each </a:t>
            </a:r>
            <a:r>
              <a:rPr lang="en-US" sz="2400" dirty="0" err="1"/>
              <a:t>i</a:t>
            </a:r>
            <a:r>
              <a:rPr lang="en-US" sz="2400" dirty="0"/>
              <a:t> where 1&lt;</a:t>
            </a:r>
            <a:r>
              <a:rPr lang="en-US" sz="2400" dirty="0" err="1"/>
              <a:t>i</a:t>
            </a:r>
            <a:r>
              <a:rPr lang="en-US" sz="2400" dirty="0"/>
              <a:t>&lt;n, process </a:t>
            </a:r>
            <a:r>
              <a:rPr lang="en-US" sz="2400" dirty="0" err="1"/>
              <a:t>i</a:t>
            </a:r>
            <a:r>
              <a:rPr lang="en-US" sz="2400" dirty="0"/>
              <a:t> can communicate only with processes i-1 and i+1. 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3" name="Oval 2"/>
          <p:cNvSpPr/>
          <p:nvPr>
            <p:custDataLst>
              <p:tags r:id="rId2"/>
            </p:custDataLst>
          </p:nvPr>
        </p:nvSpPr>
        <p:spPr>
          <a:xfrm>
            <a:off x="1295400" y="44958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3124200" y="44958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i-1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4191000" y="44958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5257800" y="44958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i+1</a:t>
            </a:r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7086600" y="44958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9" name="Curved Connector 8"/>
          <p:cNvCxnSpPr>
            <a:stCxn id="6" idx="3"/>
            <a:endCxn id="5" idx="5"/>
          </p:cNvCxnSpPr>
          <p:nvPr>
            <p:custDataLst>
              <p:tags r:id="rId7"/>
            </p:custDataLst>
          </p:nvPr>
        </p:nvCxnSpPr>
        <p:spPr>
          <a:xfrm rot="5400000">
            <a:off x="5105400" y="4882216"/>
            <a:ext cx="12700" cy="527984"/>
          </a:xfrm>
          <a:prstGeom prst="curvedConnector3">
            <a:avLst>
              <a:gd name="adj1" fmla="val 26786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4" idx="7"/>
            <a:endCxn id="5" idx="1"/>
          </p:cNvCxnSpPr>
          <p:nvPr>
            <p:custDataLst>
              <p:tags r:id="rId8"/>
            </p:custDataLst>
          </p:nvPr>
        </p:nvCxnSpPr>
        <p:spPr>
          <a:xfrm rot="5400000" flipH="1" flipV="1">
            <a:off x="4038600" y="4343400"/>
            <a:ext cx="12700" cy="527984"/>
          </a:xfrm>
          <a:prstGeom prst="curvedConnector3">
            <a:avLst>
              <a:gd name="adj1" fmla="val 26786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5" idx="7"/>
            <a:endCxn id="6" idx="1"/>
          </p:cNvCxnSpPr>
          <p:nvPr>
            <p:custDataLst>
              <p:tags r:id="rId9"/>
            </p:custDataLst>
          </p:nvPr>
        </p:nvCxnSpPr>
        <p:spPr>
          <a:xfrm rot="5400000" flipH="1" flipV="1">
            <a:off x="5105400" y="4343400"/>
            <a:ext cx="12700" cy="527984"/>
          </a:xfrm>
          <a:prstGeom prst="curvedConnector3">
            <a:avLst>
              <a:gd name="adj1" fmla="val 26786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5" idx="3"/>
            <a:endCxn id="4" idx="5"/>
          </p:cNvCxnSpPr>
          <p:nvPr>
            <p:custDataLst>
              <p:tags r:id="rId10"/>
            </p:custDataLst>
          </p:nvPr>
        </p:nvCxnSpPr>
        <p:spPr>
          <a:xfrm rot="5400000">
            <a:off x="4038600" y="4882216"/>
            <a:ext cx="12700" cy="527984"/>
          </a:xfrm>
          <a:prstGeom prst="curvedConnector3">
            <a:avLst>
              <a:gd name="adj1" fmla="val 26786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5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2.A  Devise </a:t>
            </a:r>
            <a:r>
              <a:rPr lang="en-US" sz="2400" b="1" dirty="0"/>
              <a:t>a version of the 2PC protocol for this arrangement of processes that uses 2n – 2 messages to commit a transaction.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Process 1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Starts </a:t>
            </a:r>
            <a:r>
              <a:rPr lang="en-US" sz="2400" dirty="0"/>
              <a:t>the commit activity.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Prepares, then </a:t>
            </a:r>
            <a:r>
              <a:rPr lang="en-US" sz="2400" dirty="0"/>
              <a:t>sends a Request-to-Prepare to Process 2. </a:t>
            </a:r>
            <a:endParaRPr lang="en-US" sz="2400" dirty="0" smtClean="0"/>
          </a:p>
          <a:p>
            <a:r>
              <a:rPr lang="en-US" sz="2400" dirty="0" smtClean="0"/>
              <a:t>Process 2</a:t>
            </a:r>
            <a:endParaRPr lang="en-US" sz="2400" dirty="0"/>
          </a:p>
          <a:p>
            <a:r>
              <a:rPr lang="en-US" sz="2400" dirty="0" smtClean="0"/>
              <a:t>	Prepares, then sends </a:t>
            </a:r>
            <a:r>
              <a:rPr lang="en-US" sz="2400" dirty="0"/>
              <a:t>a Request-to-Prepare to 3. 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  <a:p>
            <a:r>
              <a:rPr lang="en-US" sz="2400" dirty="0" smtClean="0"/>
              <a:t>Process </a:t>
            </a:r>
            <a:r>
              <a:rPr lang="en-US" sz="2400" dirty="0"/>
              <a:t>n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Receives </a:t>
            </a:r>
            <a:r>
              <a:rPr lang="en-US" sz="2400" dirty="0"/>
              <a:t>a request to </a:t>
            </a:r>
            <a:r>
              <a:rPr lang="en-US" sz="2400" dirty="0" smtClean="0"/>
              <a:t>prepare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It </a:t>
            </a:r>
            <a:r>
              <a:rPr lang="en-US" sz="2400" dirty="0"/>
              <a:t>commits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Sends </a:t>
            </a:r>
            <a:r>
              <a:rPr lang="en-US" sz="2400" dirty="0"/>
              <a:t>a Commit message to </a:t>
            </a:r>
            <a:r>
              <a:rPr lang="en-US" sz="2400" i="1" dirty="0" smtClean="0"/>
              <a:t>n</a:t>
            </a:r>
            <a:r>
              <a:rPr lang="en-US" sz="2400" dirty="0" smtClean="0"/>
              <a:t>-1</a:t>
            </a:r>
            <a:r>
              <a:rPr lang="en-US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7041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lvl="0"/>
            <a:r>
              <a:rPr lang="en-US" sz="2400" b="1" dirty="0" smtClean="0"/>
              <a:t>2.b. In </a:t>
            </a:r>
            <a:r>
              <a:rPr lang="en-US" sz="2400" b="1" dirty="0"/>
              <a:t>the protocol you devised in (a), is there any process that is never in an uncertainty period</a:t>
            </a:r>
            <a:r>
              <a:rPr lang="en-US" sz="2400" b="1" dirty="0" smtClean="0"/>
              <a:t>?</a:t>
            </a:r>
          </a:p>
          <a:p>
            <a:pPr lvl="0"/>
            <a:endParaRPr lang="en-US" sz="2400" dirty="0"/>
          </a:p>
          <a:p>
            <a:r>
              <a:rPr lang="en-US" sz="2400" dirty="0"/>
              <a:t>Yes, Process </a:t>
            </a:r>
            <a:r>
              <a:rPr lang="en-US" sz="2400" i="1" dirty="0"/>
              <a:t>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pPr lvl="0"/>
            <a:r>
              <a:rPr lang="en-US" sz="2400" b="1" dirty="0"/>
              <a:t>2.C In the protocol you devised in (a), what action commits the transaction?</a:t>
            </a:r>
          </a:p>
          <a:p>
            <a:pPr lvl="0"/>
            <a:endParaRPr lang="en-US" sz="2400" dirty="0"/>
          </a:p>
          <a:p>
            <a:r>
              <a:rPr lang="en-US" sz="2400" dirty="0"/>
              <a:t>The log write of a commit record at process </a:t>
            </a:r>
            <a:r>
              <a:rPr lang="en-US" sz="2400" i="1" dirty="0"/>
              <a:t>n</a:t>
            </a:r>
            <a:r>
              <a:rPr lang="en-US" sz="2400" dirty="0"/>
              <a:t> effectively commits the transaction.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10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2.D Explain </a:t>
            </a:r>
            <a:r>
              <a:rPr lang="en-US" sz="2400" b="1" dirty="0"/>
              <a:t>how to modify the protocol to speed up the protocol in the event that a process votes No</a:t>
            </a:r>
            <a:r>
              <a:rPr lang="en-US" sz="2400" b="1" dirty="0" smtClean="0"/>
              <a:t>.</a:t>
            </a:r>
          </a:p>
          <a:p>
            <a:pPr lvl="0"/>
            <a:endParaRPr lang="en-US" sz="2400" dirty="0"/>
          </a:p>
          <a:p>
            <a:r>
              <a:rPr lang="en-US" sz="2400" dirty="0"/>
              <a:t>A process that votes No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should </a:t>
            </a:r>
            <a:r>
              <a:rPr lang="en-US" sz="2400" dirty="0"/>
              <a:t>send Abort to its two neighbors (if present), including lower and higher numbered processes.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lower-numbered neighbor should propagate the abort back toward process 1.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higher-numbered neighbor should propagate the abort up toward process </a:t>
            </a:r>
            <a:r>
              <a:rPr lang="en-US" sz="2400" i="1" dirty="0"/>
              <a:t>n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210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0be645c6-88f4-467a-82ef-7580915396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298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Bernstein</dc:creator>
  <cp:lastModifiedBy>Fred Videon</cp:lastModifiedBy>
  <cp:revision>12</cp:revision>
  <dcterms:created xsi:type="dcterms:W3CDTF">2006-08-16T00:00:00Z</dcterms:created>
  <dcterms:modified xsi:type="dcterms:W3CDTF">2012-02-15T21:51:21Z</dcterms:modified>
</cp:coreProperties>
</file>