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notesSlides/notesSlide3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423" r:id="rId2"/>
    <p:sldId id="609" r:id="rId3"/>
    <p:sldId id="610" r:id="rId4"/>
    <p:sldId id="549" r:id="rId5"/>
    <p:sldId id="550" r:id="rId6"/>
    <p:sldId id="543" r:id="rId7"/>
    <p:sldId id="544" r:id="rId8"/>
    <p:sldId id="545" r:id="rId9"/>
    <p:sldId id="546" r:id="rId10"/>
    <p:sldId id="547" r:id="rId11"/>
    <p:sldId id="548" r:id="rId12"/>
    <p:sldId id="611" r:id="rId13"/>
    <p:sldId id="590" r:id="rId14"/>
    <p:sldId id="591" r:id="rId15"/>
    <p:sldId id="554" r:id="rId16"/>
    <p:sldId id="555" r:id="rId17"/>
    <p:sldId id="556" r:id="rId18"/>
    <p:sldId id="596" r:id="rId19"/>
    <p:sldId id="558" r:id="rId20"/>
    <p:sldId id="559" r:id="rId21"/>
    <p:sldId id="560" r:id="rId22"/>
    <p:sldId id="600" r:id="rId23"/>
    <p:sldId id="602" r:id="rId24"/>
    <p:sldId id="603" r:id="rId25"/>
    <p:sldId id="604" r:id="rId26"/>
    <p:sldId id="606" r:id="rId27"/>
    <p:sldId id="607" r:id="rId28"/>
    <p:sldId id="605" r:id="rId29"/>
    <p:sldId id="608" r:id="rId30"/>
    <p:sldId id="601" r:id="rId31"/>
    <p:sldId id="562" r:id="rId32"/>
    <p:sldId id="563" r:id="rId33"/>
    <p:sldId id="564" r:id="rId34"/>
    <p:sldId id="565" r:id="rId35"/>
    <p:sldId id="614" r:id="rId36"/>
    <p:sldId id="613" r:id="rId37"/>
    <p:sldId id="566" r:id="rId38"/>
    <p:sldId id="567" r:id="rId39"/>
    <p:sldId id="568" r:id="rId40"/>
    <p:sldId id="572" r:id="rId41"/>
    <p:sldId id="573" r:id="rId42"/>
    <p:sldId id="541" r:id="rId43"/>
    <p:sldId id="574" r:id="rId44"/>
    <p:sldId id="575" r:id="rId45"/>
    <p:sldId id="577" r:id="rId46"/>
    <p:sldId id="579" r:id="rId47"/>
    <p:sldId id="580" r:id="rId48"/>
    <p:sldId id="581" r:id="rId49"/>
    <p:sldId id="582" r:id="rId50"/>
    <p:sldId id="583" r:id="rId51"/>
    <p:sldId id="584" r:id="rId52"/>
    <p:sldId id="585" r:id="rId53"/>
    <p:sldId id="586" r:id="rId54"/>
    <p:sldId id="587" r:id="rId55"/>
    <p:sldId id="615" r:id="rId56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7575FF"/>
    <a:srgbClr val="FF5757"/>
    <a:srgbClr val="00B400"/>
    <a:srgbClr val="00D400"/>
    <a:srgbClr val="A50021"/>
    <a:srgbClr val="FF0000"/>
    <a:srgbClr val="0066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9" autoAdjust="0"/>
    <p:restoredTop sz="78781" autoAdjust="0"/>
  </p:normalViewPr>
  <p:slideViewPr>
    <p:cSldViewPr>
      <p:cViewPr varScale="1">
        <p:scale>
          <a:sx n="124" d="100"/>
          <a:sy n="124" d="100"/>
        </p:scale>
        <p:origin x="-2008" y="-112"/>
      </p:cViewPr>
      <p:guideLst>
        <p:guide orient="horz" pos="2092"/>
        <p:guide pos="2857"/>
      </p:guideLst>
    </p:cSldViewPr>
  </p:slideViewPr>
  <p:outlineViewPr>
    <p:cViewPr>
      <p:scale>
        <a:sx n="33" d="100"/>
        <a:sy n="33" d="100"/>
      </p:scale>
      <p:origin x="0" y="35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1248"/>
    </p:cViewPr>
  </p:sorterViewPr>
  <p:notesViewPr>
    <p:cSldViewPr>
      <p:cViewPr varScale="1">
        <p:scale>
          <a:sx n="119" d="100"/>
          <a:sy n="119" d="100"/>
        </p:scale>
        <p:origin x="-4056" y="-120"/>
      </p:cViewPr>
      <p:guideLst>
        <p:guide orient="horz" pos="2904"/>
        <p:guide pos="218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60" Type="http://schemas.openxmlformats.org/officeDocument/2006/relationships/presProps" Target="presProps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tableStyles" Target="tableStyle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handoutMaster" Target="handoutMasters/handout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theme" Target="theme/theme1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viewProps" Target="viewProps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fld id="{4425C6C1-CD76-C14C-B01A-1AD093F5B6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12938" y="398463"/>
            <a:ext cx="3092450" cy="2320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3063" y="2974975"/>
            <a:ext cx="6224587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fld id="{A43D0A01-A69C-CD45-84E5-E2446D740E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8AFD0-E822-EA48-A841-A224A3FFFD0D}" type="slidenum">
              <a:rPr lang="en-US"/>
              <a:pPr/>
              <a:t>1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0A01-A69C-CD45-84E5-E2446D740EF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119"/>
            <a:ext cx="46228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55700" y="691515"/>
            <a:ext cx="4622800" cy="3457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309" tIns="46154" rIns="92309" bIns="4615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855" tIns="47245" rIns="90855" bIns="47245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0" algn="l"/>
                <a:tab pos="923087" algn="l"/>
                <a:tab pos="1846174" algn="l"/>
                <a:tab pos="2769260" algn="l"/>
                <a:tab pos="3692347" algn="l"/>
                <a:tab pos="4615434" algn="l"/>
                <a:tab pos="5538521" algn="l"/>
                <a:tab pos="6461608" algn="l"/>
                <a:tab pos="7384694" algn="l"/>
                <a:tab pos="8307781" algn="l"/>
                <a:tab pos="9230868" algn="l"/>
                <a:tab pos="10153955" algn="l"/>
              </a:tabLst>
            </a:pPr>
            <a:r>
              <a:rPr lang="en-GB" sz="2200" dirty="0">
                <a:latin typeface="Lucida Grande" charset="0"/>
                <a:ea typeface="Lucida Grande" charset="0"/>
                <a:cs typeface="Lucida Grande" charset="0"/>
              </a:rPr>
              <a:t>Can we do better?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701675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119"/>
            <a:ext cx="46228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0ECB34-CE5E-A84C-BC82-2747EFFBD23A}" type="slidenum">
              <a:rPr lang="en-GB"/>
              <a:pPr/>
              <a:t>42</a:t>
            </a:fld>
            <a:endParaRPr lang="en-GB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700088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986" y="4378723"/>
            <a:ext cx="5547644" cy="40658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701675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701675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119"/>
            <a:ext cx="46228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119"/>
            <a:ext cx="46228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2345F-DBF4-1844-AAF1-60EE9A97772A}" type="slidenum">
              <a:rPr lang="en-US"/>
              <a:pPr/>
              <a:t>4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example: Ethernet</a:t>
            </a:r>
          </a:p>
          <a:p>
            <a:endParaRPr lang="en-US"/>
          </a:p>
          <a:p>
            <a:r>
              <a:rPr lang="en-US"/>
              <a:t>What if want to communicate between hosts on different Ethernets?  Internet as interoperability layer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701675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55700" y="691515"/>
            <a:ext cx="4622800" cy="3457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309" tIns="46154" rIns="92309" bIns="4615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3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855" tIns="47245" rIns="90855" bIns="47245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0" algn="l"/>
                <a:tab pos="923087" algn="l"/>
                <a:tab pos="1846174" algn="l"/>
                <a:tab pos="2769260" algn="l"/>
                <a:tab pos="3692347" algn="l"/>
                <a:tab pos="4615434" algn="l"/>
                <a:tab pos="5538521" algn="l"/>
                <a:tab pos="6461608" algn="l"/>
                <a:tab pos="7384694" algn="l"/>
                <a:tab pos="8307781" algn="l"/>
                <a:tab pos="9230868" algn="l"/>
                <a:tab pos="10153955" algn="l"/>
              </a:tabLst>
            </a:pPr>
            <a:r>
              <a:rPr lang="en-GB" sz="2200" dirty="0">
                <a:latin typeface="Lucida Grande" charset="0"/>
                <a:ea typeface="Lucida Grande" charset="0"/>
                <a:cs typeface="Lucida Grande" charset="0"/>
              </a:rPr>
              <a:t>Fixed power ~7mW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119"/>
            <a:ext cx="46228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701675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55700" y="691515"/>
            <a:ext cx="4622800" cy="3457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309" tIns="46154" rIns="92309" bIns="4615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855" tIns="47245" rIns="90855" bIns="47245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0" algn="l"/>
                <a:tab pos="923087" algn="l"/>
                <a:tab pos="1846174" algn="l"/>
                <a:tab pos="2769260" algn="l"/>
                <a:tab pos="3692347" algn="l"/>
                <a:tab pos="4615434" algn="l"/>
                <a:tab pos="5538521" algn="l"/>
                <a:tab pos="6461608" algn="l"/>
                <a:tab pos="7384694" algn="l"/>
                <a:tab pos="8307781" algn="l"/>
                <a:tab pos="9230868" algn="l"/>
                <a:tab pos="10153955" algn="l"/>
              </a:tabLst>
            </a:pPr>
            <a:r>
              <a:rPr lang="en-GB" sz="2200" dirty="0">
                <a:latin typeface="Lucida Grande" charset="0"/>
                <a:ea typeface="Lucida Grande" charset="0"/>
                <a:cs typeface="Lucida Grande" charset="0"/>
              </a:rPr>
              <a:t>stronger </a:t>
            </a:r>
            <a:r>
              <a:rPr lang="en-GB" sz="2200" dirty="0" err="1">
                <a:latin typeface="Lucida Grande" charset="0"/>
                <a:ea typeface="Lucida Grande" charset="0"/>
                <a:cs typeface="Lucida Grande" charset="0"/>
              </a:rPr>
              <a:t>vs</a:t>
            </a:r>
            <a:r>
              <a:rPr lang="en-GB" sz="2200" dirty="0">
                <a:latin typeface="Lucida Grande" charset="0"/>
                <a:ea typeface="Lucida Grande" charset="0"/>
                <a:cs typeface="Lucida Grande" charset="0"/>
              </a:rPr>
              <a:t> weaker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55700" y="691515"/>
            <a:ext cx="4622800" cy="3457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309" tIns="46154" rIns="92309" bIns="4615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855" tIns="47245" rIns="90855" bIns="47245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0" algn="l"/>
                <a:tab pos="923087" algn="l"/>
                <a:tab pos="1846174" algn="l"/>
                <a:tab pos="2769260" algn="l"/>
                <a:tab pos="3692347" algn="l"/>
                <a:tab pos="4615434" algn="l"/>
                <a:tab pos="5538521" algn="l"/>
                <a:tab pos="6461608" algn="l"/>
                <a:tab pos="7384694" algn="l"/>
                <a:tab pos="8307781" algn="l"/>
                <a:tab pos="9230868" algn="l"/>
                <a:tab pos="10153955" algn="l"/>
              </a:tabLst>
            </a:pPr>
            <a:r>
              <a:rPr lang="en-GB" sz="2200" dirty="0">
                <a:latin typeface="Lucida Grande" charset="0"/>
                <a:ea typeface="Lucida Grande" charset="0"/>
                <a:cs typeface="Lucida Grande" charset="0"/>
              </a:rPr>
              <a:t>Collisions didn’t hurt too much</a:t>
            </a:r>
          </a:p>
          <a:p>
            <a:pPr>
              <a:spcBef>
                <a:spcPct val="0"/>
              </a:spcBef>
              <a:tabLst>
                <a:tab pos="0" algn="l"/>
                <a:tab pos="923087" algn="l"/>
                <a:tab pos="1846174" algn="l"/>
                <a:tab pos="2769260" algn="l"/>
                <a:tab pos="3692347" algn="l"/>
                <a:tab pos="4615434" algn="l"/>
                <a:tab pos="5538521" algn="l"/>
                <a:tab pos="6461608" algn="l"/>
                <a:tab pos="7384694" algn="l"/>
                <a:tab pos="8307781" algn="l"/>
                <a:tab pos="9230868" algn="l"/>
                <a:tab pos="10153955" algn="l"/>
              </a:tabLst>
            </a:pPr>
            <a:r>
              <a:rPr lang="en-GB" sz="2200" dirty="0">
                <a:latin typeface="Lucida Grande" charset="0"/>
                <a:ea typeface="Lucida Grande" charset="0"/>
                <a:cs typeface="Lucida Grande" charset="0"/>
              </a:rPr>
              <a:t>Lots of capture in the network</a:t>
            </a:r>
          </a:p>
          <a:p>
            <a:pPr>
              <a:spcBef>
                <a:spcPct val="0"/>
              </a:spcBef>
              <a:tabLst>
                <a:tab pos="0" algn="l"/>
                <a:tab pos="923087" algn="l"/>
                <a:tab pos="1846174" algn="l"/>
                <a:tab pos="2769260" algn="l"/>
                <a:tab pos="3692347" algn="l"/>
                <a:tab pos="4615434" algn="l"/>
                <a:tab pos="5538521" algn="l"/>
                <a:tab pos="6461608" algn="l"/>
                <a:tab pos="7384694" algn="l"/>
                <a:tab pos="8307781" algn="l"/>
                <a:tab pos="9230868" algn="l"/>
                <a:tab pos="10153955" algn="l"/>
              </a:tabLst>
            </a:pPr>
            <a:r>
              <a:rPr lang="en-GB" sz="2200" dirty="0" err="1">
                <a:latin typeface="Lucida Grande" charset="0"/>
                <a:ea typeface="Lucida Grande" charset="0"/>
                <a:cs typeface="Lucida Grande" charset="0"/>
              </a:rPr>
              <a:t>Resynchronizing</a:t>
            </a:r>
            <a:r>
              <a:rPr lang="en-GB" sz="2200" dirty="0">
                <a:latin typeface="Lucida Grande" charset="0"/>
                <a:ea typeface="Lucida Grande" charset="0"/>
                <a:cs typeface="Lucida Grande" charset="0"/>
              </a:rPr>
              <a:t> receiver matches red line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701675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701675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72452-752F-6E4B-AEEC-5D7321C1B7D2}" type="slidenum">
              <a:rPr lang="en-US"/>
              <a:pPr/>
              <a:t>13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simulate!  4 students – corners of the room, all talk whenever you want to.  Doesn’t work so well.</a:t>
            </a:r>
          </a:p>
          <a:p>
            <a:r>
              <a:rPr lang="en-US"/>
              <a:t>what if everyone in room is trying to talk?</a:t>
            </a:r>
          </a:p>
          <a:p>
            <a:endParaRPr lang="en-US"/>
          </a:p>
          <a:p>
            <a:r>
              <a:rPr lang="en-US"/>
              <a:t>dynamically unstable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F74CD-94D9-2B4B-BF3A-CB39F178F6BC}" type="slidenum">
              <a:rPr lang="en-US"/>
              <a:pPr/>
              <a:t>14</a:t>
            </a:fld>
            <a:endParaRPr lang="en-US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let’s try that again: 4 corners, speak whenever you want, but don’t speak if you hear any one else speaking.</a:t>
            </a:r>
          </a:p>
          <a:p>
            <a:r>
              <a:rPr lang="en-US"/>
              <a:t>Will that work?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0A01-A69C-CD45-84E5-E2446D740EF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on</a:t>
            </a:r>
            <a:r>
              <a:rPr lang="en-US" baseline="0" dirty="0" smtClean="0"/>
              <a:t>e internet connection to one router to one PC (or one fat tree)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don’t ever want your internet connection to go down, so buy service from two ISPs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what if router goes down?  Buy two routers, connect each to each ISP; connect fat tree redundantly to each router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0A01-A69C-CD45-84E5-E2446D740EF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0A01-A69C-CD45-84E5-E2446D740EF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idea as fat trees: multistage interconnection network</a:t>
            </a:r>
          </a:p>
          <a:p>
            <a:endParaRPr lang="en-US" dirty="0" smtClean="0"/>
          </a:p>
          <a:p>
            <a:r>
              <a:rPr lang="en-US" dirty="0" smtClean="0"/>
              <a:t>Can build</a:t>
            </a:r>
            <a:r>
              <a:rPr lang="en-US" baseline="0" dirty="0" smtClean="0"/>
              <a:t> a crossbar with </a:t>
            </a:r>
            <a:r>
              <a:rPr lang="en-US" baseline="0" dirty="0" err="1" smtClean="0"/>
              <a:t>nlogn</a:t>
            </a:r>
            <a:r>
              <a:rPr lang="en-US" baseline="0" dirty="0" smtClean="0"/>
              <a:t> </a:t>
            </a:r>
            <a:r>
              <a:rPr lang="en-US" baseline="0" smtClean="0"/>
              <a:t>smaller switches.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0A01-A69C-CD45-84E5-E2446D740EF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corners</a:t>
            </a:r>
            <a:r>
              <a:rPr lang="en-US" baseline="0" dirty="0" smtClean="0"/>
              <a:t> of a city block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0A01-A69C-CD45-84E5-E2446D740EF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247168-5B58-5C46-9E04-28EA8B389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683ACA-93A8-8F4C-8B81-39495208C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2953B6-4FDC-6140-BB60-EA66768C7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C1BB94BA-2A10-994F-B9DB-B4672A4A1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2BA41662-C934-6A4F-B1ED-7844E97E5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7982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F57CD6F-708E-5740-BDAC-4E14CAAB7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0955AA82-371F-6343-9D04-D630BF7E7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A80BF1C6-D3F5-5344-9F52-D415C7EF2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7ED854-7814-5549-AEF3-B8BF8E3EE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9F3EB7-63DD-C84C-A2EC-29855D329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0F5BB2-365E-D842-AF8B-3A4DF4458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8D3854-9FE7-1C4E-95FF-FD9A3566E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25E8C9-96B7-C44D-A410-CCA820C3D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D48EE3-C9E1-8447-BEF9-33769FB39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C439B1-7E37-5D40-B0E4-AB6BC1718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1BE1AB-687E-D44D-A8FF-5D37DE7BD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838" y="6245225"/>
            <a:ext cx="3681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fld id="{9B9522B0-1DE4-AA44-876A-C7F66AFD51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A3800"/>
        </a:buClr>
        <a:buSzPct val="50000"/>
        <a:buFont typeface="Wingdings" pitchFamily="-11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A3800"/>
        </a:buClr>
        <a:buSzPct val="65000"/>
        <a:buFont typeface="Georgia" pitchFamily="-112" charset="0"/>
        <a:buChar char="−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5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376363"/>
            <a:ext cx="8001000" cy="1600200"/>
          </a:xfrm>
        </p:spPr>
        <p:txBody>
          <a:bodyPr/>
          <a:lstStyle/>
          <a:p>
            <a:r>
              <a:rPr lang="en-US" dirty="0" smtClean="0"/>
              <a:t>P561: Network Systems</a:t>
            </a:r>
            <a:br>
              <a:rPr lang="en-US" dirty="0" smtClean="0"/>
            </a:br>
            <a:r>
              <a:rPr lang="en-US" dirty="0" smtClean="0"/>
              <a:t>Week 2: Local Area Networks</a:t>
            </a:r>
            <a:endParaRPr lang="en-US" dirty="0"/>
          </a:p>
        </p:txBody>
      </p:sp>
      <p:sp>
        <p:nvSpPr>
          <p:cNvPr id="399363" name="Text Box 3"/>
          <p:cNvSpPr txBox="1">
            <a:spLocks noChangeArrowheads="1"/>
          </p:cNvSpPr>
          <p:nvPr/>
        </p:nvSpPr>
        <p:spPr bwMode="auto">
          <a:xfrm>
            <a:off x="827088" y="3357563"/>
            <a:ext cx="7453312" cy="181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800" dirty="0">
                <a:latin typeface="Times" pitchFamily="-112" charset="0"/>
              </a:rPr>
              <a:t>Tom Anderson</a:t>
            </a:r>
            <a:r>
              <a:rPr lang="en-US" sz="2800" dirty="0" smtClean="0">
                <a:latin typeface="Times" pitchFamily="-112" charset="0"/>
              </a:rPr>
              <a:t> </a:t>
            </a:r>
          </a:p>
          <a:p>
            <a:pPr eaLnBrk="0" hangingPunct="0">
              <a:spcBef>
                <a:spcPct val="0"/>
              </a:spcBef>
            </a:pPr>
            <a:r>
              <a:rPr lang="en-US" sz="2800" dirty="0" err="1" smtClean="0">
                <a:latin typeface="Times" pitchFamily="-112" charset="0"/>
              </a:rPr>
              <a:t>Ratul</a:t>
            </a:r>
            <a:r>
              <a:rPr lang="en-US" sz="2800" dirty="0" smtClean="0">
                <a:latin typeface="Times" pitchFamily="-112" charset="0"/>
              </a:rPr>
              <a:t> </a:t>
            </a:r>
            <a:r>
              <a:rPr lang="en-US" sz="2800" dirty="0" err="1" smtClean="0">
                <a:latin typeface="Times" pitchFamily="-112" charset="0"/>
              </a:rPr>
              <a:t>Mahajan</a:t>
            </a:r>
            <a:endParaRPr lang="en-US" sz="2800" dirty="0" smtClean="0">
              <a:latin typeface="Times" pitchFamily="-112" charset="0"/>
            </a:endParaRPr>
          </a:p>
          <a:p>
            <a:pPr eaLnBrk="0" hangingPunct="0">
              <a:spcBef>
                <a:spcPct val="0"/>
              </a:spcBef>
            </a:pPr>
            <a:endParaRPr lang="en-US" sz="2800" dirty="0" smtClean="0">
              <a:latin typeface="Times" pitchFamily="-112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800" dirty="0" smtClean="0">
                <a:latin typeface="Times" pitchFamily="-112" charset="0"/>
              </a:rPr>
              <a:t>TA: Colin Dixon</a:t>
            </a:r>
            <a:endParaRPr lang="en-US" sz="2800" dirty="0">
              <a:latin typeface="Times" pitchFamily="-112" charset="0"/>
            </a:endParaRP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457200" y="1066800"/>
            <a:ext cx="807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9993796C-DABD-2B4A-AFEB-77190A658BF7}" type="slidenum">
              <a:rPr lang="en-US"/>
              <a:pPr/>
              <a:t>10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One user sends at 1 Mbps and is idle 90% of the time. </a:t>
            </a:r>
          </a:p>
          <a:p>
            <a:pPr lvl="1">
              <a:lnSpc>
                <a:spcPct val="90000"/>
              </a:lnSpc>
            </a:pPr>
            <a:r>
              <a:rPr lang="en-US"/>
              <a:t>10 Mbps channel; 10 users if statically allocated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What are the likely loads if we share on demand?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>
            <a:off x="1784350" y="32004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rot="5400000">
            <a:off x="2584450" y="40005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8246" name="Freeform 6"/>
          <p:cNvSpPr>
            <a:spLocks/>
          </p:cNvSpPr>
          <p:nvPr/>
        </p:nvSpPr>
        <p:spPr bwMode="auto">
          <a:xfrm>
            <a:off x="2012950" y="3657600"/>
            <a:ext cx="8382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528" y="672"/>
              </a:cxn>
            </a:cxnLst>
            <a:rect l="0" t="0" r="r" b="b"/>
            <a:pathLst>
              <a:path w="528" h="672">
                <a:moveTo>
                  <a:pt x="0" y="0"/>
                </a:moveTo>
                <a:lnTo>
                  <a:pt x="240" y="480"/>
                </a:lnTo>
                <a:lnTo>
                  <a:pt x="528" y="67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779588" y="4800600"/>
            <a:ext cx="202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  1   2 Mbps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1327150" y="28194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Prob</a:t>
            </a:r>
          </a:p>
        </p:txBody>
      </p:sp>
      <p:sp>
        <p:nvSpPr>
          <p:cNvPr id="138249" name="Line 9"/>
          <p:cNvSpPr>
            <a:spLocks noChangeShapeType="1"/>
          </p:cNvSpPr>
          <p:nvPr/>
        </p:nvSpPr>
        <p:spPr bwMode="auto">
          <a:xfrm>
            <a:off x="4865688" y="32004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8250" name="Line 10"/>
          <p:cNvSpPr>
            <a:spLocks noChangeShapeType="1"/>
          </p:cNvSpPr>
          <p:nvPr/>
        </p:nvSpPr>
        <p:spPr bwMode="auto">
          <a:xfrm rot="5400000">
            <a:off x="6220619" y="3445669"/>
            <a:ext cx="0" cy="270986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4908550" y="4800600"/>
            <a:ext cx="309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  1    …      10 Mbps</a:t>
            </a:r>
          </a:p>
        </p:txBody>
      </p:sp>
      <p:sp>
        <p:nvSpPr>
          <p:cNvPr id="138252" name="Text Box 12"/>
          <p:cNvSpPr txBox="1">
            <a:spLocks noChangeArrowheads="1"/>
          </p:cNvSpPr>
          <p:nvPr/>
        </p:nvSpPr>
        <p:spPr bwMode="auto">
          <a:xfrm>
            <a:off x="4408488" y="28194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Prob</a:t>
            </a:r>
          </a:p>
        </p:txBody>
      </p:sp>
      <p:sp>
        <p:nvSpPr>
          <p:cNvPr id="138253" name="Freeform 13"/>
          <p:cNvSpPr>
            <a:spLocks/>
          </p:cNvSpPr>
          <p:nvPr/>
        </p:nvSpPr>
        <p:spPr bwMode="auto">
          <a:xfrm>
            <a:off x="5137150" y="3657600"/>
            <a:ext cx="1905000" cy="11430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192" y="0"/>
              </a:cxn>
              <a:cxn ang="0">
                <a:pos x="384" y="432"/>
              </a:cxn>
              <a:cxn ang="0">
                <a:pos x="576" y="624"/>
              </a:cxn>
              <a:cxn ang="0">
                <a:pos x="720" y="672"/>
              </a:cxn>
              <a:cxn ang="0">
                <a:pos x="1200" y="720"/>
              </a:cxn>
            </a:cxnLst>
            <a:rect l="0" t="0" r="r" b="b"/>
            <a:pathLst>
              <a:path w="1200" h="720">
                <a:moveTo>
                  <a:pt x="0" y="288"/>
                </a:moveTo>
                <a:lnTo>
                  <a:pt x="192" y="0"/>
                </a:lnTo>
                <a:lnTo>
                  <a:pt x="384" y="432"/>
                </a:lnTo>
                <a:lnTo>
                  <a:pt x="576" y="624"/>
                </a:lnTo>
                <a:lnTo>
                  <a:pt x="720" y="672"/>
                </a:lnTo>
                <a:lnTo>
                  <a:pt x="1200" y="72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2024063" y="3048000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2 users</a:t>
            </a:r>
          </a:p>
        </p:txBody>
      </p:sp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5740400" y="3124200"/>
            <a:ext cx="142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10 users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9DA25B55-FD12-6848-8C30-D84BA1B767A4}" type="slidenum">
              <a:rPr lang="en-US"/>
              <a:pPr/>
              <a:t>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continued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10 users, </a:t>
            </a:r>
            <a:r>
              <a:rPr lang="en-US" dirty="0" err="1"/>
              <a:t>Prob(need</a:t>
            </a:r>
            <a:r>
              <a:rPr lang="en-US" dirty="0"/>
              <a:t> 10 Mbps) = 10</a:t>
            </a:r>
            <a:r>
              <a:rPr lang="en-US" baseline="30000" dirty="0"/>
              <a:t>-10</a:t>
            </a:r>
            <a:endParaRPr lang="en-US" dirty="0"/>
          </a:p>
          <a:p>
            <a:r>
              <a:rPr lang="en-US" dirty="0"/>
              <a:t>Not likely! So keep adding users …</a:t>
            </a:r>
          </a:p>
          <a:p>
            <a:r>
              <a:rPr lang="en-US" dirty="0"/>
              <a:t>For 35 users, </a:t>
            </a:r>
            <a:r>
              <a:rPr lang="en-US" dirty="0" err="1"/>
              <a:t>Prob</a:t>
            </a:r>
            <a:r>
              <a:rPr lang="en-US" dirty="0"/>
              <a:t>(&gt;10 active users) = 0.17%, which is acceptably low</a:t>
            </a:r>
          </a:p>
          <a:p>
            <a:endParaRPr lang="en-US" dirty="0"/>
          </a:p>
          <a:p>
            <a:r>
              <a:rPr lang="en-US" dirty="0"/>
              <a:t>We can support three times as many users!</a:t>
            </a:r>
          </a:p>
          <a:p>
            <a:r>
              <a:rPr lang="en-US" dirty="0"/>
              <a:t>But: there is an important caveat here </a:t>
            </a:r>
            <a:r>
              <a:rPr lang="en-US" dirty="0" smtClean="0"/>
              <a:t>…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bursty</a:t>
            </a:r>
            <a:r>
              <a:rPr lang="en-US" dirty="0" smtClean="0"/>
              <a:t> is the data traffic to/from a single node?</a:t>
            </a:r>
          </a:p>
          <a:p>
            <a:pPr lvl="1"/>
            <a:r>
              <a:rPr lang="en-US" dirty="0" smtClean="0"/>
              <a:t>Self-similar at many time scales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err="1" smtClean="0"/>
              <a:t>bursty</a:t>
            </a:r>
            <a:r>
              <a:rPr lang="en-US" dirty="0" smtClean="0"/>
              <a:t> is the data traffic to/from a campus?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err="1" smtClean="0"/>
              <a:t>bursty</a:t>
            </a:r>
            <a:r>
              <a:rPr lang="en-US" dirty="0" smtClean="0"/>
              <a:t> is the data traffic in the core of the Internet?</a:t>
            </a:r>
          </a:p>
          <a:p>
            <a:pPr lvl="1"/>
            <a:r>
              <a:rPr lang="en-US" dirty="0" smtClean="0"/>
              <a:t>Elephants and mice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ALOHA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08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Packet radio network in Hawaii, 1970s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Wanted distributed allocation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special channels or single point of failure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Aloha protocol: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Just send when you have data!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There will be some collisions of course 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Throw away garbled frames at receiver (using CRC); sender will time out and retransmit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Simple, decentralized and works well for low </a:t>
            </a:r>
            <a:r>
              <a:rPr lang="en-US" sz="2800" dirty="0" smtClean="0"/>
              <a:t>load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What happens when load increases?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Carrier Sense Multiple Access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We can do better by listening before we send (CSMA)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good defense against collisions</a:t>
            </a:r>
            <a:r>
              <a:rPr lang="en-US" sz="2400" dirty="0" smtClean="0"/>
              <a:t> if “a”</a:t>
            </a:r>
            <a:r>
              <a:rPr lang="en-US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small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“a”: </a:t>
            </a:r>
            <a:r>
              <a:rPr lang="en-US" sz="2800" dirty="0" smtClean="0"/>
              <a:t>number </a:t>
            </a:r>
            <a:r>
              <a:rPr lang="en-US" sz="2800" dirty="0"/>
              <a:t>of packets that fit on the wire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bandwidth </a:t>
            </a:r>
            <a:r>
              <a:rPr lang="en-US" sz="2400" dirty="0"/>
              <a:t>* delay / packet size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Small for </a:t>
            </a:r>
            <a:r>
              <a:rPr lang="en-US" sz="2400" dirty="0"/>
              <a:t>LANs;</a:t>
            </a:r>
            <a:r>
              <a:rPr lang="en-US" sz="2400" dirty="0" smtClean="0"/>
              <a:t> large for </a:t>
            </a:r>
            <a:r>
              <a:rPr lang="en-US" sz="2400" dirty="0"/>
              <a:t>satellite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70020" name="AutoShape 4"/>
          <p:cNvSpPr>
            <a:spLocks noChangeArrowheads="1"/>
          </p:cNvSpPr>
          <p:nvPr/>
        </p:nvSpPr>
        <p:spPr bwMode="auto">
          <a:xfrm>
            <a:off x="1741488" y="3762375"/>
            <a:ext cx="1295400" cy="304800"/>
          </a:xfrm>
          <a:prstGeom prst="homePlate">
            <a:avLst>
              <a:gd name="adj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0021" name="AutoShape 5"/>
          <p:cNvSpPr>
            <a:spLocks noChangeArrowheads="1"/>
          </p:cNvSpPr>
          <p:nvPr/>
        </p:nvSpPr>
        <p:spPr bwMode="auto">
          <a:xfrm flipH="1">
            <a:off x="5475288" y="3762375"/>
            <a:ext cx="1295400" cy="304800"/>
          </a:xfrm>
          <a:prstGeom prst="homePlate">
            <a:avLst>
              <a:gd name="adj" fmla="val 1062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0022" name="Line 6"/>
          <p:cNvSpPr>
            <a:spLocks noChangeShapeType="1"/>
          </p:cNvSpPr>
          <p:nvPr/>
        </p:nvSpPr>
        <p:spPr bwMode="auto">
          <a:xfrm>
            <a:off x="1208088" y="3914775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0023" name="Text Box 7"/>
          <p:cNvSpPr txBox="1">
            <a:spLocks noChangeArrowheads="1"/>
          </p:cNvSpPr>
          <p:nvPr/>
        </p:nvSpPr>
        <p:spPr bwMode="auto">
          <a:xfrm>
            <a:off x="4062413" y="36861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X</a:t>
            </a:r>
          </a:p>
        </p:txBody>
      </p:sp>
      <p:sp>
        <p:nvSpPr>
          <p:cNvPr id="470024" name="Text Box 8"/>
          <p:cNvSpPr txBox="1">
            <a:spLocks noChangeArrowheads="1"/>
          </p:cNvSpPr>
          <p:nvPr/>
        </p:nvSpPr>
        <p:spPr bwMode="auto">
          <a:xfrm>
            <a:off x="3670300" y="3954463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collision</a:t>
            </a:r>
          </a:p>
        </p:txBody>
      </p:sp>
      <p:sp>
        <p:nvSpPr>
          <p:cNvPr id="470025" name="Text Box 9"/>
          <p:cNvSpPr txBox="1">
            <a:spLocks noChangeArrowheads="1"/>
          </p:cNvSpPr>
          <p:nvPr/>
        </p:nvSpPr>
        <p:spPr bwMode="auto">
          <a:xfrm>
            <a:off x="7075488" y="3649663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(wire)</a:t>
            </a:r>
          </a:p>
        </p:txBody>
      </p:sp>
      <p:sp>
        <p:nvSpPr>
          <p:cNvPr id="470026" name="Line 10"/>
          <p:cNvSpPr>
            <a:spLocks noChangeShapeType="1"/>
          </p:cNvSpPr>
          <p:nvPr/>
        </p:nvSpPr>
        <p:spPr bwMode="auto">
          <a:xfrm>
            <a:off x="1741488" y="39147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0027" name="Line 11"/>
          <p:cNvSpPr>
            <a:spLocks noChangeShapeType="1"/>
          </p:cNvSpPr>
          <p:nvPr/>
        </p:nvSpPr>
        <p:spPr bwMode="auto">
          <a:xfrm>
            <a:off x="6770688" y="39147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0028" name="Text Box 12"/>
          <p:cNvSpPr txBox="1">
            <a:spLocks noChangeArrowheads="1"/>
          </p:cNvSpPr>
          <p:nvPr/>
        </p:nvSpPr>
        <p:spPr bwMode="auto">
          <a:xfrm>
            <a:off x="1547813" y="42195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470029" name="Text Box 13"/>
          <p:cNvSpPr txBox="1">
            <a:spLocks noChangeArrowheads="1"/>
          </p:cNvSpPr>
          <p:nvPr/>
        </p:nvSpPr>
        <p:spPr bwMode="auto">
          <a:xfrm>
            <a:off x="6577013" y="42195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995078F8-9FE3-5941-8EB5-151A53D16840}" type="slidenum">
              <a:rPr lang="en-US"/>
              <a:pPr/>
              <a:t>15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the Channel is Busy?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05800" cy="4525962"/>
          </a:xfrm>
        </p:spPr>
        <p:txBody>
          <a:bodyPr/>
          <a:lstStyle/>
          <a:p>
            <a:r>
              <a:rPr lang="en-US" dirty="0"/>
              <a:t>1-persistent CSMA</a:t>
            </a:r>
          </a:p>
          <a:p>
            <a:pPr lvl="1"/>
            <a:r>
              <a:rPr lang="en-US" dirty="0"/>
              <a:t>Wait until idle then go for it</a:t>
            </a:r>
          </a:p>
          <a:p>
            <a:pPr lvl="1"/>
            <a:r>
              <a:rPr lang="en-US" dirty="0"/>
              <a:t>Blocked senders can queue up and collide</a:t>
            </a:r>
          </a:p>
          <a:p>
            <a:r>
              <a:rPr lang="en-US" dirty="0" err="1"/>
              <a:t>p</a:t>
            </a:r>
            <a:r>
              <a:rPr lang="en-US" dirty="0"/>
              <a:t>-persistent CSMA</a:t>
            </a:r>
          </a:p>
          <a:p>
            <a:pPr lvl="1"/>
            <a:r>
              <a:rPr lang="en-US" dirty="0"/>
              <a:t>If idle send with </a:t>
            </a:r>
            <a:r>
              <a:rPr lang="en-US" dirty="0" err="1"/>
              <a:t>prob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smtClean="0"/>
              <a:t> in each time slot until done</a:t>
            </a:r>
          </a:p>
          <a:p>
            <a:pPr lvl="1"/>
            <a:r>
              <a:rPr lang="en-US" dirty="0"/>
              <a:t>Choose </a:t>
            </a:r>
            <a:r>
              <a:rPr lang="en-US" dirty="0" err="1"/>
              <a:t>p</a:t>
            </a:r>
            <a:r>
              <a:rPr lang="en-US" dirty="0"/>
              <a:t> so </a:t>
            </a:r>
            <a:r>
              <a:rPr lang="en-US" dirty="0" err="1"/>
              <a:t>p</a:t>
            </a:r>
            <a:r>
              <a:rPr lang="en-US" dirty="0"/>
              <a:t> * # senders &lt; </a:t>
            </a:r>
            <a:r>
              <a:rPr lang="en-US" dirty="0" smtClean="0"/>
              <a:t>1; how do you know </a:t>
            </a:r>
            <a:r>
              <a:rPr lang="en-US" dirty="0" err="1" smtClean="0"/>
              <a:t>p</a:t>
            </a:r>
            <a:r>
              <a:rPr lang="en-US" dirty="0" smtClean="0"/>
              <a:t>?</a:t>
            </a:r>
          </a:p>
          <a:p>
            <a:r>
              <a:rPr lang="en-US" dirty="0"/>
              <a:t>non-persistent CSMA</a:t>
            </a:r>
          </a:p>
          <a:p>
            <a:pPr lvl="1"/>
            <a:r>
              <a:rPr lang="en-US" dirty="0"/>
              <a:t>Wait a random time and try again</a:t>
            </a:r>
            <a:endParaRPr lang="en-US" dirty="0" smtClean="0"/>
          </a:p>
          <a:p>
            <a:pPr lvl="1"/>
            <a:r>
              <a:rPr lang="en-US" dirty="0" smtClean="0"/>
              <a:t>Better when </a:t>
            </a:r>
            <a:r>
              <a:rPr lang="en-US" dirty="0"/>
              <a:t>loaded, but larger </a:t>
            </a:r>
            <a:r>
              <a:rPr lang="en-US" dirty="0" smtClean="0"/>
              <a:t>delay when unloaded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616B9F4E-F2E1-4E48-AD35-FE852C0ECD73}" type="slidenum">
              <a:rPr lang="en-US"/>
              <a:pPr/>
              <a:t>16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CSMA with Collision Detection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Even with CSMA there can still be collisions. Why?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n-US" sz="2000" dirty="0"/>
              <a:t>wired media we can detect all collisions and abort (CSMA/CD):</a:t>
            </a:r>
          </a:p>
          <a:p>
            <a:pPr lvl="1"/>
            <a:r>
              <a:rPr lang="en-US" sz="2000" dirty="0"/>
              <a:t>Requires a minimum frame size (“acquiring the medium”)</a:t>
            </a:r>
          </a:p>
          <a:p>
            <a:pPr lvl="1"/>
            <a:r>
              <a:rPr lang="en-US" sz="2000" dirty="0"/>
              <a:t>B must continue sending (“jam”) until A detects collision</a:t>
            </a:r>
          </a:p>
        </p:txBody>
      </p:sp>
      <p:sp>
        <p:nvSpPr>
          <p:cNvPr id="171012" name="AutoShape 4"/>
          <p:cNvSpPr>
            <a:spLocks noChangeArrowheads="1"/>
          </p:cNvSpPr>
          <p:nvPr/>
        </p:nvSpPr>
        <p:spPr bwMode="auto">
          <a:xfrm>
            <a:off x="1752600" y="3465513"/>
            <a:ext cx="1295400" cy="304800"/>
          </a:xfrm>
          <a:prstGeom prst="homePlate">
            <a:avLst>
              <a:gd name="adj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1013" name="AutoShape 5"/>
          <p:cNvSpPr>
            <a:spLocks noChangeArrowheads="1"/>
          </p:cNvSpPr>
          <p:nvPr/>
        </p:nvSpPr>
        <p:spPr bwMode="auto">
          <a:xfrm flipH="1">
            <a:off x="5486400" y="3465513"/>
            <a:ext cx="1295400" cy="304800"/>
          </a:xfrm>
          <a:prstGeom prst="homePlate">
            <a:avLst>
              <a:gd name="adj" fmla="val 1062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>
            <a:off x="1219200" y="3617913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4073525" y="33893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3681413" y="3657600"/>
            <a:ext cx="127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collision</a:t>
            </a: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7086600" y="3352800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(wire)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1752600" y="361791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6781800" y="361791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1558925" y="3962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71021" name="Text Box 13"/>
          <p:cNvSpPr txBox="1">
            <a:spLocks noChangeArrowheads="1"/>
          </p:cNvSpPr>
          <p:nvPr/>
        </p:nvSpPr>
        <p:spPr bwMode="auto">
          <a:xfrm>
            <a:off x="6588125" y="3962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71022" name="Line 14"/>
          <p:cNvSpPr>
            <a:spLocks noChangeShapeType="1"/>
          </p:cNvSpPr>
          <p:nvPr/>
        </p:nvSpPr>
        <p:spPr bwMode="auto">
          <a:xfrm>
            <a:off x="1752600" y="320040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1711325" y="2743200"/>
            <a:ext cx="514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Time for B to detect A’s transmission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  <a:fld id="{C8C892B4-34FD-4444-B1D5-C618E032AC6A}" type="slidenum">
              <a:rPr lang="en-US"/>
              <a:pPr/>
              <a:t>17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2034" name="Line 2"/>
          <p:cNvSpPr>
            <a:spLocks noChangeShapeType="1"/>
          </p:cNvSpPr>
          <p:nvPr/>
        </p:nvSpPr>
        <p:spPr bwMode="auto">
          <a:xfrm>
            <a:off x="5910263" y="47244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35" name="Line 3"/>
          <p:cNvSpPr>
            <a:spLocks noChangeShapeType="1"/>
          </p:cNvSpPr>
          <p:nvPr/>
        </p:nvSpPr>
        <p:spPr bwMode="auto">
          <a:xfrm>
            <a:off x="5910263" y="5181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36" name="Line 4"/>
          <p:cNvSpPr>
            <a:spLocks noChangeShapeType="1"/>
          </p:cNvSpPr>
          <p:nvPr/>
        </p:nvSpPr>
        <p:spPr bwMode="auto">
          <a:xfrm flipV="1">
            <a:off x="5910263" y="53340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</a:t>
            </a:r>
            <a:r>
              <a:rPr lang="en-US" dirty="0"/>
              <a:t>Ethernet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IEEE 802.3 standard wired LAN (1-persistent CSMA/CD)</a:t>
            </a:r>
          </a:p>
          <a:p>
            <a:r>
              <a:rPr lang="en-US" sz="2000" dirty="0"/>
              <a:t>Classic Ethernet: 10 Mbps over coaxial cable</a:t>
            </a:r>
          </a:p>
          <a:p>
            <a:pPr lvl="1"/>
            <a:r>
              <a:rPr lang="en-US" sz="1800" dirty="0"/>
              <a:t>baseband signals, Manchester encoding, preamble, 32 bit CRC</a:t>
            </a:r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Newer </a:t>
            </a:r>
            <a:r>
              <a:rPr lang="en-US" sz="2000" dirty="0"/>
              <a:t>versions are much faster</a:t>
            </a:r>
          </a:p>
          <a:p>
            <a:pPr lvl="1"/>
            <a:r>
              <a:rPr lang="en-US" sz="1800" dirty="0"/>
              <a:t>Fast (100 Mbps),</a:t>
            </a:r>
            <a:r>
              <a:rPr lang="en-US" sz="1800" dirty="0" smtClean="0"/>
              <a:t> 1 </a:t>
            </a:r>
            <a:r>
              <a:rPr lang="en-US" sz="1800" dirty="0" err="1" smtClean="0"/>
              <a:t>Gb</a:t>
            </a:r>
            <a:r>
              <a:rPr lang="en-US" sz="1800" dirty="0" smtClean="0"/>
              <a:t>, 10Gb</a:t>
            </a:r>
          </a:p>
          <a:p>
            <a:r>
              <a:rPr lang="en-US" sz="2000" dirty="0"/>
              <a:t>Modern equipment isn’t one long wire</a:t>
            </a:r>
          </a:p>
          <a:p>
            <a:pPr lvl="1"/>
            <a:r>
              <a:rPr lang="en-US" sz="1800" dirty="0"/>
              <a:t>hubs and switches</a:t>
            </a:r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>
            <a:off x="1524000" y="3609975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2286000" y="34575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3200400" y="34575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4038600" y="34575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4876800" y="34575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5943600" y="34575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45" name="Text Box 13"/>
          <p:cNvSpPr txBox="1">
            <a:spLocks noChangeArrowheads="1"/>
          </p:cNvSpPr>
          <p:nvPr/>
        </p:nvSpPr>
        <p:spPr bwMode="auto">
          <a:xfrm>
            <a:off x="3733800" y="3686175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nodes</a:t>
            </a:r>
          </a:p>
        </p:txBody>
      </p:sp>
      <p:sp>
        <p:nvSpPr>
          <p:cNvPr id="172046" name="Text Box 14"/>
          <p:cNvSpPr txBox="1">
            <a:spLocks noChangeArrowheads="1"/>
          </p:cNvSpPr>
          <p:nvPr/>
        </p:nvSpPr>
        <p:spPr bwMode="auto">
          <a:xfrm>
            <a:off x="5168900" y="3276600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(wire)</a:t>
            </a: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6824663" y="48768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681663" y="4572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49" name="Rectangle 17"/>
          <p:cNvSpPr>
            <a:spLocks noChangeArrowheads="1"/>
          </p:cNvSpPr>
          <p:nvPr/>
        </p:nvSpPr>
        <p:spPr bwMode="auto">
          <a:xfrm>
            <a:off x="5681663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681663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7205663" y="4724400"/>
            <a:ext cx="1100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Hub or</a:t>
            </a:r>
          </a:p>
          <a:p>
            <a:r>
              <a:rPr lang="en-US"/>
              <a:t>Switch</a:t>
            </a:r>
          </a:p>
        </p:txBody>
      </p:sp>
      <p:sp>
        <p:nvSpPr>
          <p:cNvPr id="172052" name="Rectangle 20"/>
          <p:cNvSpPr>
            <a:spLocks noChangeArrowheads="1"/>
          </p:cNvSpPr>
          <p:nvPr/>
        </p:nvSpPr>
        <p:spPr bwMode="auto">
          <a:xfrm>
            <a:off x="1371600" y="34575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858000" y="34575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</a:t>
            </a:r>
            <a:r>
              <a:rPr lang="en-US" dirty="0" smtClean="0"/>
              <a:t>Frames (Classic)</a:t>
            </a:r>
            <a:endParaRPr lang="en-US" dirty="0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686800" cy="41719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Min frame 64 bytes, max 1500 bytes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CSMA/CD jam period is 48 bits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Max </a:t>
            </a:r>
            <a:r>
              <a:rPr lang="en-US" sz="2800" dirty="0" smtClean="0"/>
              <a:t>length </a:t>
            </a:r>
            <a:r>
              <a:rPr lang="en-US" sz="2800" dirty="0"/>
              <a:t>2.5km, max between stations 500m (repeaters)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Addresses unique per adaptor; globally assigned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Broadcast media: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ARP, multicast, promiscuous mode monitoring</a:t>
            </a:r>
          </a:p>
        </p:txBody>
      </p:sp>
      <p:sp>
        <p:nvSpPr>
          <p:cNvPr id="474116" name="Rectangle 4"/>
          <p:cNvSpPr>
            <a:spLocks noChangeArrowheads="1"/>
          </p:cNvSpPr>
          <p:nvPr/>
        </p:nvSpPr>
        <p:spPr bwMode="auto">
          <a:xfrm>
            <a:off x="7613650" y="2514600"/>
            <a:ext cx="938213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CRC (4)</a:t>
            </a:r>
          </a:p>
        </p:txBody>
      </p:sp>
      <p:sp>
        <p:nvSpPr>
          <p:cNvPr id="474117" name="Rectangle 5"/>
          <p:cNvSpPr>
            <a:spLocks noChangeArrowheads="1"/>
          </p:cNvSpPr>
          <p:nvPr/>
        </p:nvSpPr>
        <p:spPr bwMode="auto">
          <a:xfrm>
            <a:off x="3803650" y="2514600"/>
            <a:ext cx="838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Len (2)</a:t>
            </a:r>
          </a:p>
        </p:txBody>
      </p:sp>
      <p:sp>
        <p:nvSpPr>
          <p:cNvPr id="474118" name="Rectangle 6"/>
          <p:cNvSpPr>
            <a:spLocks noChangeArrowheads="1"/>
          </p:cNvSpPr>
          <p:nvPr/>
        </p:nvSpPr>
        <p:spPr bwMode="auto">
          <a:xfrm>
            <a:off x="457200" y="2514600"/>
            <a:ext cx="1368425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Preamble (8)</a:t>
            </a:r>
          </a:p>
        </p:txBody>
      </p:sp>
      <p:sp>
        <p:nvSpPr>
          <p:cNvPr id="474119" name="Rectangle 7"/>
          <p:cNvSpPr>
            <a:spLocks noChangeArrowheads="1"/>
          </p:cNvSpPr>
          <p:nvPr/>
        </p:nvSpPr>
        <p:spPr bwMode="auto">
          <a:xfrm>
            <a:off x="4641850" y="2514600"/>
            <a:ext cx="2057400" cy="3460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Payload (var)</a:t>
            </a:r>
          </a:p>
        </p:txBody>
      </p:sp>
      <p:sp>
        <p:nvSpPr>
          <p:cNvPr id="474120" name="Rectangle 8"/>
          <p:cNvSpPr>
            <a:spLocks noChangeArrowheads="1"/>
          </p:cNvSpPr>
          <p:nvPr/>
        </p:nvSpPr>
        <p:spPr bwMode="auto">
          <a:xfrm>
            <a:off x="2886075" y="2514600"/>
            <a:ext cx="917575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Dest (6)</a:t>
            </a:r>
          </a:p>
        </p:txBody>
      </p:sp>
      <p:sp>
        <p:nvSpPr>
          <p:cNvPr id="474121" name="Rectangle 9"/>
          <p:cNvSpPr>
            <a:spLocks noChangeArrowheads="1"/>
          </p:cNvSpPr>
          <p:nvPr/>
        </p:nvSpPr>
        <p:spPr bwMode="auto">
          <a:xfrm>
            <a:off x="1746250" y="2514600"/>
            <a:ext cx="11430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Source (6)</a:t>
            </a:r>
          </a:p>
        </p:txBody>
      </p:sp>
      <p:sp>
        <p:nvSpPr>
          <p:cNvPr id="474122" name="Rectangle 10"/>
          <p:cNvSpPr>
            <a:spLocks noChangeArrowheads="1"/>
          </p:cNvSpPr>
          <p:nvPr/>
        </p:nvSpPr>
        <p:spPr bwMode="auto">
          <a:xfrm>
            <a:off x="6623050" y="2514600"/>
            <a:ext cx="1030288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Pad (var)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51BBDEDA-7A4C-A744-9B2C-A773C028FFFF}" type="slidenum">
              <a:rPr lang="en-US"/>
              <a:pPr/>
              <a:t>19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Exponential Backoff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Build on 1-persistent CSMA/CD</a:t>
            </a:r>
          </a:p>
          <a:p>
            <a:r>
              <a:rPr lang="en-US"/>
              <a:t>On collision: jam and exponential backoff</a:t>
            </a:r>
          </a:p>
          <a:p>
            <a:pPr lvl="1"/>
            <a:r>
              <a:rPr lang="en-US"/>
              <a:t>Jamming: send 48 bit sequence to ensure collision detection</a:t>
            </a:r>
          </a:p>
          <a:p>
            <a:r>
              <a:rPr lang="en-US"/>
              <a:t>Backoff:</a:t>
            </a:r>
          </a:p>
          <a:p>
            <a:pPr lvl="1"/>
            <a:r>
              <a:rPr lang="en-US"/>
              <a:t>First collision: wait 0 or 1 frame times at random and retry</a:t>
            </a:r>
          </a:p>
          <a:p>
            <a:pPr lvl="1"/>
            <a:r>
              <a:rPr lang="en-US"/>
              <a:t>Second time: wait 0, 1, 2, or 3 frame times</a:t>
            </a:r>
          </a:p>
          <a:p>
            <a:pPr lvl="1"/>
            <a:r>
              <a:rPr lang="en-US"/>
              <a:t>Nth time (N&lt;=10): wait 0, 1, …, 2</a:t>
            </a:r>
            <a:r>
              <a:rPr lang="en-US" sz="2800" baseline="30000"/>
              <a:t>N</a:t>
            </a:r>
            <a:r>
              <a:rPr lang="en-US"/>
              <a:t>-1 times</a:t>
            </a:r>
          </a:p>
          <a:p>
            <a:pPr lvl="1"/>
            <a:r>
              <a:rPr lang="en-US"/>
              <a:t>Max wait 1023 frames, give up after 16 attempts</a:t>
            </a:r>
          </a:p>
          <a:p>
            <a:pPr lvl="1"/>
            <a:r>
              <a:rPr lang="en-US"/>
              <a:t>Scheme balances average wait with load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Fishnet Assignment #1</a:t>
            </a:r>
          </a:p>
          <a:p>
            <a:pPr lvl="1"/>
            <a:r>
              <a:rPr lang="en-US" dirty="0" smtClean="0"/>
              <a:t>Due next week (week 3), start of class</a:t>
            </a:r>
          </a:p>
          <a:p>
            <a:pPr lvl="1"/>
            <a:r>
              <a:rPr lang="en-US" dirty="0" smtClean="0"/>
              <a:t>Electronic </a:t>
            </a:r>
            <a:r>
              <a:rPr lang="en-US" dirty="0" err="1" smtClean="0"/>
              <a:t>turnin</a:t>
            </a:r>
            <a:endParaRPr lang="en-US" dirty="0" smtClean="0"/>
          </a:p>
          <a:p>
            <a:pPr lvl="1"/>
            <a:r>
              <a:rPr lang="en-US" dirty="0" smtClean="0"/>
              <a:t>No class trawler (do that for Fishnet #2)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Homework #1</a:t>
            </a:r>
          </a:p>
          <a:p>
            <a:pPr lvl="1"/>
            <a:r>
              <a:rPr lang="en-US" dirty="0" smtClean="0"/>
              <a:t>On web site</a:t>
            </a:r>
          </a:p>
          <a:p>
            <a:pPr lvl="1"/>
            <a:r>
              <a:rPr lang="en-US" dirty="0" smtClean="0"/>
              <a:t>Due two weeks (week 4), start of class</a:t>
            </a:r>
          </a:p>
          <a:p>
            <a:endParaRPr lang="en-US" dirty="0" smtClean="0"/>
          </a:p>
          <a:p>
            <a:r>
              <a:rPr lang="en-US" dirty="0" smtClean="0"/>
              <a:t>Next week: Internetworking, broadcast from MSR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F1C5B2BE-1421-C543-863A-605EE24BD535}" type="slidenum">
              <a:rPr lang="en-US"/>
              <a:pPr/>
              <a:t>20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 Capture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Randomized access scheme is not fair</a:t>
            </a:r>
          </a:p>
          <a:p>
            <a:endParaRPr lang="en-US"/>
          </a:p>
          <a:p>
            <a:r>
              <a:rPr lang="en-US"/>
              <a:t>Stations A and B always have data to send</a:t>
            </a:r>
          </a:p>
          <a:p>
            <a:pPr lvl="1"/>
            <a:r>
              <a:rPr lang="en-US"/>
              <a:t>They will collide at some time</a:t>
            </a:r>
          </a:p>
          <a:p>
            <a:pPr lvl="1"/>
            <a:r>
              <a:rPr lang="en-US"/>
              <a:t>Suppose A wins and sends, while B backs off</a:t>
            </a:r>
          </a:p>
          <a:p>
            <a:pPr lvl="1"/>
            <a:r>
              <a:rPr lang="en-US"/>
              <a:t>Next time they collide and B’s chances of winning are halved!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2F392FF2-C404-D64A-AACB-FC8FB51A50CC}" type="slidenum">
              <a:rPr lang="en-US"/>
              <a:pPr/>
              <a:t>21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 Performance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Much better than Aloha or CSMA!</a:t>
            </a:r>
          </a:p>
          <a:p>
            <a:pPr lvl="1"/>
            <a:r>
              <a:rPr lang="en-US"/>
              <a:t>Works very well in practice</a:t>
            </a:r>
          </a:p>
          <a:p>
            <a:pPr lvl="1"/>
            <a:endParaRPr lang="en-US"/>
          </a:p>
          <a:p>
            <a:r>
              <a:rPr lang="en-US"/>
              <a:t>Source of protocol inefficiency: collisions</a:t>
            </a:r>
          </a:p>
          <a:p>
            <a:pPr lvl="1"/>
            <a:r>
              <a:rPr lang="en-US"/>
              <a:t>More efficient to send larger frames</a:t>
            </a:r>
          </a:p>
          <a:p>
            <a:pPr lvl="2"/>
            <a:r>
              <a:rPr lang="en-US"/>
              <a:t>Acquire the medium and send lots of data</a:t>
            </a:r>
          </a:p>
          <a:p>
            <a:pPr lvl="1"/>
            <a:r>
              <a:rPr lang="en-US"/>
              <a:t>Less efficient as the network grows in terms of frames</a:t>
            </a:r>
          </a:p>
          <a:p>
            <a:pPr lvl="2"/>
            <a:r>
              <a:rPr lang="en-US"/>
              <a:t>recall “a” = delay / (frame size * transmission rate)</a:t>
            </a:r>
          </a:p>
          <a:p>
            <a:pPr lvl="2"/>
            <a:r>
              <a:rPr lang="en-US"/>
              <a:t>“a” grows as the path gets longer (satellite)</a:t>
            </a:r>
          </a:p>
          <a:p>
            <a:pPr lvl="2"/>
            <a:r>
              <a:rPr lang="en-US"/>
              <a:t>“a” grows as the bit rates increase (Fast, Gigabit Ethernet)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Did Ethernet Win?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Reliablity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Token ring failure mode -- network unusable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Ethernet failure mode -- node detached</a:t>
            </a:r>
          </a:p>
          <a:p>
            <a:pPr>
              <a:lnSpc>
                <a:spcPct val="90000"/>
              </a:lnSpc>
            </a:pPr>
            <a:r>
              <a:rPr lang="en-US" sz="2800"/>
              <a:t>Cost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Passive tap cheaper to build than active forwarder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Volume =&gt; lower cost =&gt; volume =&gt; lower cost …</a:t>
            </a:r>
          </a:p>
          <a:p>
            <a:pPr>
              <a:lnSpc>
                <a:spcPct val="90000"/>
              </a:lnSpc>
            </a:pPr>
            <a:r>
              <a:rPr lang="en-US" sz="2800"/>
              <a:t>Scalability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Repeater: copy all packets across two segments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Bridge: selectively repeat packets across two segs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Switch: bridge k segments; Hub: repeater for k segs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larger networks out of small building blocks</a:t>
            </a:r>
          </a:p>
          <a:p>
            <a:r>
              <a:rPr lang="en-US" dirty="0" smtClean="0"/>
              <a:t>Redundancy for higher availability</a:t>
            </a:r>
          </a:p>
          <a:p>
            <a:endParaRPr lang="en-US" dirty="0" smtClean="0"/>
          </a:p>
          <a:p>
            <a:r>
              <a:rPr lang="en-US" dirty="0" smtClean="0"/>
              <a:t>Simple case: # of nodes &lt; degree of switch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# of nodes &gt; degree of one switch?</a:t>
            </a:r>
          </a:p>
          <a:p>
            <a:pPr lvl="1"/>
            <a:r>
              <a:rPr lang="en-US" dirty="0" smtClean="0"/>
              <a:t>What does a data center network look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Bisection bandwidth: the minimum bandwidth between any equal partitioning of the nodes</a:t>
            </a:r>
          </a:p>
          <a:p>
            <a:pPr lvl="1"/>
            <a:r>
              <a:rPr lang="en-US" dirty="0" smtClean="0"/>
              <a:t>Important if network communication is all to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</a:t>
            </a:r>
            <a:r>
              <a:rPr lang="en-US" dirty="0" err="1" smtClean="0"/>
              <a:t>PoPs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PoP</a:t>
            </a:r>
            <a:r>
              <a:rPr lang="en-US" dirty="0" smtClean="0"/>
              <a:t> = Point of Presence</a:t>
            </a:r>
          </a:p>
          <a:p>
            <a:pPr lvl="1"/>
            <a:r>
              <a:rPr lang="en-US" dirty="0" smtClean="0"/>
              <a:t>Use redundancy at each level to mask 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</a:t>
            </a:r>
            <a:r>
              <a:rPr lang="en-US" dirty="0" err="1" smtClean="0"/>
              <a:t>PoPs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PoP</a:t>
            </a:r>
            <a:r>
              <a:rPr lang="en-US" dirty="0" smtClean="0"/>
              <a:t> = Point of Presence</a:t>
            </a:r>
          </a:p>
          <a:p>
            <a:pPr lvl="1"/>
            <a:r>
              <a:rPr lang="en-US" dirty="0" smtClean="0"/>
              <a:t>Use redundancy at each level to mask 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switch degree is small enough, use a crossbar</a:t>
            </a:r>
          </a:p>
          <a:p>
            <a:pPr lvl="1"/>
            <a:r>
              <a:rPr lang="en-US" dirty="0" smtClean="0"/>
              <a:t>Need buffering at the inputs</a:t>
            </a:r>
          </a:p>
          <a:p>
            <a:pPr lvl="1"/>
            <a:r>
              <a:rPr lang="en-US" dirty="0" smtClean="0"/>
              <a:t>Performance degrades (badly) with head of line blocking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 want to build a wider switch?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from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far can an optical link go without a repeater?</a:t>
            </a:r>
          </a:p>
          <a:p>
            <a:pPr lvl="1"/>
            <a:r>
              <a:rPr lang="en-US" dirty="0" smtClean="0"/>
              <a:t>About 20 km in practice</a:t>
            </a:r>
          </a:p>
          <a:p>
            <a:pPr lvl="1"/>
            <a:r>
              <a:rPr lang="en-US" dirty="0" smtClean="0"/>
              <a:t>10 terabits/100 km in prototypes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do they call it MIMO </a:t>
            </a:r>
            <a:r>
              <a:rPr lang="en-US" dirty="0" err="1" smtClean="0"/>
              <a:t>beamforming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 independently control the phase and amplitude of each antenna, which affects the receiver power.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Wireless Communication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Monotype Sorts" charset="2"/>
              <a:buNone/>
            </a:pPr>
            <a:r>
              <a:rPr lang="en-US" sz="2800" dirty="0"/>
              <a:t>Wireless is more complicated than wired …</a:t>
            </a:r>
          </a:p>
          <a:p>
            <a:pPr marL="457200" indent="-457200">
              <a:buFont typeface="Monotype Sorts" charset="2"/>
              <a:buNone/>
            </a:pPr>
            <a:endParaRPr lang="en-US" sz="2800" dirty="0"/>
          </a:p>
          <a:p>
            <a:pPr marL="457200" indent="-457200">
              <a:buFontTx/>
              <a:buAutoNum type="arabicPeriod"/>
            </a:pPr>
            <a:r>
              <a:rPr lang="en-US" sz="2800" dirty="0"/>
              <a:t>Cannot detect collisions</a:t>
            </a:r>
          </a:p>
          <a:p>
            <a:pPr marL="838200" lvl="1" indent="-381000"/>
            <a:r>
              <a:rPr lang="en-US" sz="2400" dirty="0"/>
              <a:t>Transmitter swamps co-located receiver</a:t>
            </a:r>
          </a:p>
          <a:p>
            <a:pPr marL="457200" indent="-457200">
              <a:buFontTx/>
              <a:buAutoNum type="arabicPeriod"/>
            </a:pPr>
            <a:r>
              <a:rPr lang="en-US" sz="2800" dirty="0"/>
              <a:t>Different transmitters have different coverage areas</a:t>
            </a:r>
          </a:p>
          <a:p>
            <a:pPr marL="838200" lvl="1" indent="-381000"/>
            <a:r>
              <a:rPr lang="en-US" sz="2400" dirty="0"/>
              <a:t>Asymmetries lead to hidden/exposed terminal problems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EF68FBAE-246C-7140-8520-46893EA991D4}" type="slidenum">
              <a:rPr lang="en-US"/>
              <a:pPr/>
              <a:t>31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and C can both send to B but can’t hear each other</a:t>
            </a:r>
          </a:p>
          <a:p>
            <a:pPr lvl="1"/>
            <a:r>
              <a:rPr lang="en-US" dirty="0"/>
              <a:t>A is a hidden terminal for C and vice versa</a:t>
            </a:r>
          </a:p>
          <a:p>
            <a:r>
              <a:rPr lang="en-US" dirty="0"/>
              <a:t>CSMA will be ineffective – want to sense at receiver</a:t>
            </a:r>
          </a:p>
        </p:txBody>
      </p:sp>
      <p:sp>
        <p:nvSpPr>
          <p:cNvPr id="178179" name="Oval 3"/>
          <p:cNvSpPr>
            <a:spLocks noChangeArrowheads="1"/>
          </p:cNvSpPr>
          <p:nvPr/>
        </p:nvSpPr>
        <p:spPr bwMode="auto">
          <a:xfrm>
            <a:off x="3733800" y="1905000"/>
            <a:ext cx="3200400" cy="1752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Hidden Terminals</a:t>
            </a:r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1447800" y="1905000"/>
            <a:ext cx="3200400" cy="1752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2849563" y="2586038"/>
            <a:ext cx="396875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4038600" y="2586038"/>
            <a:ext cx="396875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5148263" y="2586038"/>
            <a:ext cx="414337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3200400" y="2819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 flipH="1">
            <a:off x="4419600" y="2819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3810000" y="3733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4343400" y="3657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transmit range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38D349C6-9B03-C346-B8FE-211E42E2C4EA}" type="slidenum">
              <a:rPr lang="en-US"/>
              <a:pPr/>
              <a:t>32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Exposed Terminals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B, C can hear each other but can safely send to A, D</a:t>
            </a:r>
          </a:p>
          <a:p>
            <a:endParaRPr lang="en-US"/>
          </a:p>
          <a:p>
            <a:r>
              <a:rPr lang="en-US"/>
              <a:t>Compare to spatial					 reuse in cell phones: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2163763" y="2286000"/>
            <a:ext cx="396875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3352800" y="2286000"/>
            <a:ext cx="396875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4462463" y="2286000"/>
            <a:ext cx="414337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79207" name="Line 7"/>
          <p:cNvSpPr>
            <a:spLocks noChangeShapeType="1"/>
          </p:cNvSpPr>
          <p:nvPr/>
        </p:nvSpPr>
        <p:spPr bwMode="auto">
          <a:xfrm flipH="1">
            <a:off x="2514600" y="251936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>
            <a:off x="4800600" y="251936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>
            <a:off x="3124200" y="2971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3657600" y="2895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transmit range</a:t>
            </a:r>
          </a:p>
        </p:txBody>
      </p:sp>
      <p:sp>
        <p:nvSpPr>
          <p:cNvPr id="179211" name="Rectangle 11"/>
          <p:cNvSpPr>
            <a:spLocks noChangeArrowheads="1"/>
          </p:cNvSpPr>
          <p:nvPr/>
        </p:nvSpPr>
        <p:spPr bwMode="auto">
          <a:xfrm>
            <a:off x="5605463" y="2290763"/>
            <a:ext cx="414337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79212" name="AutoShape 12"/>
          <p:cNvSpPr>
            <a:spLocks noChangeArrowheads="1"/>
          </p:cNvSpPr>
          <p:nvPr/>
        </p:nvSpPr>
        <p:spPr bwMode="auto">
          <a:xfrm>
            <a:off x="4648200" y="4724400"/>
            <a:ext cx="685800" cy="609600"/>
          </a:xfrm>
          <a:prstGeom prst="hexagon">
            <a:avLst>
              <a:gd name="adj" fmla="val 28125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13" name="AutoShape 13"/>
          <p:cNvSpPr>
            <a:spLocks noChangeArrowheads="1"/>
          </p:cNvSpPr>
          <p:nvPr/>
        </p:nvSpPr>
        <p:spPr bwMode="auto">
          <a:xfrm>
            <a:off x="5257800" y="5029200"/>
            <a:ext cx="685800" cy="609600"/>
          </a:xfrm>
          <a:prstGeom prst="hexagon">
            <a:avLst>
              <a:gd name="adj" fmla="val 28125"/>
              <a:gd name="vf" fmla="val 11547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14" name="AutoShape 14"/>
          <p:cNvSpPr>
            <a:spLocks noChangeArrowheads="1"/>
          </p:cNvSpPr>
          <p:nvPr/>
        </p:nvSpPr>
        <p:spPr bwMode="auto">
          <a:xfrm>
            <a:off x="5257800" y="4343400"/>
            <a:ext cx="685800" cy="609600"/>
          </a:xfrm>
          <a:prstGeom prst="hexagon">
            <a:avLst>
              <a:gd name="adj" fmla="val 28125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15" name="AutoShape 15"/>
          <p:cNvSpPr>
            <a:spLocks noChangeArrowheads="1"/>
          </p:cNvSpPr>
          <p:nvPr/>
        </p:nvSpPr>
        <p:spPr bwMode="auto">
          <a:xfrm>
            <a:off x="5867400" y="4648200"/>
            <a:ext cx="685800" cy="609600"/>
          </a:xfrm>
          <a:prstGeom prst="hexagon">
            <a:avLst>
              <a:gd name="adj" fmla="val 28125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5410200" y="5105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6019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48006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5410200" y="4419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C999218B-B181-C048-B8C2-8EC97A4B6C33}" type="slidenum">
              <a:rPr lang="en-US"/>
              <a:pPr/>
              <a:t>33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CSMA with Collision Avoidance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582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Since we can’t detect collisions, we avoid them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CSMA/CA as opposed to CSMA/CD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greedy like </a:t>
            </a:r>
            <a:r>
              <a:rPr lang="en-US" dirty="0" smtClean="0"/>
              <a:t>Ethernet</a:t>
            </a:r>
          </a:p>
          <a:p>
            <a:pPr>
              <a:lnSpc>
                <a:spcPct val="90000"/>
              </a:lnSpc>
            </a:pPr>
            <a:r>
              <a:rPr lang="en-US" dirty="0"/>
              <a:t>When medium busy, choose random </a:t>
            </a:r>
            <a:r>
              <a:rPr lang="en-US" dirty="0" err="1"/>
              <a:t>backoff</a:t>
            </a:r>
            <a:r>
              <a:rPr lang="en-US" dirty="0"/>
              <a:t> interval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Wait for that many idle timeslots to pass before sending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Remember </a:t>
            </a:r>
            <a:r>
              <a:rPr lang="en-US" dirty="0" err="1"/>
              <a:t>p</a:t>
            </a:r>
            <a:r>
              <a:rPr lang="en-US" dirty="0"/>
              <a:t>-persistence … a refinement</a:t>
            </a:r>
          </a:p>
          <a:p>
            <a:pPr>
              <a:lnSpc>
                <a:spcPct val="90000"/>
              </a:lnSpc>
            </a:pPr>
            <a:r>
              <a:rPr lang="en-US" dirty="0"/>
              <a:t>When a collision is inferred, retransmit with binary exponential </a:t>
            </a:r>
            <a:r>
              <a:rPr lang="en-US" dirty="0" err="1"/>
              <a:t>backoff</a:t>
            </a:r>
            <a:r>
              <a:rPr lang="en-US" dirty="0"/>
              <a:t> (like Ethernet)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CRC and ACK from receiver to infer “no collision”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Again, exponential </a:t>
            </a:r>
            <a:r>
              <a:rPr lang="en-US" dirty="0" err="1"/>
              <a:t>backoff</a:t>
            </a:r>
            <a:r>
              <a:rPr lang="en-US" dirty="0"/>
              <a:t> helps us adapt “</a:t>
            </a:r>
            <a:r>
              <a:rPr lang="en-US" dirty="0" err="1"/>
              <a:t>p</a:t>
            </a:r>
            <a:r>
              <a:rPr lang="en-US" dirty="0"/>
              <a:t>” as needed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EE75AF5C-D4E4-C840-BB6D-E1B79BBCB4CB}" type="slidenum">
              <a:rPr lang="en-US"/>
              <a:pPr/>
              <a:t>34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81250" name="Oval 2"/>
          <p:cNvSpPr>
            <a:spLocks noChangeArrowheads="1"/>
          </p:cNvSpPr>
          <p:nvPr/>
        </p:nvSpPr>
        <p:spPr bwMode="auto">
          <a:xfrm>
            <a:off x="1447800" y="1981200"/>
            <a:ext cx="3200400" cy="1752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85950"/>
            <a:ext cx="7645400" cy="4438650"/>
          </a:xfrm>
        </p:spPr>
        <p:txBody>
          <a:bodyPr/>
          <a:lstStyle/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>
              <a:buFontTx/>
              <a:buAutoNum type="arabicPeriod"/>
            </a:pPr>
            <a:r>
              <a:rPr lang="en-US" dirty="0"/>
              <a:t>B</a:t>
            </a:r>
            <a:r>
              <a:rPr lang="en-US" dirty="0" smtClean="0"/>
              <a:t> asks </a:t>
            </a:r>
            <a:r>
              <a:rPr lang="en-US" dirty="0"/>
              <a:t>C with Request To Send (RTS)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A hears RTS and defers to allow the CTS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C replies to B with Clear To Send (CTS)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D hears CTS and defers to allow the data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B sends to C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RTS / CTS Protocols (MACA)</a:t>
            </a:r>
          </a:p>
        </p:txBody>
      </p:sp>
      <p:sp>
        <p:nvSpPr>
          <p:cNvPr id="181253" name="Oval 5"/>
          <p:cNvSpPr>
            <a:spLocks noChangeArrowheads="1"/>
          </p:cNvSpPr>
          <p:nvPr/>
        </p:nvSpPr>
        <p:spPr bwMode="auto">
          <a:xfrm>
            <a:off x="3429000" y="1981200"/>
            <a:ext cx="3200400" cy="1752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2849563" y="2662238"/>
            <a:ext cx="396875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4030663" y="2662238"/>
            <a:ext cx="414337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5148263" y="2662238"/>
            <a:ext cx="414337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81257" name="Line 9"/>
          <p:cNvSpPr>
            <a:spLocks noChangeShapeType="1"/>
          </p:cNvSpPr>
          <p:nvPr/>
        </p:nvSpPr>
        <p:spPr bwMode="auto">
          <a:xfrm>
            <a:off x="3200400" y="2819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 flipH="1">
            <a:off x="3200400" y="2971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3200400" y="2362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RTS</a:t>
            </a:r>
          </a:p>
        </p:txBody>
      </p:sp>
      <p:sp>
        <p:nvSpPr>
          <p:cNvPr id="181260" name="Text Box 12"/>
          <p:cNvSpPr txBox="1">
            <a:spLocks noChangeArrowheads="1"/>
          </p:cNvSpPr>
          <p:nvPr/>
        </p:nvSpPr>
        <p:spPr bwMode="auto">
          <a:xfrm>
            <a:off x="3352800" y="2971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CTS</a:t>
            </a:r>
          </a:p>
        </p:txBody>
      </p:sp>
      <p:sp>
        <p:nvSpPr>
          <p:cNvPr id="181261" name="Rectangle 13"/>
          <p:cNvSpPr>
            <a:spLocks noChangeArrowheads="1"/>
          </p:cNvSpPr>
          <p:nvPr/>
        </p:nvSpPr>
        <p:spPr bwMode="auto">
          <a:xfrm>
            <a:off x="1981200" y="2657475"/>
            <a:ext cx="396875" cy="4667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MACAW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several additions to RTS/CTS:</a:t>
            </a:r>
          </a:p>
          <a:p>
            <a:pPr lvl="1"/>
            <a:r>
              <a:rPr lang="en-US" dirty="0" smtClean="0"/>
              <a:t>Link layer ACK</a:t>
            </a:r>
          </a:p>
          <a:p>
            <a:pPr lvl="1"/>
            <a:r>
              <a:rPr lang="en-US" dirty="0" smtClean="0"/>
              <a:t>Data size header</a:t>
            </a:r>
          </a:p>
          <a:p>
            <a:pPr lvl="1"/>
            <a:r>
              <a:rPr lang="en-US" dirty="0" smtClean="0"/>
              <a:t>Request to request to send</a:t>
            </a:r>
          </a:p>
          <a:p>
            <a:pPr lvl="1"/>
            <a:r>
              <a:rPr lang="en-US" dirty="0" smtClean="0"/>
              <a:t>Various </a:t>
            </a:r>
            <a:r>
              <a:rPr lang="en-US" dirty="0" err="1" smtClean="0"/>
              <a:t>backoff</a:t>
            </a:r>
            <a:r>
              <a:rPr lang="en-US" dirty="0" smtClean="0"/>
              <a:t> changes</a:t>
            </a:r>
          </a:p>
          <a:p>
            <a:pPr lvl="2"/>
            <a:r>
              <a:rPr lang="en-US" dirty="0" smtClean="0"/>
              <a:t>Share </a:t>
            </a:r>
            <a:r>
              <a:rPr lang="en-US" dirty="0" err="1" smtClean="0"/>
              <a:t>backoff</a:t>
            </a:r>
            <a:r>
              <a:rPr lang="en-US" dirty="0" smtClean="0"/>
              <a:t> value</a:t>
            </a:r>
          </a:p>
          <a:p>
            <a:pPr lvl="2"/>
            <a:r>
              <a:rPr lang="en-US" dirty="0" smtClean="0"/>
              <a:t>“MILD” </a:t>
            </a:r>
            <a:r>
              <a:rPr lang="en-US" dirty="0" err="1" smtClean="0"/>
              <a:t>backoff</a:t>
            </a:r>
            <a:r>
              <a:rPr lang="en-US" dirty="0" smtClean="0"/>
              <a:t> instead of binary</a:t>
            </a:r>
          </a:p>
          <a:p>
            <a:pPr lvl="2"/>
            <a:r>
              <a:rPr lang="en-US" dirty="0" smtClean="0"/>
              <a:t>Per destination </a:t>
            </a:r>
            <a:r>
              <a:rPr lang="en-US" dirty="0" err="1" smtClean="0"/>
              <a:t>backoff</a:t>
            </a:r>
            <a:endParaRPr lang="en-US" dirty="0" smtClean="0"/>
          </a:p>
          <a:p>
            <a:r>
              <a:rPr lang="en-US" dirty="0" smtClean="0"/>
              <a:t>Goals were efficiency and fairness</a:t>
            </a:r>
          </a:p>
          <a:p>
            <a:pPr lvl="1"/>
            <a:r>
              <a:rPr lang="en-US" dirty="0" smtClean="0"/>
              <a:t>Did they succeed?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9C917020-C2ED-9442-8357-D352DBF21E4F}" type="slidenum">
              <a:rPr lang="en-US"/>
              <a:pPr/>
              <a:t>37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Emerging standard with a bunch of options/features …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Wireless plus wired system or pure wireless (ad hoc)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CSMA</a:t>
            </a:r>
            <a:r>
              <a:rPr lang="en-US" sz="2400" dirty="0"/>
              <a:t>/CA (</a:t>
            </a:r>
            <a:r>
              <a:rPr lang="en-US" sz="2400" dirty="0" err="1"/>
              <a:t>p</a:t>
            </a:r>
            <a:r>
              <a:rPr lang="en-US" sz="2400" dirty="0"/>
              <a:t>-persistence), RTS/</a:t>
            </a:r>
            <a:r>
              <a:rPr lang="en-US" sz="2400" dirty="0" smtClean="0"/>
              <a:t>CTS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Multiple </a:t>
            </a:r>
            <a:r>
              <a:rPr lang="en-US" sz="2400" dirty="0" err="1" smtClean="0"/>
              <a:t>basestations</a:t>
            </a:r>
            <a:r>
              <a:rPr lang="en-US" sz="2400" dirty="0" smtClean="0"/>
              <a:t>: bind to the strongest signal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RTS/CTS usually disabled; use carrier sense instead</a:t>
            </a:r>
            <a:endParaRPr lang="en-US" sz="2000" dirty="0"/>
          </a:p>
        </p:txBody>
      </p:sp>
      <p:sp>
        <p:nvSpPr>
          <p:cNvPr id="182275" name="Oval 3"/>
          <p:cNvSpPr>
            <a:spLocks noChangeArrowheads="1"/>
          </p:cNvSpPr>
          <p:nvPr/>
        </p:nvSpPr>
        <p:spPr bwMode="auto">
          <a:xfrm>
            <a:off x="1524000" y="1905000"/>
            <a:ext cx="5715000" cy="213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802.11 Wireless LANs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0" y="1985963"/>
            <a:ext cx="1219200" cy="985837"/>
            <a:chOff x="288" y="2352"/>
            <a:chExt cx="908" cy="734"/>
          </a:xfrm>
        </p:grpSpPr>
        <p:pic>
          <p:nvPicPr>
            <p:cNvPr id="182278" name="Picture 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82279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715000" y="2590800"/>
            <a:ext cx="1219200" cy="985838"/>
            <a:chOff x="288" y="2352"/>
            <a:chExt cx="908" cy="734"/>
          </a:xfrm>
        </p:grpSpPr>
        <p:pic>
          <p:nvPicPr>
            <p:cNvPr id="182281" name="Picture 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82282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905000" y="2590800"/>
            <a:ext cx="1219200" cy="985838"/>
            <a:chOff x="288" y="2352"/>
            <a:chExt cx="908" cy="734"/>
          </a:xfrm>
        </p:grpSpPr>
        <p:pic>
          <p:nvPicPr>
            <p:cNvPr id="182284" name="Picture 1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352"/>
              <a:ext cx="908" cy="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82285" name="Picture 1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2439"/>
              <a:ext cx="38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182286" name="Rectangle 14"/>
          <p:cNvSpPr>
            <a:spLocks noChangeArrowheads="1"/>
          </p:cNvSpPr>
          <p:nvPr/>
        </p:nvSpPr>
        <p:spPr bwMode="auto">
          <a:xfrm>
            <a:off x="3429000" y="3343275"/>
            <a:ext cx="178752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Basestation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Carrier sense doesn’t avoid collisions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78863" y="3081244"/>
            <a:ext cx="891962" cy="2615708"/>
            <a:chOff x="1056" y="2760"/>
            <a:chExt cx="799" cy="2343"/>
          </a:xfrm>
        </p:grpSpPr>
        <p:sp>
          <p:nvSpPr>
            <p:cNvPr id="22531" name="Oval 3"/>
            <p:cNvSpPr>
              <a:spLocks noChangeArrowheads="1"/>
            </p:cNvSpPr>
            <p:nvPr/>
          </p:nvSpPr>
          <p:spPr bwMode="auto">
            <a:xfrm>
              <a:off x="1056" y="4304"/>
              <a:ext cx="800" cy="800"/>
            </a:xfrm>
            <a:prstGeom prst="ellipse">
              <a:avLst/>
            </a:prstGeom>
            <a:solidFill>
              <a:srgbClr val="FF6680"/>
            </a:solidFill>
            <a:ln w="9525">
              <a:noFill/>
              <a:round/>
              <a:headEnd/>
              <a:tailEnd/>
            </a:ln>
            <a:effectLst>
              <a:outerShdw blurRad="63500" dist="76042" dir="2156856" algn="ctr" rotWithShape="0">
                <a:srgbClr val="000000">
                  <a:alpha val="75014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2" name="Oval 4"/>
            <p:cNvSpPr>
              <a:spLocks noChangeArrowheads="1"/>
            </p:cNvSpPr>
            <p:nvPr/>
          </p:nvSpPr>
          <p:spPr bwMode="auto">
            <a:xfrm>
              <a:off x="1056" y="2760"/>
              <a:ext cx="800" cy="800"/>
            </a:xfrm>
            <a:prstGeom prst="ellipse">
              <a:avLst/>
            </a:prstGeom>
            <a:solidFill>
              <a:srgbClr val="6680FF"/>
            </a:solidFill>
            <a:ln w="9525">
              <a:noFill/>
              <a:round/>
              <a:headEnd/>
              <a:tailEnd/>
            </a:ln>
            <a:effectLst>
              <a:outerShdw blurRad="63500" dist="76042" dir="2156856" algn="ctr" rotWithShape="0">
                <a:srgbClr val="000000">
                  <a:alpha val="75014"/>
                </a:srgbClr>
              </a:outerShdw>
            </a:effectLst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2500" dirty="0">
                  <a:solidFill>
                    <a:srgbClr val="FFFFFF"/>
                  </a:solidFill>
                  <a:ea typeface="Helvetica Neue Light" charset="0"/>
                  <a:cs typeface="Helvetica Neue Light" charset="0"/>
                </a:rPr>
                <a:t>AP</a:t>
              </a:r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1453" y="3530"/>
              <a:ext cx="11" cy="933"/>
            </a:xfrm>
            <a:prstGeom prst="line">
              <a:avLst/>
            </a:prstGeom>
            <a:noFill/>
            <a:ln w="507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749564" y="2202643"/>
            <a:ext cx="1116" cy="385825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5938967" y="2202643"/>
            <a:ext cx="1117" cy="385825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44306" y="1562950"/>
            <a:ext cx="7841223" cy="4465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spcBef>
                <a:spcPts val="3375"/>
              </a:spcBef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</a:tabLst>
            </a:pPr>
            <a: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Measure </a:t>
            </a:r>
            <a:r>
              <a:rPr lang="en-GB" sz="2500" dirty="0" err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goodput</a:t>
            </a:r>
            <a: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 during TCP file transfer [</a:t>
            </a:r>
            <a:r>
              <a:rPr lang="en-GB" sz="2500" dirty="0" err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Sheth</a:t>
            </a:r>
            <a: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 ’06]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025924" y="2283023"/>
            <a:ext cx="1104471" cy="769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ts val="3375"/>
              </a:spcBef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Defined </a:t>
            </a:r>
            <a:b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100%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313319" y="3081244"/>
            <a:ext cx="2097617" cy="2615708"/>
            <a:chOff x="2968" y="2760"/>
            <a:chExt cx="1879" cy="2343"/>
          </a:xfrm>
        </p:grpSpPr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4048" y="4304"/>
              <a:ext cx="800" cy="800"/>
            </a:xfrm>
            <a:prstGeom prst="ellipse">
              <a:avLst/>
            </a:prstGeom>
            <a:solidFill>
              <a:srgbClr val="FF6680"/>
            </a:solidFill>
            <a:ln w="9525">
              <a:noFill/>
              <a:round/>
              <a:headEnd/>
              <a:tailEnd/>
            </a:ln>
            <a:effectLst>
              <a:outerShdw blurRad="63500" dist="76042" dir="2156856" algn="ctr" rotWithShape="0">
                <a:srgbClr val="000000">
                  <a:alpha val="75014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2968" y="4304"/>
              <a:ext cx="800" cy="800"/>
            </a:xfrm>
            <a:prstGeom prst="ellipse">
              <a:avLst/>
            </a:prstGeom>
            <a:solidFill>
              <a:srgbClr val="FF6680"/>
            </a:solidFill>
            <a:ln w="9525">
              <a:noFill/>
              <a:round/>
              <a:headEnd/>
              <a:tailEnd/>
            </a:ln>
            <a:effectLst>
              <a:outerShdw blurRad="63500" dist="76042" dir="2156856" algn="ctr" rotWithShape="0">
                <a:srgbClr val="000000">
                  <a:alpha val="75014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3480" y="2760"/>
              <a:ext cx="800" cy="800"/>
            </a:xfrm>
            <a:prstGeom prst="ellipse">
              <a:avLst/>
            </a:prstGeom>
            <a:solidFill>
              <a:srgbClr val="6680FF"/>
            </a:solidFill>
            <a:ln w="9525">
              <a:noFill/>
              <a:round/>
              <a:headEnd/>
              <a:tailEnd/>
            </a:ln>
            <a:effectLst>
              <a:outerShdw blurRad="63500" dist="76042" dir="2156856" algn="ctr" rotWithShape="0">
                <a:srgbClr val="000000">
                  <a:alpha val="75014"/>
                </a:srgbClr>
              </a:outerShdw>
            </a:effectLst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2500" dirty="0">
                  <a:solidFill>
                    <a:srgbClr val="FFFFFF"/>
                  </a:solidFill>
                  <a:ea typeface="Helvetica Neue Light" charset="0"/>
                  <a:cs typeface="Helvetica Neue Light" charset="0"/>
                </a:rPr>
                <a:t>AP</a:t>
              </a:r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>
              <a:off x="3365" y="3561"/>
              <a:ext cx="421" cy="898"/>
            </a:xfrm>
            <a:prstGeom prst="line">
              <a:avLst/>
            </a:prstGeom>
            <a:noFill/>
            <a:ln w="507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4046" y="3561"/>
              <a:ext cx="419" cy="898"/>
            </a:xfrm>
            <a:prstGeom prst="line">
              <a:avLst/>
            </a:prstGeom>
            <a:noFill/>
            <a:ln w="507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3744228" y="5933627"/>
            <a:ext cx="1272660" cy="3077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ts val="3375"/>
              </a:spcBef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0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Two clients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4024432" y="2480625"/>
            <a:ext cx="679855" cy="386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ts val="3375"/>
              </a:spcBef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97%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944430" y="5933627"/>
            <a:ext cx="1391666" cy="3077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ts val="3375"/>
              </a:spcBef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0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Single client</a:t>
            </a:r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7841222" y="1911264"/>
            <a:ext cx="893078" cy="893114"/>
          </a:xfrm>
          <a:prstGeom prst="ellipse">
            <a:avLst/>
          </a:prstGeom>
          <a:solidFill>
            <a:srgbClr val="FF6680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6412298" y="5153268"/>
            <a:ext cx="893078" cy="893114"/>
          </a:xfrm>
          <a:prstGeom prst="ellipse">
            <a:avLst/>
          </a:prstGeom>
          <a:solidFill>
            <a:srgbClr val="FF6680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7055314" y="3536732"/>
            <a:ext cx="893078" cy="893114"/>
          </a:xfrm>
          <a:prstGeom prst="ellipse">
            <a:avLst/>
          </a:prstGeom>
          <a:solidFill>
            <a:srgbClr val="6680FF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500" dirty="0">
                <a:solidFill>
                  <a:srgbClr val="FFFFFF"/>
                </a:solidFill>
                <a:ea typeface="Helvetica Neue Light" charset="0"/>
                <a:cs typeface="Helvetica Neue Light" charset="0"/>
              </a:rPr>
              <a:t>AP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6926935" y="4395238"/>
            <a:ext cx="469982" cy="1002521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7233930" y="5564100"/>
            <a:ext cx="1991563" cy="6698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spcBef>
                <a:spcPts val="3375"/>
              </a:spcBef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0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Two hidden terminals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706520" y="3447421"/>
            <a:ext cx="4303519" cy="4303694"/>
            <a:chOff x="4216" y="3088"/>
            <a:chExt cx="3855" cy="3855"/>
          </a:xfrm>
        </p:grpSpPr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4216" y="3088"/>
              <a:ext cx="3856" cy="3856"/>
            </a:xfrm>
            <a:prstGeom prst="ellipse">
              <a:avLst/>
            </a:prstGeom>
            <a:solidFill>
              <a:srgbClr val="000000">
                <a:alpha val="35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4" name="Line 26"/>
            <p:cNvSpPr>
              <a:spLocks noChangeShapeType="1"/>
            </p:cNvSpPr>
            <p:nvPr/>
          </p:nvSpPr>
          <p:spPr bwMode="auto">
            <a:xfrm flipH="1">
              <a:off x="6205" y="3937"/>
              <a:ext cx="421" cy="898"/>
            </a:xfrm>
            <a:prstGeom prst="line">
              <a:avLst/>
            </a:prstGeom>
            <a:noFill/>
            <a:ln w="507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55" name="AutoShape 27"/>
          <p:cNvSpPr>
            <a:spLocks noChangeArrowheads="1"/>
          </p:cNvSpPr>
          <p:nvPr/>
        </p:nvSpPr>
        <p:spPr bwMode="auto">
          <a:xfrm>
            <a:off x="6689152" y="2362287"/>
            <a:ext cx="937732" cy="544800"/>
          </a:xfrm>
          <a:prstGeom prst="roundRect">
            <a:avLst>
              <a:gd name="adj" fmla="val 24588"/>
            </a:avLst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5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62%!</a:t>
            </a: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V="1">
            <a:off x="7740752" y="2598962"/>
            <a:ext cx="467750" cy="1004753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b="1" dirty="0">
                <a:ea typeface="Helvetica Neue" charset="0"/>
                <a:cs typeface="Helvetica Neue" charset="0"/>
              </a:rPr>
              <a:t>Carrier sense prevents spatial reuse</a:t>
            </a:r>
          </a:p>
        </p:txBody>
      </p:sp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3045395" y="1911264"/>
            <a:ext cx="893078" cy="893114"/>
          </a:xfrm>
          <a:prstGeom prst="ellipse">
            <a:avLst/>
          </a:prstGeom>
          <a:solidFill>
            <a:srgbClr val="FF6680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616471" y="5153268"/>
            <a:ext cx="893078" cy="893114"/>
          </a:xfrm>
          <a:prstGeom prst="ellipse">
            <a:avLst/>
          </a:prstGeom>
          <a:solidFill>
            <a:srgbClr val="FF6680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2259487" y="3536732"/>
            <a:ext cx="893078" cy="893114"/>
          </a:xfrm>
          <a:prstGeom prst="ellipse">
            <a:avLst/>
          </a:prstGeom>
          <a:solidFill>
            <a:srgbClr val="6680FF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500" dirty="0">
                <a:solidFill>
                  <a:srgbClr val="FFFFFF"/>
                </a:solidFill>
                <a:ea typeface="Helvetica Neue Light" charset="0"/>
                <a:cs typeface="Helvetica Neue Light" charset="0"/>
              </a:rPr>
              <a:t>AP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2131107" y="4395238"/>
            <a:ext cx="469982" cy="1002521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2953855" y="2616824"/>
            <a:ext cx="467750" cy="1004753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572558" y="2202643"/>
            <a:ext cx="1117" cy="385825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51823" y="3527801"/>
            <a:ext cx="1991563" cy="8305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spcBef>
                <a:spcPts val="3375"/>
              </a:spcBef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Two hidden terminals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1589678" y="1746038"/>
            <a:ext cx="937732" cy="544800"/>
          </a:xfrm>
          <a:prstGeom prst="roundRect">
            <a:avLst>
              <a:gd name="adj" fmla="val 24588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62%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930283" y="2098819"/>
            <a:ext cx="1534978" cy="2508534"/>
            <a:chOff x="6208" y="1880"/>
            <a:chExt cx="1375" cy="2247"/>
          </a:xfrm>
        </p:grpSpPr>
        <p:sp>
          <p:nvSpPr>
            <p:cNvPr id="23563" name="Oval 11"/>
            <p:cNvSpPr>
              <a:spLocks noChangeArrowheads="1"/>
            </p:cNvSpPr>
            <p:nvPr/>
          </p:nvSpPr>
          <p:spPr bwMode="auto">
            <a:xfrm>
              <a:off x="6208" y="3328"/>
              <a:ext cx="800" cy="800"/>
            </a:xfrm>
            <a:prstGeom prst="ellipse">
              <a:avLst/>
            </a:prstGeom>
            <a:solidFill>
              <a:srgbClr val="FF6680"/>
            </a:solidFill>
            <a:ln w="9525">
              <a:noFill/>
              <a:round/>
              <a:headEnd/>
              <a:tailEnd/>
            </a:ln>
            <a:effectLst>
              <a:outerShdw blurRad="63500" dist="76042" dir="2156856" algn="ctr" rotWithShape="0">
                <a:srgbClr val="000000">
                  <a:alpha val="75014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Oval 12"/>
            <p:cNvSpPr>
              <a:spLocks noChangeArrowheads="1"/>
            </p:cNvSpPr>
            <p:nvPr/>
          </p:nvSpPr>
          <p:spPr bwMode="auto">
            <a:xfrm>
              <a:off x="6784" y="1880"/>
              <a:ext cx="800" cy="800"/>
            </a:xfrm>
            <a:prstGeom prst="ellipse">
              <a:avLst/>
            </a:prstGeom>
            <a:solidFill>
              <a:srgbClr val="6680FF"/>
            </a:solidFill>
            <a:ln w="9525">
              <a:noFill/>
              <a:round/>
              <a:headEnd/>
              <a:tailEnd/>
            </a:ln>
            <a:effectLst>
              <a:outerShdw blurRad="63500" dist="76042" dir="2156856" algn="ctr" rotWithShape="0">
                <a:srgbClr val="000000">
                  <a:alpha val="75014"/>
                </a:srgbClr>
              </a:outerShdw>
            </a:effectLst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2500" dirty="0">
                  <a:solidFill>
                    <a:srgbClr val="FFFFFF"/>
                  </a:solidFill>
                  <a:ea typeface="Helvetica Neue Light" charset="0"/>
                  <a:cs typeface="Helvetica Neue Light" charset="0"/>
                </a:rPr>
                <a:t>AP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760105" y="3715355"/>
            <a:ext cx="1534978" cy="2508534"/>
            <a:chOff x="4264" y="3328"/>
            <a:chExt cx="1375" cy="2247"/>
          </a:xfrm>
        </p:grpSpPr>
        <p:sp>
          <p:nvSpPr>
            <p:cNvPr id="23566" name="Oval 14"/>
            <p:cNvSpPr>
              <a:spLocks noChangeArrowheads="1"/>
            </p:cNvSpPr>
            <p:nvPr/>
          </p:nvSpPr>
          <p:spPr bwMode="auto">
            <a:xfrm>
              <a:off x="4840" y="3328"/>
              <a:ext cx="800" cy="800"/>
            </a:xfrm>
            <a:prstGeom prst="ellipse">
              <a:avLst/>
            </a:prstGeom>
            <a:solidFill>
              <a:srgbClr val="FF6680"/>
            </a:solidFill>
            <a:ln w="9525">
              <a:noFill/>
              <a:round/>
              <a:headEnd/>
              <a:tailEnd/>
            </a:ln>
            <a:effectLst>
              <a:outerShdw blurRad="63500" dist="76042" dir="2156856" algn="ctr" rotWithShape="0">
                <a:srgbClr val="000000">
                  <a:alpha val="75014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7" name="Oval 15"/>
            <p:cNvSpPr>
              <a:spLocks noChangeArrowheads="1"/>
            </p:cNvSpPr>
            <p:nvPr/>
          </p:nvSpPr>
          <p:spPr bwMode="auto">
            <a:xfrm>
              <a:off x="4264" y="4776"/>
              <a:ext cx="800" cy="800"/>
            </a:xfrm>
            <a:prstGeom prst="ellipse">
              <a:avLst/>
            </a:prstGeom>
            <a:solidFill>
              <a:srgbClr val="6680FF"/>
            </a:solidFill>
            <a:ln w="9525">
              <a:noFill/>
              <a:round/>
              <a:headEnd/>
              <a:tailEnd/>
            </a:ln>
            <a:effectLst>
              <a:outerShdw blurRad="63500" dist="76042" dir="2156856" algn="ctr" rotWithShape="0">
                <a:srgbClr val="000000">
                  <a:alpha val="75014"/>
                </a:srgbClr>
              </a:outerShdw>
            </a:effectLst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2500" dirty="0">
                  <a:solidFill>
                    <a:srgbClr val="FFFFFF"/>
                  </a:solidFill>
                  <a:ea typeface="Helvetica Neue Light" charset="0"/>
                  <a:cs typeface="Helvetica Neue Light" charset="0"/>
                </a:rPr>
                <a:t>AP</a:t>
              </a:r>
            </a:p>
          </p:txBody>
        </p:sp>
      </p:grp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3634826" y="2188129"/>
            <a:ext cx="4304635" cy="4304810"/>
          </a:xfrm>
          <a:prstGeom prst="ellipse">
            <a:avLst/>
          </a:prstGeom>
          <a:solidFill>
            <a:srgbClr val="000000">
              <a:alpha val="35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5347303" y="4358397"/>
            <a:ext cx="467750" cy="1004753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7480643" y="2993049"/>
            <a:ext cx="469982" cy="1002521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394190" y="4813885"/>
            <a:ext cx="2723887" cy="8305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spcBef>
                <a:spcPts val="3375"/>
              </a:spcBef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Two exposed terminals</a:t>
            </a:r>
          </a:p>
        </p:txBody>
      </p:sp>
      <p:sp>
        <p:nvSpPr>
          <p:cNvPr id="23572" name="AutoShape 20"/>
          <p:cNvSpPr>
            <a:spLocks noChangeArrowheads="1"/>
          </p:cNvSpPr>
          <p:nvPr/>
        </p:nvSpPr>
        <p:spPr bwMode="auto">
          <a:xfrm>
            <a:off x="5117335" y="1746038"/>
            <a:ext cx="2366656" cy="544800"/>
          </a:xfrm>
          <a:prstGeom prst="roundRect">
            <a:avLst>
              <a:gd name="adj" fmla="val 24588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at most 100%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Building Blocks</a:t>
            </a:r>
            <a:endParaRPr lang="en-US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Links </a:t>
            </a:r>
            <a:r>
              <a:rPr lang="en-US" sz="2800" dirty="0"/>
              <a:t>– carry information (bits)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Wire, optics </a:t>
            </a:r>
            <a:r>
              <a:rPr lang="en-US" sz="2400" dirty="0"/>
              <a:t>or wireless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Point to point or broadcast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Switches/Routers </a:t>
            </a:r>
            <a:r>
              <a:rPr lang="en-US" sz="2800" dirty="0"/>
              <a:t>-- move bits between links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packet</a:t>
            </a:r>
            <a:r>
              <a:rPr lang="en-US" sz="2400" dirty="0" smtClean="0"/>
              <a:t> or circuit switching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Host </a:t>
            </a:r>
            <a:r>
              <a:rPr lang="en-US" sz="2800" dirty="0"/>
              <a:t>– communication endpoint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computer, PDA, toaster, ..</a:t>
            </a:r>
            <a:r>
              <a:rPr lang="en-US" sz="2400" dirty="0" smtClean="0"/>
              <a:t>.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Network -- delivers messages between hosts over a collection of links and switches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1"/>
          <p:cNvSpPr>
            <a:spLocks noChangeArrowheads="1"/>
          </p:cNvSpPr>
          <p:nvPr/>
        </p:nvSpPr>
        <p:spPr bwMode="auto">
          <a:xfrm>
            <a:off x="5429912" y="2345541"/>
            <a:ext cx="3107911" cy="3334664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21600"/>
                </a:moveTo>
                <a:lnTo>
                  <a:pt x="1490" y="19286"/>
                </a:lnTo>
                <a:lnTo>
                  <a:pt x="4966" y="15660"/>
                </a:lnTo>
                <a:lnTo>
                  <a:pt x="9766" y="11340"/>
                </a:lnTo>
                <a:lnTo>
                  <a:pt x="13241" y="7791"/>
                </a:lnTo>
                <a:lnTo>
                  <a:pt x="17297" y="4243"/>
                </a:ln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80FF66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9097" y="2152405"/>
            <a:ext cx="3581242" cy="3581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76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Receiving during a </a:t>
            </a:r>
            <a:r>
              <a:rPr lang="en-GB" dirty="0" smtClean="0"/>
              <a:t>collision‏</a:t>
            </a:r>
            <a:endParaRPr lang="en-GB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37608" y="3018726"/>
            <a:ext cx="3840234" cy="3965426"/>
          </a:xfrm>
          <a:ln/>
        </p:spPr>
        <p:txBody>
          <a:bodyPr/>
          <a:lstStyle/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</a:tabLst>
            </a:pPr>
            <a:r>
              <a:rPr lang="en-GB" sz="2500" dirty="0"/>
              <a:t>When relative power of desired signal is large enough, signal received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</a:tabLst>
            </a:pPr>
            <a:r>
              <a:rPr lang="en-GB" sz="2500" dirty="0"/>
              <a:t>Line shows threshold between </a:t>
            </a:r>
            <a:r>
              <a:rPr lang="en-GB" sz="2500" b="1" dirty="0"/>
              <a:t>reliable</a:t>
            </a:r>
            <a:r>
              <a:rPr lang="en-GB" sz="2500" dirty="0"/>
              <a:t> and </a:t>
            </a:r>
            <a:r>
              <a:rPr lang="en-GB" sz="2500" b="1" dirty="0" err="1"/>
              <a:t>lossy</a:t>
            </a:r>
            <a:r>
              <a:rPr lang="en-GB" sz="2500" dirty="0"/>
              <a:t> links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191001" y="5868876"/>
            <a:ext cx="4648200" cy="461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Signal </a:t>
            </a:r>
            <a:r>
              <a:rPr lang="en-GB" sz="30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power [</a:t>
            </a:r>
            <a:r>
              <a:rPr lang="en-GB" sz="3000" dirty="0" err="1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dBrn</a:t>
            </a: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]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 rot="16200000">
            <a:off x="3073117" y="3717291"/>
            <a:ext cx="3244478" cy="461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Interference power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379677" y="2609010"/>
            <a:ext cx="2096239" cy="1154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Interference</a:t>
            </a:r>
          </a:p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too strong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590914" y="4152981"/>
            <a:ext cx="1946909" cy="9734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Signal received</a:t>
            </a:r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319" y="1756086"/>
            <a:ext cx="3974196" cy="934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The SINR model is overly simplistic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01885" y="1750504"/>
            <a:ext cx="8341346" cy="2152405"/>
          </a:xfrm>
          <a:ln/>
        </p:spPr>
        <p:txBody>
          <a:bodyPr/>
          <a:lstStyle/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SINR treats interference and noise as </a:t>
            </a:r>
            <a:r>
              <a:rPr lang="en-GB" b="1" dirty="0"/>
              <a:t>equally </a:t>
            </a:r>
            <a:r>
              <a:rPr lang="en-GB" dirty="0"/>
              <a:t>detrimental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Noise is </a:t>
            </a:r>
            <a:r>
              <a:rPr lang="en-GB" b="1" dirty="0"/>
              <a:t>random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but interference has </a:t>
            </a:r>
            <a:r>
              <a:rPr lang="en-GB" b="1" dirty="0"/>
              <a:t>structure</a:t>
            </a:r>
            <a:r>
              <a:rPr lang="en-GB" dirty="0"/>
              <a:t> intended to communicate data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80501" y="4407518"/>
            <a:ext cx="7975184" cy="1277153"/>
          </a:xfrm>
          <a:prstGeom prst="roundRect">
            <a:avLst>
              <a:gd name="adj" fmla="val 10486"/>
            </a:avLst>
          </a:prstGeom>
          <a:solidFill>
            <a:srgbClr val="80FF66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</a:tabLst>
            </a:pPr>
            <a:r>
              <a:rPr lang="en-GB" sz="35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Key idea:</a:t>
            </a:r>
            <a:r>
              <a:rPr lang="en-GB" sz="35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 exploit structure of interference to overcome its effects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7D9981D-DF9E-B84D-912A-75C749B3E7EE}" type="slidenum">
              <a:rPr lang="en-GB"/>
              <a:pPr/>
              <a:t>42</a:t>
            </a:fld>
            <a:endParaRPr lang="en-GB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828" y="313822"/>
            <a:ext cx="8528927" cy="1063825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Example </a:t>
            </a:r>
            <a:r>
              <a:rPr lang="en-GB" dirty="0"/>
              <a:t>– Amplitude Shift Keying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5" y="1505766"/>
            <a:ext cx="8229311" cy="1194824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S = </a:t>
            </a:r>
            <a:r>
              <a:rPr lang="en-GB" dirty="0">
                <a:ea typeface="Comic Sans MS" pitchFamily="-112" charset="0"/>
                <a:cs typeface="Comic Sans MS" pitchFamily="-112" charset="0"/>
              </a:rPr>
              <a:t>±</a:t>
            </a:r>
            <a:r>
              <a:rPr lang="en-GB" dirty="0"/>
              <a:t>3, I = </a:t>
            </a:r>
            <a:r>
              <a:rPr lang="en-GB" dirty="0">
                <a:ea typeface="Comic Sans MS" pitchFamily="-112" charset="0"/>
                <a:cs typeface="Comic Sans MS" pitchFamily="-112" charset="0"/>
              </a:rPr>
              <a:t>±5, </a:t>
            </a:r>
            <a:r>
              <a:rPr lang="en-GB" dirty="0"/>
              <a:t>|N| random [0, 2.5]</a:t>
            </a:r>
          </a:p>
          <a:p>
            <a:pPr lvl="1"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..but the relative angle will vary with time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9077" y="2822951"/>
            <a:ext cx="3871940" cy="3869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How interference cancellation works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808" y="1501549"/>
            <a:ext cx="7805499" cy="9031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0530" y="2651433"/>
            <a:ext cx="1102951" cy="809384"/>
            <a:chOff x="950" y="2375"/>
            <a:chExt cx="988" cy="725"/>
          </a:xfrm>
        </p:grpSpPr>
        <p:sp>
          <p:nvSpPr>
            <p:cNvPr id="29700" name="AutoShape 4"/>
            <p:cNvSpPr>
              <a:spLocks noChangeArrowheads="1"/>
            </p:cNvSpPr>
            <p:nvPr/>
          </p:nvSpPr>
          <p:spPr bwMode="auto">
            <a:xfrm>
              <a:off x="950" y="2375"/>
              <a:ext cx="823" cy="562"/>
            </a:xfrm>
            <a:custGeom>
              <a:avLst/>
              <a:gdLst/>
              <a:ahLst/>
              <a:cxnLst/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139680">
              <a:solidFill>
                <a:srgbClr val="668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1" name="AutoShape 5"/>
            <p:cNvSpPr>
              <a:spLocks noChangeArrowheads="1"/>
            </p:cNvSpPr>
            <p:nvPr/>
          </p:nvSpPr>
          <p:spPr bwMode="auto">
            <a:xfrm>
              <a:off x="1115" y="2538"/>
              <a:ext cx="824" cy="563"/>
            </a:xfrm>
            <a:custGeom>
              <a:avLst/>
              <a:gdLst/>
              <a:ahLst/>
              <a:cxnLst/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139680">
              <a:solidFill>
                <a:srgbClr val="FF668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02357" y="4774812"/>
            <a:ext cx="1204539" cy="823898"/>
          </a:xfrm>
          <a:custGeom>
            <a:avLst/>
            <a:gdLst/>
            <a:ahLst/>
            <a:cxnLst/>
            <a:rect l="0" t="0" r="r" b="b"/>
            <a:pathLst>
              <a:path w="21600" h="20949">
                <a:moveTo>
                  <a:pt x="0" y="20949"/>
                </a:moveTo>
                <a:cubicBezTo>
                  <a:pt x="645" y="17025"/>
                  <a:pt x="1815" y="10648"/>
                  <a:pt x="1815" y="10648"/>
                </a:cubicBezTo>
                <a:cubicBezTo>
                  <a:pt x="1815" y="10648"/>
                  <a:pt x="4721" y="-296"/>
                  <a:pt x="7503" y="174"/>
                </a:cubicBezTo>
                <a:cubicBezTo>
                  <a:pt x="10327" y="651"/>
                  <a:pt x="11677" y="10821"/>
                  <a:pt x="11677" y="10821"/>
                </a:cubicBezTo>
                <a:cubicBezTo>
                  <a:pt x="11677" y="10821"/>
                  <a:pt x="12870" y="21304"/>
                  <a:pt x="15489" y="20776"/>
                </a:cubicBezTo>
                <a:cubicBezTo>
                  <a:pt x="18613" y="20147"/>
                  <a:pt x="20269" y="9090"/>
                  <a:pt x="20269" y="9090"/>
                </a:cubicBezTo>
                <a:cubicBezTo>
                  <a:pt x="20269" y="9090"/>
                  <a:pt x="21156" y="3030"/>
                  <a:pt x="21600" y="0"/>
                </a:cubicBezTo>
              </a:path>
            </a:pathLst>
          </a:custGeom>
          <a:noFill/>
          <a:ln w="139680">
            <a:solidFill>
              <a:srgbClr val="6680FF"/>
            </a:solidFill>
            <a:miter lim="800000"/>
            <a:headEnd/>
            <a:tailEnd/>
          </a:ln>
          <a:effectLst/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727859" y="5111962"/>
            <a:ext cx="1203422" cy="823898"/>
          </a:xfrm>
          <a:custGeom>
            <a:avLst/>
            <a:gdLst/>
            <a:ahLst/>
            <a:cxnLst/>
            <a:rect l="0" t="0" r="r" b="b"/>
            <a:pathLst>
              <a:path w="21600" h="20949">
                <a:moveTo>
                  <a:pt x="0" y="20949"/>
                </a:moveTo>
                <a:cubicBezTo>
                  <a:pt x="645" y="17025"/>
                  <a:pt x="1815" y="10648"/>
                  <a:pt x="1815" y="10648"/>
                </a:cubicBezTo>
                <a:cubicBezTo>
                  <a:pt x="1815" y="10648"/>
                  <a:pt x="4721" y="-296"/>
                  <a:pt x="7503" y="174"/>
                </a:cubicBezTo>
                <a:cubicBezTo>
                  <a:pt x="10327" y="651"/>
                  <a:pt x="11677" y="10821"/>
                  <a:pt x="11677" y="10821"/>
                </a:cubicBezTo>
                <a:cubicBezTo>
                  <a:pt x="11677" y="10821"/>
                  <a:pt x="12870" y="21304"/>
                  <a:pt x="15489" y="20776"/>
                </a:cubicBezTo>
                <a:cubicBezTo>
                  <a:pt x="18613" y="20147"/>
                  <a:pt x="20269" y="9090"/>
                  <a:pt x="20269" y="9090"/>
                </a:cubicBezTo>
                <a:cubicBezTo>
                  <a:pt x="20269" y="9090"/>
                  <a:pt x="21156" y="3030"/>
                  <a:pt x="21600" y="0"/>
                </a:cubicBezTo>
              </a:path>
            </a:pathLst>
          </a:custGeom>
          <a:noFill/>
          <a:ln w="139680">
            <a:solidFill>
              <a:srgbClr val="FF6680"/>
            </a:solidFill>
            <a:miter lim="800000"/>
            <a:headEnd/>
            <a:tailEnd/>
          </a:ln>
          <a:effectLst/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3154797" y="4926641"/>
            <a:ext cx="1204539" cy="823898"/>
          </a:xfrm>
          <a:custGeom>
            <a:avLst/>
            <a:gdLst/>
            <a:ahLst/>
            <a:cxnLst/>
            <a:rect l="0" t="0" r="r" b="b"/>
            <a:pathLst>
              <a:path w="21600" h="20949">
                <a:moveTo>
                  <a:pt x="0" y="20949"/>
                </a:moveTo>
                <a:cubicBezTo>
                  <a:pt x="645" y="17025"/>
                  <a:pt x="1815" y="10648"/>
                  <a:pt x="1815" y="10648"/>
                </a:cubicBezTo>
                <a:cubicBezTo>
                  <a:pt x="1815" y="10648"/>
                  <a:pt x="4721" y="-296"/>
                  <a:pt x="7503" y="174"/>
                </a:cubicBezTo>
                <a:cubicBezTo>
                  <a:pt x="10327" y="651"/>
                  <a:pt x="11677" y="10821"/>
                  <a:pt x="11677" y="10821"/>
                </a:cubicBezTo>
                <a:cubicBezTo>
                  <a:pt x="11677" y="10821"/>
                  <a:pt x="12870" y="21304"/>
                  <a:pt x="15489" y="20776"/>
                </a:cubicBezTo>
                <a:cubicBezTo>
                  <a:pt x="18613" y="20147"/>
                  <a:pt x="20269" y="9090"/>
                  <a:pt x="20269" y="9090"/>
                </a:cubicBezTo>
                <a:cubicBezTo>
                  <a:pt x="20269" y="9090"/>
                  <a:pt x="21156" y="3030"/>
                  <a:pt x="21600" y="0"/>
                </a:cubicBezTo>
              </a:path>
            </a:pathLst>
          </a:custGeom>
          <a:noFill/>
          <a:ln w="139680">
            <a:solidFill>
              <a:srgbClr val="6680FF"/>
            </a:solidFill>
            <a:miter lim="800000"/>
            <a:headEnd/>
            <a:tailEnd/>
          </a:ln>
          <a:effectLst/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09548" y="4736854"/>
            <a:ext cx="375093" cy="1104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7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-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814806" y="4736854"/>
            <a:ext cx="552591" cy="1104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7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=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5970225" y="4924408"/>
            <a:ext cx="1203422" cy="823898"/>
          </a:xfrm>
          <a:custGeom>
            <a:avLst/>
            <a:gdLst/>
            <a:ahLst/>
            <a:cxnLst/>
            <a:rect l="0" t="0" r="r" b="b"/>
            <a:pathLst>
              <a:path w="21600" h="20949">
                <a:moveTo>
                  <a:pt x="0" y="20949"/>
                </a:moveTo>
                <a:cubicBezTo>
                  <a:pt x="645" y="17025"/>
                  <a:pt x="1815" y="10648"/>
                  <a:pt x="1815" y="10648"/>
                </a:cubicBezTo>
                <a:cubicBezTo>
                  <a:pt x="1815" y="10648"/>
                  <a:pt x="4721" y="-296"/>
                  <a:pt x="7503" y="174"/>
                </a:cubicBezTo>
                <a:cubicBezTo>
                  <a:pt x="10327" y="651"/>
                  <a:pt x="11677" y="10821"/>
                  <a:pt x="11677" y="10821"/>
                </a:cubicBezTo>
                <a:cubicBezTo>
                  <a:pt x="11677" y="10821"/>
                  <a:pt x="12870" y="21304"/>
                  <a:pt x="15489" y="20776"/>
                </a:cubicBezTo>
                <a:cubicBezTo>
                  <a:pt x="18613" y="20147"/>
                  <a:pt x="20269" y="9090"/>
                  <a:pt x="20269" y="9090"/>
                </a:cubicBezTo>
                <a:cubicBezTo>
                  <a:pt x="20269" y="9090"/>
                  <a:pt x="21156" y="3030"/>
                  <a:pt x="21600" y="0"/>
                </a:cubicBezTo>
              </a:path>
            </a:pathLst>
          </a:custGeom>
          <a:noFill/>
          <a:ln w="139680">
            <a:solidFill>
              <a:srgbClr val="FF6680"/>
            </a:solidFill>
            <a:miter lim="800000"/>
            <a:headEnd/>
            <a:tailEnd/>
          </a:ln>
          <a:effectLst/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8373721" y="5302865"/>
            <a:ext cx="267923" cy="178623"/>
          </a:xfrm>
          <a:custGeom>
            <a:avLst/>
            <a:gdLst/>
            <a:ahLst/>
            <a:cxnLst/>
            <a:rect l="0" t="0" r="r" b="b"/>
            <a:pathLst>
              <a:path w="21600" h="20949">
                <a:moveTo>
                  <a:pt x="0" y="20949"/>
                </a:moveTo>
                <a:cubicBezTo>
                  <a:pt x="645" y="17025"/>
                  <a:pt x="1815" y="10648"/>
                  <a:pt x="1815" y="10648"/>
                </a:cubicBezTo>
                <a:cubicBezTo>
                  <a:pt x="1815" y="10648"/>
                  <a:pt x="4721" y="-296"/>
                  <a:pt x="7503" y="174"/>
                </a:cubicBezTo>
                <a:cubicBezTo>
                  <a:pt x="10327" y="651"/>
                  <a:pt x="11677" y="10821"/>
                  <a:pt x="11677" y="10821"/>
                </a:cubicBezTo>
                <a:cubicBezTo>
                  <a:pt x="11677" y="10821"/>
                  <a:pt x="12870" y="21304"/>
                  <a:pt x="15489" y="20776"/>
                </a:cubicBezTo>
                <a:cubicBezTo>
                  <a:pt x="18613" y="20147"/>
                  <a:pt x="20269" y="9090"/>
                  <a:pt x="20269" y="9090"/>
                </a:cubicBezTo>
                <a:cubicBezTo>
                  <a:pt x="20269" y="9090"/>
                  <a:pt x="21156" y="3030"/>
                  <a:pt x="21600" y="0"/>
                </a:cubicBezTo>
              </a:path>
            </a:pathLst>
          </a:custGeom>
          <a:noFill/>
          <a:ln w="139680">
            <a:solidFill>
              <a:srgbClr val="6680FF"/>
            </a:solidFill>
            <a:miter lim="800000"/>
            <a:headEnd/>
            <a:tailEnd/>
          </a:ln>
          <a:effectLst/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519715" y="4736854"/>
            <a:ext cx="552592" cy="1104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7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+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66633" y="3944216"/>
            <a:ext cx="8216315" cy="1116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846686" y="2561004"/>
            <a:ext cx="5438844" cy="1036012"/>
            <a:chOff x="2550" y="2294"/>
            <a:chExt cx="4872" cy="928"/>
          </a:xfrm>
        </p:grpSpPr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688" y="2463"/>
              <a:ext cx="1232" cy="586"/>
            </a:xfrm>
            <a:prstGeom prst="rect">
              <a:avLst/>
            </a:prstGeom>
            <a:solidFill>
              <a:srgbClr val="BFBFBF"/>
            </a:solidFill>
            <a:ln w="255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3400" dirty="0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</a:rPr>
                <a:t>NIC</a:t>
              </a:r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 flipH="1">
              <a:off x="3316" y="2759"/>
              <a:ext cx="306" cy="1"/>
            </a:xfrm>
            <a:prstGeom prst="line">
              <a:avLst/>
            </a:prstGeom>
            <a:noFill/>
            <a:ln w="507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2627" y="2569"/>
              <a:ext cx="670" cy="3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anchor="b">
              <a:prstTxWarp prst="textNoShape">
                <a:avLst/>
              </a:prstTxWarp>
            </a:bodyPr>
            <a:lstStyle/>
            <a:p>
              <a:pPr>
                <a:buClr>
                  <a:srgbClr val="6680FF"/>
                </a:buCl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2200" dirty="0">
                  <a:solidFill>
                    <a:srgbClr val="6680FF"/>
                  </a:solidFill>
                  <a:latin typeface="Monaco" charset="0"/>
                  <a:ea typeface="Monaco" charset="0"/>
                  <a:cs typeface="Monaco" charset="0"/>
                </a:rPr>
                <a:t>0110</a:t>
              </a:r>
            </a:p>
          </p:txBody>
        </p:sp>
        <p:sp>
          <p:nvSpPr>
            <p:cNvPr id="29715" name="AutoShape 19"/>
            <p:cNvSpPr>
              <a:spLocks noChangeArrowheads="1"/>
            </p:cNvSpPr>
            <p:nvPr/>
          </p:nvSpPr>
          <p:spPr bwMode="auto">
            <a:xfrm>
              <a:off x="5337" y="2592"/>
              <a:ext cx="483" cy="329"/>
            </a:xfrm>
            <a:custGeom>
              <a:avLst/>
              <a:gdLst/>
              <a:ahLst/>
              <a:cxnLst/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50760">
              <a:solidFill>
                <a:srgbClr val="668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 flipH="1">
              <a:off x="4970" y="2759"/>
              <a:ext cx="321" cy="1"/>
            </a:xfrm>
            <a:prstGeom prst="line">
              <a:avLst/>
            </a:prstGeom>
            <a:noFill/>
            <a:ln w="507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7" name="AutoShape 21"/>
            <p:cNvSpPr>
              <a:spLocks noChangeArrowheads="1"/>
            </p:cNvSpPr>
            <p:nvPr/>
          </p:nvSpPr>
          <p:spPr bwMode="auto">
            <a:xfrm>
              <a:off x="2550" y="2294"/>
              <a:ext cx="4872" cy="928"/>
            </a:xfrm>
            <a:prstGeom prst="roundRect">
              <a:avLst>
                <a:gd name="adj" fmla="val 12931"/>
              </a:avLst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 flipH="1">
              <a:off x="5858" y="2759"/>
              <a:ext cx="321" cy="1"/>
            </a:xfrm>
            <a:prstGeom prst="line">
              <a:avLst/>
            </a:prstGeom>
            <a:noFill/>
            <a:ln w="507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6102" y="2429"/>
              <a:ext cx="1266" cy="6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anchor="b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2300" dirty="0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</a:rPr>
                <a:t>Air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272883" y="4045807"/>
            <a:ext cx="3508679" cy="918791"/>
            <a:chOff x="2036" y="3624"/>
            <a:chExt cx="3143" cy="823"/>
          </a:xfrm>
        </p:grpSpPr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 flipV="1">
              <a:off x="3391" y="4036"/>
              <a:ext cx="219" cy="412"/>
            </a:xfrm>
            <a:prstGeom prst="line">
              <a:avLst/>
            </a:prstGeom>
            <a:noFill/>
            <a:ln w="507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036" y="3624"/>
              <a:ext cx="3144" cy="4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anchor="b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3000" dirty="0">
                  <a:solidFill>
                    <a:srgbClr val="000000"/>
                  </a:solidFill>
                  <a:ea typeface="Helvetica Neue Light" charset="0"/>
                  <a:cs typeface="Helvetica Neue Light" charset="0"/>
                </a:rPr>
                <a:t>Approximate model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6032741" y="4081531"/>
            <a:ext cx="3508679" cy="990241"/>
            <a:chOff x="5404" y="3656"/>
            <a:chExt cx="3143" cy="887"/>
          </a:xfrm>
        </p:grpSpPr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 flipH="1" flipV="1">
              <a:off x="7305" y="4137"/>
              <a:ext cx="194" cy="408"/>
            </a:xfrm>
            <a:prstGeom prst="line">
              <a:avLst/>
            </a:prstGeom>
            <a:noFill/>
            <a:ln w="507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5404" y="3656"/>
              <a:ext cx="3144" cy="4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anchor="b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3000" dirty="0">
                  <a:solidFill>
                    <a:srgbClr val="000000"/>
                  </a:solidFill>
                  <a:ea typeface="Helvetica Neue Light" charset="0"/>
                  <a:cs typeface="Helvetica Neue Light" charset="0"/>
                </a:rPr>
                <a:t>Model error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3" grpId="0" animBg="1"/>
      <p:bldP spid="29704" grpId="0" animBg="1"/>
      <p:bldP spid="29707" grpId="0" animBg="1"/>
      <p:bldP spid="2970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1"/>
          <p:cNvSpPr>
            <a:spLocks noChangeArrowheads="1"/>
          </p:cNvSpPr>
          <p:nvPr/>
        </p:nvSpPr>
        <p:spPr bwMode="auto">
          <a:xfrm rot="5400000" flipH="1">
            <a:off x="5195975" y="2077116"/>
            <a:ext cx="3108037" cy="3334529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21600"/>
                </a:moveTo>
                <a:lnTo>
                  <a:pt x="1490" y="19286"/>
                </a:lnTo>
                <a:lnTo>
                  <a:pt x="4966" y="15660"/>
                </a:lnTo>
                <a:lnTo>
                  <a:pt x="9766" y="11340"/>
                </a:lnTo>
                <a:lnTo>
                  <a:pt x="13241" y="7791"/>
                </a:lnTo>
                <a:lnTo>
                  <a:pt x="17297" y="4243"/>
                </a:ln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6680FF"/>
          </a:solidFill>
          <a:ln w="9525">
            <a:noFill/>
            <a:round/>
            <a:headEnd/>
            <a:tailEnd/>
          </a:ln>
          <a:effectLst>
            <a:outerShdw blurRad="63500" dist="152735" dir="2700000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228970" y="2527513"/>
            <a:ext cx="2241625" cy="9734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Interference received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5239018" y="2188130"/>
            <a:ext cx="3167077" cy="2967371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22"/>
                </a:moveTo>
                <a:lnTo>
                  <a:pt x="14048" y="7994"/>
                </a:lnTo>
                <a:lnTo>
                  <a:pt x="2436" y="20083"/>
                </a:lnTo>
                <a:lnTo>
                  <a:pt x="244" y="21600"/>
                </a:lnTo>
                <a:lnTo>
                  <a:pt x="0" y="20127"/>
                </a:lnTo>
                <a:lnTo>
                  <a:pt x="244" y="17700"/>
                </a:lnTo>
                <a:lnTo>
                  <a:pt x="244" y="14841"/>
                </a:lnTo>
                <a:lnTo>
                  <a:pt x="731" y="12414"/>
                </a:lnTo>
                <a:lnTo>
                  <a:pt x="1543" y="9814"/>
                </a:lnTo>
                <a:lnTo>
                  <a:pt x="2842" y="7994"/>
                </a:lnTo>
                <a:lnTo>
                  <a:pt x="4304" y="6175"/>
                </a:lnTo>
                <a:lnTo>
                  <a:pt x="9744" y="0"/>
                </a:lnTo>
                <a:lnTo>
                  <a:pt x="21600" y="22"/>
                </a:lnTo>
                <a:close/>
                <a:moveTo>
                  <a:pt x="21600" y="22"/>
                </a:moveTo>
              </a:path>
            </a:pathLst>
          </a:custGeom>
          <a:solidFill>
            <a:srgbClr val="80FF66"/>
          </a:solidFill>
          <a:ln w="9525">
            <a:noFill/>
            <a:round/>
            <a:headEnd/>
            <a:tailEnd/>
          </a:ln>
          <a:effectLst>
            <a:outerShdw blurRad="63500" dist="152735" dir="2700000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429912" y="2345541"/>
            <a:ext cx="3107911" cy="3334664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21600"/>
                </a:moveTo>
                <a:lnTo>
                  <a:pt x="1490" y="19286"/>
                </a:lnTo>
                <a:lnTo>
                  <a:pt x="4966" y="15660"/>
                </a:lnTo>
                <a:lnTo>
                  <a:pt x="9766" y="11340"/>
                </a:lnTo>
                <a:lnTo>
                  <a:pt x="13241" y="7791"/>
                </a:lnTo>
                <a:lnTo>
                  <a:pt x="17297" y="4243"/>
                </a:ln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80FF66"/>
          </a:solidFill>
          <a:ln w="9525">
            <a:noFill/>
            <a:round/>
            <a:headEnd/>
            <a:tailEnd/>
          </a:ln>
          <a:effectLst>
            <a:outerShdw blurRad="63500" dist="152735" dir="2700000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Implementing interference cancellation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9097" y="2152405"/>
            <a:ext cx="3581242" cy="3581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590914" y="4152981"/>
            <a:ext cx="1946909" cy="9734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Signal received</a:t>
            </a:r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8028" y="2152405"/>
            <a:ext cx="3554449" cy="35545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763701" y="5873342"/>
            <a:ext cx="2202939" cy="461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Signal power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16200000">
            <a:off x="2983809" y="3717291"/>
            <a:ext cx="3244478" cy="461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Interference power</a:t>
            </a:r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401885" y="1893402"/>
            <a:ext cx="3786650" cy="4618516"/>
          </a:xfrm>
          <a:ln/>
        </p:spPr>
        <p:txBody>
          <a:bodyPr/>
          <a:lstStyle/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</a:tabLst>
            </a:pPr>
            <a:r>
              <a:rPr lang="en-GB" sz="2500" dirty="0" smtClean="0"/>
              <a:t>Successive interference  cancellation (SIC)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</a:tabLst>
            </a:pPr>
            <a:r>
              <a:rPr lang="en-GB" sz="2500" dirty="0" smtClean="0"/>
              <a:t>Strong </a:t>
            </a:r>
            <a:r>
              <a:rPr lang="en-GB" sz="2500" dirty="0"/>
              <a:t>interferer decoded, </a:t>
            </a:r>
            <a:r>
              <a:rPr lang="en-GB" sz="2500" dirty="0" err="1" smtClean="0"/>
              <a:t>modeled</a:t>
            </a:r>
            <a:r>
              <a:rPr lang="en-GB" sz="2500" dirty="0"/>
              <a:t>, and then </a:t>
            </a:r>
            <a:r>
              <a:rPr lang="en-GB" sz="2500" dirty="0" err="1"/>
              <a:t>canceled</a:t>
            </a:r>
            <a:endParaRPr lang="en-GB" sz="2500" dirty="0"/>
          </a:p>
        </p:txBody>
      </p:sp>
      <p:pic>
        <p:nvPicPr>
          <p:cNvPr id="30732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9097" y="2143474"/>
            <a:ext cx="3568962" cy="3581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33" name="Rectangle 13"/>
          <p:cNvSpPr>
            <a:spLocks noChangeArrowheads="1"/>
          </p:cNvSpPr>
          <p:nvPr/>
        </p:nvSpPr>
        <p:spPr bwMode="auto">
          <a:xfrm rot="18900000">
            <a:off x="5023562" y="2893690"/>
            <a:ext cx="2893572" cy="9734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4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Signal received after cancellation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 animBg="1"/>
      <p:bldP spid="3072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Interference cancellation for IEEE 802.15.4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01885" y="1634399"/>
            <a:ext cx="8341346" cy="5188993"/>
          </a:xfrm>
          <a:ln/>
        </p:spPr>
        <p:txBody>
          <a:bodyPr/>
          <a:lstStyle/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Physical layer for 2.4 GHz </a:t>
            </a:r>
            <a:r>
              <a:rPr lang="en-GB" dirty="0" err="1"/>
              <a:t>ZigBee</a:t>
            </a:r>
            <a:r>
              <a:rPr lang="en-GB" dirty="0"/>
              <a:t> stack</a:t>
            </a:r>
          </a:p>
          <a:p>
            <a:pPr marL="499000" lvl="1"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Low power, low rate wireless networking using</a:t>
            </a:r>
            <a:br>
              <a:rPr lang="en-GB" dirty="0"/>
            </a:br>
            <a:r>
              <a:rPr lang="en-GB" dirty="0"/>
              <a:t>O-QPSK with 8x direct sequence spread spectrum</a:t>
            </a:r>
          </a:p>
          <a:p>
            <a:pPr marL="499000" lvl="1"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Similar to slowest rates of </a:t>
            </a:r>
            <a:r>
              <a:rPr lang="en-GB" dirty="0" err="1"/>
              <a:t>WiFi</a:t>
            </a:r>
            <a:r>
              <a:rPr lang="en-GB" dirty="0"/>
              <a:t> and good for SIC</a:t>
            </a:r>
          </a:p>
          <a:p>
            <a:pPr marL="499000" lvl="1"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2M chips/</a:t>
            </a:r>
            <a:r>
              <a:rPr lang="en-GB" dirty="0" err="1"/>
              <a:t>s</a:t>
            </a:r>
            <a:r>
              <a:rPr lang="en-GB" dirty="0"/>
              <a:t> and 2.5 MHz spectral mask</a:t>
            </a:r>
          </a:p>
          <a:p>
            <a:pPr>
              <a:buFont typeface="Zapf Dingbats" charset="2"/>
              <a:buChar char="➡"/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b="1" dirty="0"/>
              <a:t>Real</a:t>
            </a:r>
            <a:r>
              <a:rPr lang="en-GB" dirty="0"/>
              <a:t> </a:t>
            </a:r>
            <a:r>
              <a:rPr lang="en-GB" b="1" dirty="0"/>
              <a:t>PHY</a:t>
            </a:r>
            <a:r>
              <a:rPr lang="en-GB" i="1" dirty="0"/>
              <a:t> </a:t>
            </a:r>
            <a:r>
              <a:rPr lang="en-GB" dirty="0"/>
              <a:t>that fits well with USRP limitations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How to model an interfering signal?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01885" y="1634399"/>
            <a:ext cx="8341346" cy="5019301"/>
          </a:xfrm>
          <a:ln/>
        </p:spPr>
        <p:txBody>
          <a:bodyPr/>
          <a:lstStyle/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b="1" dirty="0"/>
              <a:t>Key step</a:t>
            </a:r>
            <a:r>
              <a:rPr lang="en-GB" dirty="0"/>
              <a:t> in interference cancellation is approximating and subtracting interference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Any </a:t>
            </a:r>
            <a:r>
              <a:rPr lang="en-GB" b="1" dirty="0"/>
              <a:t>error</a:t>
            </a:r>
            <a:r>
              <a:rPr lang="en-GB" dirty="0"/>
              <a:t> in the model increases the noise floor and makes post-cancellation </a:t>
            </a:r>
            <a:r>
              <a:rPr lang="en-GB" b="1" dirty="0"/>
              <a:t>performance worse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Model specific environment features - simple but limited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Channel filter computation is complex and misses non-</a:t>
            </a:r>
            <a:r>
              <a:rPr lang="en-GB" dirty="0" err="1"/>
              <a:t>linearities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-207649"/>
            <a:ext cx="8341346" cy="1422284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Our solution:</a:t>
            </a:r>
            <a:br>
              <a:rPr lang="en-GB" dirty="0"/>
            </a:br>
            <a:r>
              <a:rPr lang="en-GB" dirty="0"/>
              <a:t>Data-dependent models by averaging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01885" y="1634399"/>
            <a:ext cx="4474915" cy="5108612"/>
          </a:xfrm>
          <a:ln/>
        </p:spPr>
        <p:txBody>
          <a:bodyPr/>
          <a:lstStyle/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US" sz="2000" dirty="0" smtClean="0"/>
              <a:t>Symbols blended in time by </a:t>
            </a:r>
            <a:r>
              <a:rPr lang="en-US" sz="2000" dirty="0" err="1" smtClean="0"/>
              <a:t>ﬁlters</a:t>
            </a:r>
            <a:r>
              <a:rPr lang="en-US" sz="2000" dirty="0" smtClean="0"/>
              <a:t> and channel; received at time 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depends on </a:t>
            </a:r>
            <a:r>
              <a:rPr lang="en-US" sz="2000" i="1" dirty="0" smtClean="0"/>
              <a:t>...,i-1, 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, i+1,... 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US" sz="2000" dirty="0" smtClean="0"/>
              <a:t>Build an RF template for each bit pattern by averaging received waveforms 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US" sz="2000" dirty="0" smtClean="0"/>
              <a:t>Uncorrelated noise, interference will average out 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US" sz="2000" dirty="0" smtClean="0"/>
              <a:t>We use 3 consecutive symbols (6 bits; 64 models) </a:t>
            </a:r>
            <a:endParaRPr lang="en-GB" sz="2000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3972" y="1495966"/>
            <a:ext cx="3182706" cy="4197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Experimental setup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01885" y="1634399"/>
            <a:ext cx="8341346" cy="4915477"/>
          </a:xfrm>
          <a:ln/>
        </p:spPr>
        <p:txBody>
          <a:bodyPr/>
          <a:lstStyle/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Deployed an 11-node wireless </a:t>
            </a:r>
            <a:r>
              <a:rPr lang="en-GB" dirty="0" err="1"/>
              <a:t>testbed</a:t>
            </a:r>
            <a:r>
              <a:rPr lang="en-GB" dirty="0"/>
              <a:t> in UW CSE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endParaRPr lang="en-GB" dirty="0"/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endParaRPr lang="en-GB" dirty="0"/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endParaRPr lang="en-GB" dirty="0" smtClean="0"/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endParaRPr lang="en-GB" dirty="0" smtClean="0"/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endParaRPr lang="en-GB" dirty="0" smtClean="0"/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 smtClean="0"/>
              <a:t>Non</a:t>
            </a:r>
            <a:r>
              <a:rPr lang="en-GB" dirty="0"/>
              <a:t>-LOS, co-channel </a:t>
            </a:r>
            <a:r>
              <a:rPr lang="en-GB" dirty="0" err="1"/>
              <a:t>WiFi</a:t>
            </a:r>
            <a:r>
              <a:rPr lang="en-GB" dirty="0"/>
              <a:t> </a:t>
            </a:r>
            <a:r>
              <a:rPr lang="en-GB" dirty="0" err="1"/>
              <a:t>APs</a:t>
            </a:r>
            <a:r>
              <a:rPr lang="en-GB" dirty="0"/>
              <a:t>, varying environment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Connectivity between nodes ranges from perfect communication to completely hidden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9048" y="2120030"/>
            <a:ext cx="4600467" cy="263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Experimental methodology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01885" y="1634399"/>
            <a:ext cx="8341346" cy="5010370"/>
          </a:xfrm>
          <a:ln/>
        </p:spPr>
        <p:txBody>
          <a:bodyPr/>
          <a:lstStyle/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Implemented three </a:t>
            </a:r>
            <a:r>
              <a:rPr lang="en-GB" dirty="0" err="1"/>
              <a:t>ZigBee</a:t>
            </a:r>
            <a:r>
              <a:rPr lang="en-GB" dirty="0"/>
              <a:t> receivers</a:t>
            </a:r>
          </a:p>
          <a:p>
            <a:pPr marL="499000" lvl="1"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Two conventional single-packet receivers</a:t>
            </a:r>
          </a:p>
          <a:p>
            <a:pPr marL="499000" lvl="1"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Successive interference cancellation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Generate random two-packet collisions for all pairs of senders while logging digitized, raw RF at other 9 nodes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Replay logs to each receiver to allow direct comparison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multiplexing of existing networks</a:t>
            </a:r>
          </a:p>
          <a:p>
            <a:pPr lvl="1"/>
            <a:r>
              <a:rPr lang="en-US" dirty="0" smtClean="0"/>
              <a:t>multiplexing = sharing</a:t>
            </a:r>
          </a:p>
          <a:p>
            <a:pPr lvl="1"/>
            <a:r>
              <a:rPr lang="en-US" dirty="0" smtClean="0"/>
              <a:t>using store &amp; forward packet switching</a:t>
            </a:r>
          </a:p>
          <a:p>
            <a:r>
              <a:rPr lang="en-US" dirty="0" smtClean="0"/>
              <a:t>Survivability in the face of failure</a:t>
            </a:r>
          </a:p>
          <a:p>
            <a:pPr lvl="1"/>
            <a:r>
              <a:rPr lang="en-US" dirty="0" smtClean="0"/>
              <a:t>Communication must continue despite loss of equipment</a:t>
            </a:r>
          </a:p>
          <a:p>
            <a:r>
              <a:rPr lang="en-US" i="1" dirty="0" smtClean="0"/>
              <a:t>Heterogeneity</a:t>
            </a:r>
          </a:p>
          <a:p>
            <a:pPr lvl="1"/>
            <a:r>
              <a:rPr lang="en-US" i="1" dirty="0" smtClean="0"/>
              <a:t>In networks and applications</a:t>
            </a:r>
          </a:p>
          <a:p>
            <a:r>
              <a:rPr lang="en-US" i="1" dirty="0" smtClean="0"/>
              <a:t>Distributed management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Clark, The Design Philosophy of the DARPA Internet Protocols, SIGCOMM 1988.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Baseline receiver implementation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01885" y="1893402"/>
            <a:ext cx="8341346" cy="4618516"/>
          </a:xfrm>
          <a:ln/>
        </p:spPr>
        <p:txBody>
          <a:bodyPr/>
          <a:lstStyle/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By locking onto one transmission, a receiver can miss a second, stronger packet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endParaRPr lang="en-GB" dirty="0"/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endParaRPr lang="en-GB" dirty="0" smtClean="0"/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endParaRPr lang="en-GB" dirty="0" smtClean="0"/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endParaRPr lang="en-GB" dirty="0" smtClean="0"/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 smtClean="0"/>
              <a:t>Observed </a:t>
            </a:r>
            <a:r>
              <a:rPr lang="en-GB" dirty="0"/>
              <a:t>commercial hardware of both types</a:t>
            </a:r>
          </a:p>
          <a:p>
            <a:pPr>
              <a:tabLst>
                <a:tab pos="640773" algn="l"/>
                <a:tab pos="1283780" algn="l"/>
                <a:tab pos="1926786" algn="l"/>
                <a:tab pos="2569792" algn="l"/>
                <a:tab pos="3212798" algn="l"/>
                <a:tab pos="3855804" algn="l"/>
                <a:tab pos="4498810" algn="l"/>
                <a:tab pos="5141816" algn="l"/>
                <a:tab pos="5784822" algn="l"/>
                <a:tab pos="6427828" algn="l"/>
                <a:tab pos="7070834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We compare successive cancellation against both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91687" y="3313454"/>
            <a:ext cx="4151695" cy="972378"/>
            <a:chOff x="2232" y="2968"/>
            <a:chExt cx="3719" cy="871"/>
          </a:xfrm>
        </p:grpSpPr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2232" y="2968"/>
              <a:ext cx="2056" cy="320"/>
            </a:xfrm>
            <a:prstGeom prst="rect">
              <a:avLst/>
            </a:prstGeom>
            <a:solidFill>
              <a:srgbClr val="FF6680"/>
            </a:solidFill>
            <a:ln w="255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1900" b="1" dirty="0">
                  <a:solidFill>
                    <a:srgbClr val="FFFFFF"/>
                  </a:solidFill>
                  <a:latin typeface="Helvetica Neue" charset="0"/>
                  <a:ea typeface="Helvetica Neue" charset="0"/>
                  <a:cs typeface="Helvetica Neue" charset="0"/>
                </a:rPr>
                <a:t>Weak</a:t>
              </a: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3128" y="3344"/>
              <a:ext cx="2824" cy="496"/>
            </a:xfrm>
            <a:prstGeom prst="rect">
              <a:avLst/>
            </a:prstGeom>
            <a:solidFill>
              <a:srgbClr val="6680FF"/>
            </a:solidFill>
            <a:ln w="255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3400" b="1" dirty="0">
                  <a:solidFill>
                    <a:srgbClr val="FFFFFF"/>
                  </a:solidFill>
                  <a:latin typeface="Helvetica Neue" charset="0"/>
                  <a:ea typeface="Helvetica Neue" charset="0"/>
                  <a:cs typeface="Helvetica Neue" charset="0"/>
                </a:rPr>
                <a:t>Strong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Experiment analysis</a:t>
            </a:r>
          </a:p>
        </p:txBody>
      </p:sp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4447527" y="2188130"/>
            <a:ext cx="893078" cy="893114"/>
          </a:xfrm>
          <a:prstGeom prst="ellipse">
            <a:avLst/>
          </a:prstGeom>
          <a:solidFill>
            <a:srgbClr val="FF6680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1732571" y="2188130"/>
            <a:ext cx="893078" cy="893114"/>
          </a:xfrm>
          <a:prstGeom prst="ellipse">
            <a:avLst/>
          </a:prstGeom>
          <a:solidFill>
            <a:srgbClr val="FF6680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6430160" y="3777873"/>
            <a:ext cx="893078" cy="893114"/>
          </a:xfrm>
          <a:prstGeom prst="ellipse">
            <a:avLst/>
          </a:prstGeom>
          <a:solidFill>
            <a:srgbClr val="FF6680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1884394" y="4501295"/>
            <a:ext cx="893078" cy="893114"/>
          </a:xfrm>
          <a:prstGeom prst="ellipse">
            <a:avLst/>
          </a:prstGeom>
          <a:solidFill>
            <a:srgbClr val="FF6680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4769035" y="5447996"/>
            <a:ext cx="893078" cy="893114"/>
          </a:xfrm>
          <a:prstGeom prst="ellipse">
            <a:avLst/>
          </a:prstGeom>
          <a:solidFill>
            <a:srgbClr val="FF6680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929542" y="3777873"/>
            <a:ext cx="893078" cy="893114"/>
          </a:xfrm>
          <a:prstGeom prst="ellipse">
            <a:avLst/>
          </a:prstGeom>
          <a:solidFill>
            <a:srgbClr val="FF6680"/>
          </a:solidFill>
          <a:ln w="9525">
            <a:noFill/>
            <a:round/>
            <a:headEnd/>
            <a:tailEnd/>
          </a:ln>
          <a:effectLst>
            <a:outerShdw blurRad="63500" dist="76042" dir="2156856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2518479" y="2938345"/>
            <a:ext cx="1470230" cy="1053875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2179110" y="3110270"/>
            <a:ext cx="106053" cy="1382094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V="1">
            <a:off x="2750680" y="4384074"/>
            <a:ext cx="1202306" cy="454371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V="1">
            <a:off x="4489949" y="3097990"/>
            <a:ext cx="306996" cy="695512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 flipV="1">
            <a:off x="4499996" y="4645310"/>
            <a:ext cx="484495" cy="871902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5599598" y="4657590"/>
            <a:ext cx="1152070" cy="993589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4840482" y="4288064"/>
            <a:ext cx="1600842" cy="14513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5287020" y="2827823"/>
            <a:ext cx="1238029" cy="1164397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4301" tIns="32150" rIns="64301" bIns="3215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29543" y="2188130"/>
            <a:ext cx="3392579" cy="2481741"/>
            <a:chOff x="3520" y="1960"/>
            <a:chExt cx="3039" cy="2223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3520" y="1960"/>
              <a:ext cx="1263" cy="2223"/>
              <a:chOff x="3520" y="1960"/>
              <a:chExt cx="1263" cy="2223"/>
            </a:xfrm>
          </p:grpSpPr>
          <p:sp>
            <p:nvSpPr>
              <p:cNvPr id="39954" name="Oval 18"/>
              <p:cNvSpPr>
                <a:spLocks noChangeArrowheads="1"/>
              </p:cNvSpPr>
              <p:nvPr/>
            </p:nvSpPr>
            <p:spPr bwMode="auto">
              <a:xfrm>
                <a:off x="3984" y="1960"/>
                <a:ext cx="800" cy="800"/>
              </a:xfrm>
              <a:prstGeom prst="ellipse">
                <a:avLst/>
              </a:prstGeom>
              <a:solidFill>
                <a:srgbClr val="6680FF"/>
              </a:solidFill>
              <a:ln w="9525">
                <a:noFill/>
                <a:round/>
                <a:headEnd/>
                <a:tailEnd/>
              </a:ln>
              <a:effectLst>
                <a:outerShdw blurRad="63500" dist="76042" dir="2156856" algn="ctr" rotWithShape="0">
                  <a:srgbClr val="000000">
                    <a:alpha val="75014"/>
                  </a:srgbClr>
                </a:outerShdw>
              </a:effectLst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  <a:tabLst>
                    <a:tab pos="0" algn="l"/>
                    <a:tab pos="643006" algn="l"/>
                    <a:tab pos="1286012" algn="l"/>
                    <a:tab pos="1929018" algn="l"/>
                    <a:tab pos="2572024" algn="l"/>
                    <a:tab pos="3215030" algn="l"/>
                    <a:tab pos="3858036" algn="l"/>
                    <a:tab pos="4501043" algn="l"/>
                    <a:tab pos="5144049" algn="l"/>
                    <a:tab pos="5787055" algn="l"/>
                    <a:tab pos="6430061" algn="l"/>
                    <a:tab pos="7073067" algn="l"/>
                  </a:tabLst>
                </a:pPr>
                <a:r>
                  <a:rPr lang="en-GB" sz="2500" b="1" dirty="0">
                    <a:solidFill>
                      <a:srgbClr val="FFFFFF"/>
                    </a:solidFill>
                    <a:latin typeface="Helvetica Neue" charset="0"/>
                    <a:ea typeface="Helvetica Neue" charset="0"/>
                    <a:cs typeface="Helvetica Neue" charset="0"/>
                  </a:rPr>
                  <a:t>B</a:t>
                </a:r>
              </a:p>
            </p:txBody>
          </p:sp>
          <p:sp>
            <p:nvSpPr>
              <p:cNvPr id="39955" name="Oval 19"/>
              <p:cNvSpPr>
                <a:spLocks noChangeArrowheads="1"/>
              </p:cNvSpPr>
              <p:nvPr/>
            </p:nvSpPr>
            <p:spPr bwMode="auto">
              <a:xfrm>
                <a:off x="3520" y="3384"/>
                <a:ext cx="800" cy="800"/>
              </a:xfrm>
              <a:prstGeom prst="ellipse">
                <a:avLst/>
              </a:prstGeom>
              <a:solidFill>
                <a:srgbClr val="6680FF"/>
              </a:solidFill>
              <a:ln w="9525">
                <a:noFill/>
                <a:round/>
                <a:headEnd/>
                <a:tailEnd/>
              </a:ln>
              <a:effectLst>
                <a:outerShdw blurRad="63500" dist="76042" dir="2156856" algn="ctr" rotWithShape="0">
                  <a:srgbClr val="000000">
                    <a:alpha val="75014"/>
                  </a:srgbClr>
                </a:outerShdw>
              </a:effectLst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  <a:tabLst>
                    <a:tab pos="0" algn="l"/>
                    <a:tab pos="643006" algn="l"/>
                    <a:tab pos="1286012" algn="l"/>
                    <a:tab pos="1929018" algn="l"/>
                    <a:tab pos="2572024" algn="l"/>
                    <a:tab pos="3215030" algn="l"/>
                    <a:tab pos="3858036" algn="l"/>
                    <a:tab pos="4501043" algn="l"/>
                    <a:tab pos="5144049" algn="l"/>
                    <a:tab pos="5787055" algn="l"/>
                    <a:tab pos="6430061" algn="l"/>
                    <a:tab pos="7073067" algn="l"/>
                  </a:tabLst>
                </a:pPr>
                <a:r>
                  <a:rPr lang="en-GB" sz="2500" b="1" dirty="0">
                    <a:solidFill>
                      <a:srgbClr val="FFFFFF"/>
                    </a:solidFill>
                    <a:latin typeface="Helvetica Neue" charset="0"/>
                    <a:ea typeface="Helvetica Neue" charset="0"/>
                    <a:cs typeface="Helvetica Neue" charset="0"/>
                  </a:rPr>
                  <a:t>A</a:t>
                </a:r>
              </a:p>
            </p:txBody>
          </p:sp>
        </p:grpSp>
        <p:sp>
          <p:nvSpPr>
            <p:cNvPr id="39956" name="Oval 20"/>
            <p:cNvSpPr>
              <a:spLocks noChangeArrowheads="1"/>
            </p:cNvSpPr>
            <p:nvPr/>
          </p:nvSpPr>
          <p:spPr bwMode="auto">
            <a:xfrm>
              <a:off x="5760" y="3384"/>
              <a:ext cx="800" cy="800"/>
            </a:xfrm>
            <a:prstGeom prst="ellipse">
              <a:avLst/>
            </a:prstGeom>
            <a:solidFill>
              <a:srgbClr val="6680FF"/>
            </a:solidFill>
            <a:ln w="9525">
              <a:noFill/>
              <a:round/>
              <a:headEnd/>
              <a:tailEnd/>
            </a:ln>
            <a:effectLst>
              <a:outerShdw blurRad="63500" dist="76042" dir="2156856" algn="ctr" rotWithShape="0">
                <a:srgbClr val="000000">
                  <a:alpha val="75014"/>
                </a:srgbClr>
              </a:outerShdw>
            </a:effectLst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tabLst>
                  <a:tab pos="0" algn="l"/>
                  <a:tab pos="643006" algn="l"/>
                  <a:tab pos="1286012" algn="l"/>
                  <a:tab pos="1929018" algn="l"/>
                  <a:tab pos="2572024" algn="l"/>
                  <a:tab pos="3215030" algn="l"/>
                  <a:tab pos="3858036" algn="l"/>
                  <a:tab pos="4501043" algn="l"/>
                  <a:tab pos="5144049" algn="l"/>
                  <a:tab pos="5787055" algn="l"/>
                  <a:tab pos="6430061" algn="l"/>
                  <a:tab pos="7073067" algn="l"/>
                </a:tabLst>
              </a:pPr>
              <a:r>
                <a:rPr lang="en-GB" sz="2500" b="1" dirty="0">
                  <a:solidFill>
                    <a:srgbClr val="FFFFFF"/>
                  </a:solidFill>
                  <a:latin typeface="Helvetica Neue" charset="0"/>
                  <a:ea typeface="Helvetica Neue" charset="0"/>
                  <a:cs typeface="Helvetica Neue" charset="0"/>
                </a:rPr>
                <a:t>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7591161" cy="434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b="1" dirty="0" smtClean="0">
                <a:ea typeface="Helvetica Neue" charset="0"/>
                <a:cs typeface="Helvetica Neue" charset="0"/>
              </a:rPr>
              <a:t>Stronger transmitter</a:t>
            </a:r>
            <a:endParaRPr lang="en-GB" b="1" dirty="0">
              <a:ea typeface="Helvetica Neue" charset="0"/>
              <a:cs typeface="Helvetica Neue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027780" y="6198212"/>
            <a:ext cx="2054079" cy="321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1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Fraction of triples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19200"/>
            <a:ext cx="7707261" cy="437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b="1" dirty="0">
                <a:ea typeface="Helvetica Neue" charset="0"/>
                <a:cs typeface="Helvetica Neue" charset="0"/>
              </a:rPr>
              <a:t>For the weaker transmitter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027780" y="6198212"/>
            <a:ext cx="2054079" cy="321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1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Fraction of triples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AutoShape 1"/>
          <p:cNvSpPr>
            <a:spLocks noChangeArrowheads="1"/>
          </p:cNvSpPr>
          <p:nvPr/>
        </p:nvSpPr>
        <p:spPr bwMode="auto">
          <a:xfrm>
            <a:off x="6037206" y="2670411"/>
            <a:ext cx="2846685" cy="266371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22"/>
                </a:moveTo>
                <a:lnTo>
                  <a:pt x="14048" y="7994"/>
                </a:lnTo>
                <a:lnTo>
                  <a:pt x="2436" y="20083"/>
                </a:lnTo>
                <a:lnTo>
                  <a:pt x="244" y="21600"/>
                </a:lnTo>
                <a:lnTo>
                  <a:pt x="0" y="20127"/>
                </a:lnTo>
                <a:lnTo>
                  <a:pt x="244" y="17700"/>
                </a:lnTo>
                <a:lnTo>
                  <a:pt x="244" y="14841"/>
                </a:lnTo>
                <a:lnTo>
                  <a:pt x="731" y="12414"/>
                </a:lnTo>
                <a:lnTo>
                  <a:pt x="1543" y="9814"/>
                </a:lnTo>
                <a:lnTo>
                  <a:pt x="2842" y="7994"/>
                </a:lnTo>
                <a:lnTo>
                  <a:pt x="4304" y="6175"/>
                </a:lnTo>
                <a:lnTo>
                  <a:pt x="9744" y="0"/>
                </a:lnTo>
                <a:lnTo>
                  <a:pt x="21600" y="22"/>
                </a:lnTo>
                <a:close/>
                <a:moveTo>
                  <a:pt x="21600" y="22"/>
                </a:moveTo>
              </a:path>
            </a:pathLst>
          </a:custGeom>
          <a:solidFill>
            <a:srgbClr val="80FF66"/>
          </a:solidFill>
          <a:ln w="9525">
            <a:noFill/>
            <a:round/>
            <a:headEnd/>
            <a:tailEnd/>
          </a:ln>
          <a:effectLst>
            <a:outerShdw blurRad="63500" dist="152735" dir="2700000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208007" y="2811077"/>
            <a:ext cx="2794217" cy="299416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21600"/>
                </a:moveTo>
                <a:lnTo>
                  <a:pt x="1490" y="19286"/>
                </a:lnTo>
                <a:lnTo>
                  <a:pt x="4966" y="15660"/>
                </a:lnTo>
                <a:lnTo>
                  <a:pt x="9766" y="11340"/>
                </a:lnTo>
                <a:lnTo>
                  <a:pt x="13241" y="7791"/>
                </a:lnTo>
                <a:lnTo>
                  <a:pt x="17297" y="4243"/>
                </a:ln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solidFill>
            <a:srgbClr val="80FF66"/>
          </a:solidFill>
          <a:ln w="9525">
            <a:noFill/>
            <a:round/>
            <a:headEnd/>
            <a:tailEnd/>
          </a:ln>
          <a:effectLst>
            <a:outerShdw blurRad="63500" dist="152735" dir="2700000" algn="ctr" rotWithShape="0">
              <a:srgbClr val="000000">
                <a:alpha val="75014"/>
              </a:srgbClr>
            </a:outerShdw>
          </a:effectLst>
        </p:spPr>
        <p:txBody>
          <a:bodyPr wrap="none" lIns="64301" tIns="32150" rIns="64301" bIns="321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01885" y="231094"/>
            <a:ext cx="8341346" cy="983542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en-GB" dirty="0" smtClean="0"/>
              <a:t>Delivery vs. Interference</a:t>
            </a:r>
            <a:endParaRPr lang="en-GB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7001730" y="4581675"/>
            <a:ext cx="1946909" cy="9734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Signal received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 rot="18900000">
            <a:off x="5690022" y="3283311"/>
            <a:ext cx="2893572" cy="8841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7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Signal received after cancellation</a:t>
            </a:r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0729" y="2634687"/>
            <a:ext cx="3197218" cy="3207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162236" y="5912415"/>
            <a:ext cx="2563133" cy="562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Signal power</a:t>
            </a: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 rot="16200000">
            <a:off x="3754207" y="4017907"/>
            <a:ext cx="3367040" cy="4644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Interference power</a:t>
            </a:r>
          </a:p>
        </p:txBody>
      </p:sp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571405" y="2554473"/>
            <a:ext cx="4885135" cy="32684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2307490" y="5658994"/>
            <a:ext cx="1784593" cy="461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30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SINR [dB]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 rot="16200000">
            <a:off x="-785392" y="3832027"/>
            <a:ext cx="2088770" cy="455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</a:pPr>
            <a:r>
              <a:rPr lang="en-GB" sz="2500" dirty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Delivery rate</a:t>
            </a: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401884" y="1634399"/>
            <a:ext cx="8742115" cy="4617400"/>
          </a:xfrm>
          <a:ln/>
        </p:spPr>
        <p:txBody>
          <a:bodyPr/>
          <a:lstStyle/>
          <a:p>
            <a:pPr>
              <a:tabLst>
                <a:tab pos="454347" algn="l"/>
                <a:tab pos="1097353" algn="l"/>
                <a:tab pos="1740359" algn="l"/>
                <a:tab pos="2383365" algn="l"/>
                <a:tab pos="3026371" algn="l"/>
                <a:tab pos="3669377" algn="l"/>
                <a:tab pos="4312383" algn="l"/>
                <a:tab pos="4955389" algn="l"/>
                <a:tab pos="5598395" algn="l"/>
                <a:tab pos="6241401" algn="l"/>
                <a:tab pos="6884407" algn="l"/>
                <a:tab pos="7126651" algn="l"/>
                <a:tab pos="7635697" algn="l"/>
                <a:tab pos="8144744" algn="l"/>
              </a:tabLst>
            </a:pPr>
            <a:r>
              <a:rPr lang="en-GB" dirty="0"/>
              <a:t>SINR [dB] </a:t>
            </a:r>
            <a:r>
              <a:rPr lang="en-GB" sz="3800" dirty="0">
                <a:ea typeface="Apple Symbols" charset="2"/>
                <a:cs typeface="Apple Symbols" charset="2"/>
              </a:rPr>
              <a:t>≅</a:t>
            </a:r>
            <a:r>
              <a:rPr lang="en-GB" dirty="0"/>
              <a:t> Signal power [dB] - Interference power [dB]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Carrier Sense vs.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52600"/>
            <a:ext cx="4455148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752600"/>
            <a:ext cx="4380160" cy="3124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2600" y="1447800"/>
            <a:ext cx="189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Resynchronizing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1447800"/>
            <a:ext cx="2771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Interference Cancellation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5257800"/>
            <a:ext cx="2754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Fraction of Pairs of Links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596556" y="3111158"/>
            <a:ext cx="156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Delivery Rate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5943600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Red: Carrier sense on; Dotted: Carrier sense off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0321001F-0799-C148-9366-AE69F78B850C}" type="slidenum">
              <a:rPr lang="en-US"/>
              <a:pPr/>
              <a:t>6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Sharing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Networks are shared among users</a:t>
            </a:r>
          </a:p>
          <a:p>
            <a:pPr lvl="1"/>
            <a:r>
              <a:rPr lang="en-US" sz="2000" dirty="0"/>
              <a:t>This is an important benefit of building </a:t>
            </a:r>
            <a:r>
              <a:rPr lang="en-US" sz="2000" dirty="0" smtClean="0"/>
              <a:t>them</a:t>
            </a:r>
          </a:p>
          <a:p>
            <a:endParaRPr lang="en-US" sz="2400" dirty="0" smtClean="0"/>
          </a:p>
          <a:p>
            <a:r>
              <a:rPr lang="en-US" sz="2400" dirty="0"/>
              <a:t>Problem: How to multiplex (share) a</a:t>
            </a:r>
            <a:r>
              <a:rPr lang="en-US" sz="2400" dirty="0" smtClean="0"/>
              <a:t> link among </a:t>
            </a:r>
            <a:r>
              <a:rPr lang="en-US" sz="2400" dirty="0"/>
              <a:t>multiple </a:t>
            </a:r>
            <a:r>
              <a:rPr lang="en-US" sz="2400" dirty="0" smtClean="0"/>
              <a:t>users?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/>
              <a:t>Well, we could statically partition the link:</a:t>
            </a:r>
          </a:p>
          <a:p>
            <a:pPr lvl="1"/>
            <a:r>
              <a:rPr lang="en-US" sz="2000" dirty="0"/>
              <a:t>Frequency Division Multiplexing (FDM)</a:t>
            </a:r>
          </a:p>
          <a:p>
            <a:pPr lvl="1"/>
            <a:r>
              <a:rPr lang="en-US" sz="2000" dirty="0"/>
              <a:t>(Synchronous) Time Division Multiplexing (TDM, STDM)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8A55658D-E25C-7D44-90DE-FA55F154FF1D}" type="slidenum">
              <a:rPr lang="en-US"/>
              <a:pPr/>
              <a:t>7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1143000" y="4191000"/>
            <a:ext cx="502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Frequency Division Multiplexing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Simultaneous transmission in different frequency bands</a:t>
            </a:r>
          </a:p>
          <a:p>
            <a:pPr lvl="1"/>
            <a:r>
              <a:rPr lang="en-US"/>
              <a:t>Analog: Radio/TV, AMPS cell phones (800MHz)</a:t>
            </a:r>
          </a:p>
          <a:p>
            <a:pPr lvl="1"/>
            <a:r>
              <a:rPr lang="en-US"/>
              <a:t>Also called Wavelength DM (WDM) for fiber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2133600" y="4191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2971800" y="4191000"/>
            <a:ext cx="609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3810000" y="4191000"/>
            <a:ext cx="6096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4648200" y="4191000"/>
            <a:ext cx="6096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1981200" y="4953000"/>
            <a:ext cx="188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guard bands</a:t>
            </a:r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 flipV="1">
            <a:off x="2895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3376613" y="3352800"/>
            <a:ext cx="1576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phone call</a:t>
            </a:r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>
            <a:off x="4114800" y="3733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6172200" y="4114800"/>
            <a:ext cx="117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freq </a:t>
            </a:r>
            <a:r>
              <a:rPr lang="en-US">
                <a:sym typeface="Wingdings" charset="2"/>
              </a:rPr>
              <a:t> </a:t>
            </a:r>
            <a:endParaRPr lang="en-US"/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2252663" y="5562600"/>
            <a:ext cx="423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1" lang="en-US"/>
              <a:t>“Speaking at different pitches”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539D67DF-613C-CE48-8FBF-3CB1907D0FBD}" type="slidenum">
              <a:rPr lang="en-US"/>
              <a:pPr/>
              <a:t>8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Division Multiplexing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82000" cy="3687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Timeslice</a:t>
            </a:r>
            <a:r>
              <a:rPr lang="en-US" dirty="0"/>
              <a:t> given frequency band between users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Digital: used extensively inside the telephone network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T1 (1.5Mbps) is 24 </a:t>
            </a:r>
            <a:r>
              <a:rPr lang="en-US" dirty="0" err="1"/>
              <a:t>x</a:t>
            </a:r>
            <a:r>
              <a:rPr lang="en-US" dirty="0"/>
              <a:t> 8 bits/125us; also E1 (2Mbps, 32 slots)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Advantage</a:t>
            </a:r>
            <a:r>
              <a:rPr lang="en-US" dirty="0"/>
              <a:t>: </a:t>
            </a:r>
            <a:r>
              <a:rPr lang="en-US" dirty="0" smtClean="0"/>
              <a:t>lower delay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Disadvantage: synchronization</a:t>
            </a:r>
            <a:endParaRPr lang="en-US" dirty="0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1143000" y="4038600"/>
            <a:ext cx="502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2362200" y="40386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2971800" y="4038600"/>
            <a:ext cx="609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3581400" y="4038600"/>
            <a:ext cx="6096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4191000" y="4038600"/>
            <a:ext cx="609600" cy="304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2133600" y="4572000"/>
            <a:ext cx="399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“Speaking at different times”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3276600" y="32004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timeslot</a:t>
            </a:r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>
            <a:off x="3886200" y="3581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6146800" y="3962400"/>
            <a:ext cx="1227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time </a:t>
            </a:r>
            <a:r>
              <a:rPr lang="en-US">
                <a:sym typeface="Wingdings" charset="2"/>
              </a:rPr>
              <a:t> </a:t>
            </a:r>
            <a:endParaRPr lang="en-US"/>
          </a:p>
        </p:txBody>
      </p:sp>
      <p:sp>
        <p:nvSpPr>
          <p:cNvPr id="136205" name="Rectangle 13"/>
          <p:cNvSpPr>
            <a:spLocks noChangeArrowheads="1"/>
          </p:cNvSpPr>
          <p:nvPr/>
        </p:nvSpPr>
        <p:spPr bwMode="auto">
          <a:xfrm>
            <a:off x="4876800" y="40386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fld id="{260730CC-3268-BE47-802E-20BB16785974}" type="slidenum">
              <a:rPr lang="en-US"/>
              <a:pPr/>
              <a:t>9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Multiplexing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Static partitioning schemes are not suited to data communications because peak rate &gt;&gt; average rate.</a:t>
            </a:r>
          </a:p>
          <a:p>
            <a:endParaRPr lang="en-US" dirty="0"/>
          </a:p>
          <a:p>
            <a:r>
              <a:rPr lang="en-US" dirty="0"/>
              <a:t>If we share on demand we can support more users</a:t>
            </a:r>
          </a:p>
          <a:p>
            <a:pPr lvl="1"/>
            <a:r>
              <a:rPr lang="en-US" dirty="0"/>
              <a:t>Based on the statistics of their transmissions</a:t>
            </a:r>
          </a:p>
          <a:p>
            <a:pPr lvl="1"/>
            <a:r>
              <a:rPr lang="en-US" dirty="0"/>
              <a:t>Occasionally we might be oversubscribed</a:t>
            </a:r>
          </a:p>
          <a:p>
            <a:pPr lvl="1"/>
            <a:r>
              <a:rPr lang="en-US" dirty="0"/>
              <a:t>This is called </a:t>
            </a:r>
            <a:r>
              <a:rPr lang="en-US" u="sng" dirty="0"/>
              <a:t>statistical multiplexing</a:t>
            </a:r>
          </a:p>
          <a:p>
            <a:pPr lvl="1"/>
            <a:endParaRPr lang="en-US" dirty="0"/>
          </a:p>
          <a:p>
            <a:r>
              <a:rPr lang="en-US" dirty="0"/>
              <a:t>Statistical multiplexing</a:t>
            </a:r>
            <a:r>
              <a:rPr lang="en-US" dirty="0" smtClean="0"/>
              <a:t> is heavily used in data networks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orgi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orgia" pitchFamily="-11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49178</TotalTime>
  <Words>2645</Words>
  <Application>Microsoft PowerPoint</Application>
  <PresentationFormat>On-screen Show (4:3)</PresentationFormat>
  <Paragraphs>552</Paragraphs>
  <Slides>55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Default Design</vt:lpstr>
      <vt:lpstr>P561: Network Systems Week 2: Local Area Networks</vt:lpstr>
      <vt:lpstr>Administrivia</vt:lpstr>
      <vt:lpstr>Q&amp;A from last time</vt:lpstr>
      <vt:lpstr>Network Building Blocks</vt:lpstr>
      <vt:lpstr>Internet Design Goals</vt:lpstr>
      <vt:lpstr>Network Sharing</vt:lpstr>
      <vt:lpstr>Frequency Division Multiplexing</vt:lpstr>
      <vt:lpstr>Time Division Multiplexing</vt:lpstr>
      <vt:lpstr>Statistical Multiplexing</vt:lpstr>
      <vt:lpstr>Example</vt:lpstr>
      <vt:lpstr>Example continued</vt:lpstr>
      <vt:lpstr>Workload Questions</vt:lpstr>
      <vt:lpstr>ALOHA</vt:lpstr>
      <vt:lpstr>Carrier Sense Multiple Access</vt:lpstr>
      <vt:lpstr>What if the Channel is Busy?</vt:lpstr>
      <vt:lpstr>CSMA with Collision Detection</vt:lpstr>
      <vt:lpstr>Classic Ethernet</vt:lpstr>
      <vt:lpstr>Ethernet Frames (Classic)</vt:lpstr>
      <vt:lpstr>Binary Exponential Backoff</vt:lpstr>
      <vt:lpstr>Ethernet Capture</vt:lpstr>
      <vt:lpstr>Ethernet Performance</vt:lpstr>
      <vt:lpstr>Why Did Ethernet Win?</vt:lpstr>
      <vt:lpstr>Switched Ethernet</vt:lpstr>
      <vt:lpstr>Scaling</vt:lpstr>
      <vt:lpstr>Fat Trees</vt:lpstr>
      <vt:lpstr>Internet PoPs</vt:lpstr>
      <vt:lpstr>Internet PoPs</vt:lpstr>
      <vt:lpstr>Inside a Switch</vt:lpstr>
      <vt:lpstr>Inside a Switch</vt:lpstr>
      <vt:lpstr>Wireless Communication</vt:lpstr>
      <vt:lpstr>Hidden Terminals</vt:lpstr>
      <vt:lpstr>Exposed Terminals</vt:lpstr>
      <vt:lpstr>CSMA with Collision Avoidance</vt:lpstr>
      <vt:lpstr>RTS / CTS Protocols (MACA)</vt:lpstr>
      <vt:lpstr>MACA Example</vt:lpstr>
      <vt:lpstr>MACAW paper</vt:lpstr>
      <vt:lpstr>802.11 Wireless LANs</vt:lpstr>
      <vt:lpstr>Carrier sense doesn’t avoid collisions</vt:lpstr>
      <vt:lpstr>Carrier sense prevents spatial reuse</vt:lpstr>
      <vt:lpstr>Receiving during a collision‏</vt:lpstr>
      <vt:lpstr>The SINR model is overly simplistic</vt:lpstr>
      <vt:lpstr>Example – Amplitude Shift Keying</vt:lpstr>
      <vt:lpstr>How interference cancellation works</vt:lpstr>
      <vt:lpstr>Implementing interference cancellation</vt:lpstr>
      <vt:lpstr>Interference cancellation for IEEE 802.15.4</vt:lpstr>
      <vt:lpstr>How to model an interfering signal?</vt:lpstr>
      <vt:lpstr>Our solution: Data-dependent models by averaging </vt:lpstr>
      <vt:lpstr>Experimental setup</vt:lpstr>
      <vt:lpstr>Experimental methodology</vt:lpstr>
      <vt:lpstr>Baseline receiver implementation</vt:lpstr>
      <vt:lpstr>Experiment analysis</vt:lpstr>
      <vt:lpstr>Stronger transmitter</vt:lpstr>
      <vt:lpstr>For the weaker transmitter</vt:lpstr>
      <vt:lpstr>Delivery vs. Interference</vt:lpstr>
      <vt:lpstr>Carrier Sense vs. Interference</vt:lpstr>
    </vt:vector>
  </TitlesOfParts>
  <Company>NA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Routing with Explicit Coordination</dc:title>
  <dc:creator>ratul</dc:creator>
  <cp:lastModifiedBy>Thomas  Anderson</cp:lastModifiedBy>
  <cp:revision>5614</cp:revision>
  <dcterms:created xsi:type="dcterms:W3CDTF">2008-10-06T01:26:08Z</dcterms:created>
  <dcterms:modified xsi:type="dcterms:W3CDTF">2008-10-06T01:32:58Z</dcterms:modified>
</cp:coreProperties>
</file>