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tags/tag8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4.xml" ContentType="application/vnd.openxmlformats-officedocument.presentationml.tags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notesSlides/notesSlide17.xml" ContentType="application/vnd.openxmlformats-officedocument.presentationml.notesSlid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ags/tag6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Override PartName="/ppt/tags/tag2.xml" ContentType="application/vnd.openxmlformats-officedocument.presentationml.tags+xml"/>
  <Override PartName="/ppt/notesSlides/notesSlide18.xml" ContentType="application/vnd.openxmlformats-officedocument.presentationml.notesSlide+xml"/>
  <Default Extension="xls" ContentType="application/vnd.ms-exce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2"/>
  </p:notes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3" r:id="rId11"/>
    <p:sldId id="274" r:id="rId12"/>
    <p:sldId id="275" r:id="rId13"/>
    <p:sldId id="335" r:id="rId14"/>
    <p:sldId id="276" r:id="rId15"/>
    <p:sldId id="263" r:id="rId16"/>
    <p:sldId id="277" r:id="rId17"/>
    <p:sldId id="279" r:id="rId18"/>
    <p:sldId id="280" r:id="rId19"/>
    <p:sldId id="341" r:id="rId20"/>
    <p:sldId id="336" r:id="rId21"/>
    <p:sldId id="338" r:id="rId22"/>
    <p:sldId id="339" r:id="rId23"/>
    <p:sldId id="283" r:id="rId24"/>
    <p:sldId id="285" r:id="rId25"/>
    <p:sldId id="286" r:id="rId26"/>
    <p:sldId id="340" r:id="rId27"/>
    <p:sldId id="278" r:id="rId28"/>
    <p:sldId id="334" r:id="rId29"/>
    <p:sldId id="287" r:id="rId30"/>
    <p:sldId id="292" r:id="rId31"/>
    <p:sldId id="291" r:id="rId32"/>
    <p:sldId id="288" r:id="rId33"/>
    <p:sldId id="289" r:id="rId34"/>
    <p:sldId id="290" r:id="rId35"/>
    <p:sldId id="293" r:id="rId36"/>
    <p:sldId id="342" r:id="rId37"/>
    <p:sldId id="281" r:id="rId38"/>
    <p:sldId id="294" r:id="rId39"/>
    <p:sldId id="295" r:id="rId40"/>
    <p:sldId id="296" r:id="rId41"/>
    <p:sldId id="299" r:id="rId42"/>
    <p:sldId id="300" r:id="rId43"/>
    <p:sldId id="298" r:id="rId44"/>
    <p:sldId id="301" r:id="rId45"/>
    <p:sldId id="302" r:id="rId46"/>
    <p:sldId id="332" r:id="rId47"/>
    <p:sldId id="333" r:id="rId48"/>
    <p:sldId id="303" r:id="rId49"/>
    <p:sldId id="304" r:id="rId50"/>
    <p:sldId id="306" r:id="rId51"/>
    <p:sldId id="307" r:id="rId52"/>
    <p:sldId id="308" r:id="rId53"/>
    <p:sldId id="305" r:id="rId54"/>
    <p:sldId id="309" r:id="rId55"/>
    <p:sldId id="314" r:id="rId56"/>
    <p:sldId id="321" r:id="rId57"/>
    <p:sldId id="316" r:id="rId58"/>
    <p:sldId id="323" r:id="rId59"/>
    <p:sldId id="324" r:id="rId60"/>
    <p:sldId id="325" r:id="rId61"/>
    <p:sldId id="326" r:id="rId62"/>
    <p:sldId id="327" r:id="rId63"/>
    <p:sldId id="328" r:id="rId64"/>
    <p:sldId id="259" r:id="rId65"/>
    <p:sldId id="260" r:id="rId66"/>
    <p:sldId id="261" r:id="rId67"/>
    <p:sldId id="262" r:id="rId68"/>
    <p:sldId id="329" r:id="rId69"/>
    <p:sldId id="330" r:id="rId70"/>
    <p:sldId id="331" r:id="rId7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79121" autoAdjust="0"/>
  </p:normalViewPr>
  <p:slideViewPr>
    <p:cSldViewPr>
      <p:cViewPr>
        <p:scale>
          <a:sx n="100" d="100"/>
          <a:sy n="100" d="100"/>
        </p:scale>
        <p:origin x="-1584" y="-2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tableStyles" Target="tableStyle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hart>
    <c:plotArea>
      <c:layout>
        <c:manualLayout>
          <c:layoutTarget val="inner"/>
          <c:xMode val="edge"/>
          <c:yMode val="edge"/>
          <c:x val="0.12613521695257315"/>
          <c:y val="6.7538126361655779E-2"/>
          <c:w val="0.83350151362260361"/>
          <c:h val="0.7429193899782135"/>
        </c:manualLayout>
      </c:layout>
      <c:scatterChart>
        <c:scatterStyle val="lineMarker"/>
        <c:ser>
          <c:idx val="0"/>
          <c:order val="0"/>
          <c:tx>
            <c:strRef>
              <c:f>Sheet1!$F$5</c:f>
              <c:strCache>
                <c:ptCount val="1"/>
                <c:pt idx="0">
                  <c:v>rental frequency</c:v>
                </c:pt>
              </c:strCache>
            </c:strRef>
          </c:tx>
          <c:spPr>
            <a:ln w="26864">
              <a:solidFill>
                <a:srgbClr val="000080"/>
              </a:solidFill>
              <a:prstDash val="solid"/>
            </a:ln>
          </c:spPr>
          <c:marker>
            <c:symbol val="triangle"/>
            <c:size val="4"/>
            <c:spPr>
              <a:solidFill>
                <a:srgbClr val="000080"/>
              </a:solidFill>
              <a:ln>
                <a:solidFill>
                  <a:srgbClr val="000080"/>
                </a:solidFill>
                <a:prstDash val="solid"/>
              </a:ln>
            </c:spPr>
          </c:marker>
          <c:xVal>
            <c:numRef>
              <c:f>Sheet1!$E$6:$E$94</c:f>
              <c:numCache>
                <c:formatCode>General</c:formatCode>
                <c:ptCount val="89"/>
                <c:pt idx="0">
                  <c:v>1</c:v>
                </c:pt>
                <c:pt idx="1">
                  <c:v>2</c:v>
                </c:pt>
                <c:pt idx="2">
                  <c:v>5</c:v>
                </c:pt>
                <c:pt idx="3">
                  <c:v>7</c:v>
                </c:pt>
                <c:pt idx="4">
                  <c:v>9</c:v>
                </c:pt>
                <c:pt idx="5">
                  <c:v>11</c:v>
                </c:pt>
                <c:pt idx="6">
                  <c:v>13</c:v>
                </c:pt>
                <c:pt idx="7">
                  <c:v>16</c:v>
                </c:pt>
                <c:pt idx="8">
                  <c:v>18</c:v>
                </c:pt>
                <c:pt idx="9">
                  <c:v>20</c:v>
                </c:pt>
                <c:pt idx="10">
                  <c:v>22</c:v>
                </c:pt>
                <c:pt idx="11">
                  <c:v>24</c:v>
                </c:pt>
                <c:pt idx="12">
                  <c:v>26</c:v>
                </c:pt>
                <c:pt idx="13">
                  <c:v>29</c:v>
                </c:pt>
                <c:pt idx="14">
                  <c:v>30</c:v>
                </c:pt>
                <c:pt idx="15">
                  <c:v>32</c:v>
                </c:pt>
                <c:pt idx="16">
                  <c:v>35</c:v>
                </c:pt>
                <c:pt idx="17">
                  <c:v>37</c:v>
                </c:pt>
                <c:pt idx="18">
                  <c:v>39</c:v>
                </c:pt>
                <c:pt idx="19">
                  <c:v>41</c:v>
                </c:pt>
                <c:pt idx="20">
                  <c:v>44</c:v>
                </c:pt>
                <c:pt idx="21">
                  <c:v>46</c:v>
                </c:pt>
                <c:pt idx="22">
                  <c:v>48</c:v>
                </c:pt>
                <c:pt idx="23">
                  <c:v>50</c:v>
                </c:pt>
                <c:pt idx="24">
                  <c:v>52</c:v>
                </c:pt>
                <c:pt idx="25">
                  <c:v>55</c:v>
                </c:pt>
                <c:pt idx="26">
                  <c:v>56</c:v>
                </c:pt>
                <c:pt idx="27">
                  <c:v>59</c:v>
                </c:pt>
                <c:pt idx="28">
                  <c:v>60</c:v>
                </c:pt>
                <c:pt idx="29">
                  <c:v>63</c:v>
                </c:pt>
                <c:pt idx="30">
                  <c:v>65</c:v>
                </c:pt>
                <c:pt idx="31">
                  <c:v>67</c:v>
                </c:pt>
                <c:pt idx="32">
                  <c:v>69</c:v>
                </c:pt>
                <c:pt idx="33">
                  <c:v>72</c:v>
                </c:pt>
                <c:pt idx="34">
                  <c:v>74</c:v>
                </c:pt>
                <c:pt idx="35">
                  <c:v>76</c:v>
                </c:pt>
                <c:pt idx="36">
                  <c:v>78</c:v>
                </c:pt>
                <c:pt idx="37">
                  <c:v>81</c:v>
                </c:pt>
                <c:pt idx="38">
                  <c:v>83</c:v>
                </c:pt>
                <c:pt idx="39">
                  <c:v>84</c:v>
                </c:pt>
                <c:pt idx="40">
                  <c:v>87</c:v>
                </c:pt>
                <c:pt idx="41">
                  <c:v>89</c:v>
                </c:pt>
                <c:pt idx="42">
                  <c:v>91</c:v>
                </c:pt>
                <c:pt idx="43">
                  <c:v>93</c:v>
                </c:pt>
                <c:pt idx="44">
                  <c:v>95</c:v>
                </c:pt>
                <c:pt idx="45">
                  <c:v>98</c:v>
                </c:pt>
                <c:pt idx="46">
                  <c:v>100</c:v>
                </c:pt>
                <c:pt idx="47">
                  <c:v>102</c:v>
                </c:pt>
                <c:pt idx="48">
                  <c:v>104</c:v>
                </c:pt>
                <c:pt idx="49">
                  <c:v>106</c:v>
                </c:pt>
                <c:pt idx="50">
                  <c:v>108</c:v>
                </c:pt>
                <c:pt idx="51">
                  <c:v>110</c:v>
                </c:pt>
                <c:pt idx="52">
                  <c:v>112</c:v>
                </c:pt>
                <c:pt idx="53">
                  <c:v>114</c:v>
                </c:pt>
                <c:pt idx="54">
                  <c:v>117</c:v>
                </c:pt>
                <c:pt idx="55">
                  <c:v>118</c:v>
                </c:pt>
                <c:pt idx="56">
                  <c:v>120</c:v>
                </c:pt>
                <c:pt idx="57">
                  <c:v>123</c:v>
                </c:pt>
                <c:pt idx="58">
                  <c:v>125</c:v>
                </c:pt>
                <c:pt idx="59">
                  <c:v>127</c:v>
                </c:pt>
                <c:pt idx="60">
                  <c:v>129</c:v>
                </c:pt>
                <c:pt idx="61">
                  <c:v>132</c:v>
                </c:pt>
                <c:pt idx="62">
                  <c:v>134</c:v>
                </c:pt>
                <c:pt idx="63">
                  <c:v>136</c:v>
                </c:pt>
                <c:pt idx="64">
                  <c:v>138</c:v>
                </c:pt>
                <c:pt idx="65">
                  <c:v>142</c:v>
                </c:pt>
                <c:pt idx="66">
                  <c:v>145</c:v>
                </c:pt>
                <c:pt idx="67">
                  <c:v>147</c:v>
                </c:pt>
                <c:pt idx="68">
                  <c:v>149</c:v>
                </c:pt>
                <c:pt idx="69">
                  <c:v>151</c:v>
                </c:pt>
                <c:pt idx="70">
                  <c:v>153</c:v>
                </c:pt>
                <c:pt idx="71">
                  <c:v>155</c:v>
                </c:pt>
                <c:pt idx="72">
                  <c:v>157</c:v>
                </c:pt>
                <c:pt idx="73">
                  <c:v>160</c:v>
                </c:pt>
                <c:pt idx="74">
                  <c:v>162</c:v>
                </c:pt>
                <c:pt idx="75">
                  <c:v>164</c:v>
                </c:pt>
                <c:pt idx="76">
                  <c:v>166</c:v>
                </c:pt>
                <c:pt idx="77">
                  <c:v>168</c:v>
                </c:pt>
                <c:pt idx="78">
                  <c:v>170</c:v>
                </c:pt>
                <c:pt idx="79">
                  <c:v>173</c:v>
                </c:pt>
                <c:pt idx="80">
                  <c:v>175</c:v>
                </c:pt>
                <c:pt idx="81">
                  <c:v>179</c:v>
                </c:pt>
                <c:pt idx="82">
                  <c:v>181</c:v>
                </c:pt>
                <c:pt idx="83">
                  <c:v>183</c:v>
                </c:pt>
                <c:pt idx="84">
                  <c:v>185</c:v>
                </c:pt>
                <c:pt idx="85">
                  <c:v>187</c:v>
                </c:pt>
                <c:pt idx="86">
                  <c:v>189</c:v>
                </c:pt>
                <c:pt idx="87">
                  <c:v>192</c:v>
                </c:pt>
                <c:pt idx="88">
                  <c:v>194</c:v>
                </c:pt>
              </c:numCache>
            </c:numRef>
          </c:xVal>
          <c:yVal>
            <c:numRef>
              <c:f>Sheet1!$F$6:$F$94</c:f>
              <c:numCache>
                <c:formatCode>General</c:formatCode>
                <c:ptCount val="89"/>
                <c:pt idx="0">
                  <c:v>99</c:v>
                </c:pt>
                <c:pt idx="1">
                  <c:v>96</c:v>
                </c:pt>
                <c:pt idx="2">
                  <c:v>76</c:v>
                </c:pt>
                <c:pt idx="3">
                  <c:v>73</c:v>
                </c:pt>
                <c:pt idx="4">
                  <c:v>69</c:v>
                </c:pt>
                <c:pt idx="5">
                  <c:v>63</c:v>
                </c:pt>
                <c:pt idx="6">
                  <c:v>58</c:v>
                </c:pt>
                <c:pt idx="7">
                  <c:v>45</c:v>
                </c:pt>
                <c:pt idx="8">
                  <c:v>39</c:v>
                </c:pt>
                <c:pt idx="9">
                  <c:v>33</c:v>
                </c:pt>
                <c:pt idx="10">
                  <c:v>27</c:v>
                </c:pt>
                <c:pt idx="11">
                  <c:v>27</c:v>
                </c:pt>
                <c:pt idx="12">
                  <c:v>26</c:v>
                </c:pt>
                <c:pt idx="13">
                  <c:v>26</c:v>
                </c:pt>
                <c:pt idx="14">
                  <c:v>25</c:v>
                </c:pt>
                <c:pt idx="15">
                  <c:v>25</c:v>
                </c:pt>
                <c:pt idx="16">
                  <c:v>23</c:v>
                </c:pt>
                <c:pt idx="17">
                  <c:v>22</c:v>
                </c:pt>
                <c:pt idx="18">
                  <c:v>21</c:v>
                </c:pt>
                <c:pt idx="19">
                  <c:v>20</c:v>
                </c:pt>
                <c:pt idx="20">
                  <c:v>19</c:v>
                </c:pt>
                <c:pt idx="21">
                  <c:v>18</c:v>
                </c:pt>
                <c:pt idx="22">
                  <c:v>18</c:v>
                </c:pt>
                <c:pt idx="23">
                  <c:v>16</c:v>
                </c:pt>
                <c:pt idx="24">
                  <c:v>15</c:v>
                </c:pt>
                <c:pt idx="25">
                  <c:v>14</c:v>
                </c:pt>
                <c:pt idx="26">
                  <c:v>14</c:v>
                </c:pt>
                <c:pt idx="27">
                  <c:v>13</c:v>
                </c:pt>
                <c:pt idx="28">
                  <c:v>13</c:v>
                </c:pt>
                <c:pt idx="29">
                  <c:v>12</c:v>
                </c:pt>
                <c:pt idx="30">
                  <c:v>12</c:v>
                </c:pt>
                <c:pt idx="31">
                  <c:v>12</c:v>
                </c:pt>
                <c:pt idx="32">
                  <c:v>11</c:v>
                </c:pt>
                <c:pt idx="33">
                  <c:v>11</c:v>
                </c:pt>
                <c:pt idx="34">
                  <c:v>10</c:v>
                </c:pt>
                <c:pt idx="35">
                  <c:v>10</c:v>
                </c:pt>
                <c:pt idx="36">
                  <c:v>9</c:v>
                </c:pt>
                <c:pt idx="37">
                  <c:v>9</c:v>
                </c:pt>
                <c:pt idx="38">
                  <c:v>9</c:v>
                </c:pt>
                <c:pt idx="39">
                  <c:v>9</c:v>
                </c:pt>
                <c:pt idx="40">
                  <c:v>8</c:v>
                </c:pt>
                <c:pt idx="41">
                  <c:v>8</c:v>
                </c:pt>
                <c:pt idx="42">
                  <c:v>8</c:v>
                </c:pt>
                <c:pt idx="43">
                  <c:v>8</c:v>
                </c:pt>
                <c:pt idx="44">
                  <c:v>7</c:v>
                </c:pt>
                <c:pt idx="45">
                  <c:v>7</c:v>
                </c:pt>
                <c:pt idx="46">
                  <c:v>7</c:v>
                </c:pt>
                <c:pt idx="47">
                  <c:v>6</c:v>
                </c:pt>
                <c:pt idx="48">
                  <c:v>6</c:v>
                </c:pt>
                <c:pt idx="49">
                  <c:v>6</c:v>
                </c:pt>
                <c:pt idx="50">
                  <c:v>6</c:v>
                </c:pt>
                <c:pt idx="51">
                  <c:v>6</c:v>
                </c:pt>
                <c:pt idx="52">
                  <c:v>6</c:v>
                </c:pt>
                <c:pt idx="53">
                  <c:v>5</c:v>
                </c:pt>
                <c:pt idx="54">
                  <c:v>5</c:v>
                </c:pt>
                <c:pt idx="55">
                  <c:v>5</c:v>
                </c:pt>
                <c:pt idx="56">
                  <c:v>5</c:v>
                </c:pt>
                <c:pt idx="57">
                  <c:v>5</c:v>
                </c:pt>
                <c:pt idx="58">
                  <c:v>4</c:v>
                </c:pt>
                <c:pt idx="59">
                  <c:v>4</c:v>
                </c:pt>
                <c:pt idx="60">
                  <c:v>4</c:v>
                </c:pt>
                <c:pt idx="61">
                  <c:v>4</c:v>
                </c:pt>
                <c:pt idx="62">
                  <c:v>4</c:v>
                </c:pt>
                <c:pt idx="63">
                  <c:v>4</c:v>
                </c:pt>
                <c:pt idx="64">
                  <c:v>4</c:v>
                </c:pt>
                <c:pt idx="65">
                  <c:v>3</c:v>
                </c:pt>
                <c:pt idx="66">
                  <c:v>3</c:v>
                </c:pt>
                <c:pt idx="67">
                  <c:v>3</c:v>
                </c:pt>
                <c:pt idx="68">
                  <c:v>3</c:v>
                </c:pt>
                <c:pt idx="69">
                  <c:v>3</c:v>
                </c:pt>
                <c:pt idx="70">
                  <c:v>3</c:v>
                </c:pt>
                <c:pt idx="71">
                  <c:v>3</c:v>
                </c:pt>
                <c:pt idx="72">
                  <c:v>3</c:v>
                </c:pt>
                <c:pt idx="73">
                  <c:v>3</c:v>
                </c:pt>
                <c:pt idx="74">
                  <c:v>3</c:v>
                </c:pt>
                <c:pt idx="75">
                  <c:v>2</c:v>
                </c:pt>
                <c:pt idx="76">
                  <c:v>2</c:v>
                </c:pt>
                <c:pt idx="77">
                  <c:v>2</c:v>
                </c:pt>
                <c:pt idx="78">
                  <c:v>2</c:v>
                </c:pt>
                <c:pt idx="79">
                  <c:v>2</c:v>
                </c:pt>
                <c:pt idx="80">
                  <c:v>2</c:v>
                </c:pt>
                <c:pt idx="81">
                  <c:v>2</c:v>
                </c:pt>
                <c:pt idx="82">
                  <c:v>2</c:v>
                </c:pt>
                <c:pt idx="83">
                  <c:v>2</c:v>
                </c:pt>
                <c:pt idx="84">
                  <c:v>2</c:v>
                </c:pt>
                <c:pt idx="85">
                  <c:v>2</c:v>
                </c:pt>
                <c:pt idx="86">
                  <c:v>2</c:v>
                </c:pt>
                <c:pt idx="87">
                  <c:v>1</c:v>
                </c:pt>
                <c:pt idx="88">
                  <c:v>1</c:v>
                </c:pt>
              </c:numCache>
            </c:numRef>
          </c:yVal>
          <c:smooth val="1"/>
        </c:ser>
        <c:ser>
          <c:idx val="1"/>
          <c:order val="1"/>
          <c:tx>
            <c:v>Zipf</c:v>
          </c:tx>
          <c:spPr>
            <a:ln w="26864">
              <a:solidFill>
                <a:srgbClr val="FF0000"/>
              </a:solidFill>
              <a:prstDash val="solid"/>
            </a:ln>
          </c:spPr>
          <c:marker>
            <c:symbol val="none"/>
          </c:marker>
          <c:xVal>
            <c:numRef>
              <c:f>Sheet1!$H$6:$H$206</c:f>
              <c:numCache>
                <c:formatCode>General</c:formatCode>
                <c:ptCount val="201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500</c:v>
                </c:pt>
              </c:numCache>
            </c:numRef>
          </c:xVal>
          <c:yVal>
            <c:numRef>
              <c:f>Sheet1!$I$6:$I$206</c:f>
              <c:numCache>
                <c:formatCode>General</c:formatCode>
                <c:ptCount val="201"/>
                <c:pt idx="0">
                  <c:v>450</c:v>
                </c:pt>
                <c:pt idx="1">
                  <c:v>241.14902907066596</c:v>
                </c:pt>
                <c:pt idx="2">
                  <c:v>167.41847610508569</c:v>
                </c:pt>
                <c:pt idx="3">
                  <c:v>129.2285649371664</c:v>
                </c:pt>
                <c:pt idx="4">
                  <c:v>105.71570487792167</c:v>
                </c:pt>
                <c:pt idx="5">
                  <c:v>89.717339913848647</c:v>
                </c:pt>
                <c:pt idx="6">
                  <c:v>78.095188545368586</c:v>
                </c:pt>
                <c:pt idx="7">
                  <c:v>69.251873250651528</c:v>
                </c:pt>
                <c:pt idx="8">
                  <c:v>62.286546980775867</c:v>
                </c:pt>
                <c:pt idx="9">
                  <c:v>56.651643530737488</c:v>
                </c:pt>
                <c:pt idx="10">
                  <c:v>51.994702440414862</c:v>
                </c:pt>
                <c:pt idx="11">
                  <c:v>48.078332024505606</c:v>
                </c:pt>
                <c:pt idx="12">
                  <c:v>44.736653796259553</c:v>
                </c:pt>
                <c:pt idx="13">
                  <c:v>41.850175317347194</c:v>
                </c:pt>
                <c:pt idx="14">
                  <c:v>39.330582691192468</c:v>
                </c:pt>
                <c:pt idx="15">
                  <c:v>37.11115999048765</c:v>
                </c:pt>
                <c:pt idx="16">
                  <c:v>35.140544335284304</c:v>
                </c:pt>
                <c:pt idx="17">
                  <c:v>33.378534063507821</c:v>
                </c:pt>
                <c:pt idx="18">
                  <c:v>31.793202259628792</c:v>
                </c:pt>
                <c:pt idx="19">
                  <c:v>30.358864072655184</c:v>
                </c:pt>
                <c:pt idx="20">
                  <c:v>29.054616572010996</c:v>
                </c:pt>
                <c:pt idx="21">
                  <c:v>27.863271134053832</c:v>
                </c:pt>
                <c:pt idx="22">
                  <c:v>26.770560325946477</c:v>
                </c:pt>
                <c:pt idx="23">
                  <c:v>25.764540193436932</c:v>
                </c:pt>
                <c:pt idx="24">
                  <c:v>24.835133906301859</c:v>
                </c:pt>
                <c:pt idx="25">
                  <c:v>23.973779170752234</c:v>
                </c:pt>
                <c:pt idx="26">
                  <c:v>23.17315283859849</c:v>
                </c:pt>
                <c:pt idx="27">
                  <c:v>22.42695365381206</c:v>
                </c:pt>
                <c:pt idx="28">
                  <c:v>21.729729278659576</c:v>
                </c:pt>
                <c:pt idx="29">
                  <c:v>21.076737397254693</c:v>
                </c:pt>
                <c:pt idx="30">
                  <c:v>20.463833298709456</c:v>
                </c:pt>
                <c:pt idx="31">
                  <c:v>19.88737822087165</c:v>
                </c:pt>
                <c:pt idx="32">
                  <c:v>19.344164106914743</c:v>
                </c:pt>
                <c:pt idx="33">
                  <c:v>18.831351438818913</c:v>
                </c:pt>
                <c:pt idx="34">
                  <c:v>18.346417565884092</c:v>
                </c:pt>
                <c:pt idx="35">
                  <c:v>17.887113513815692</c:v>
                </c:pt>
                <c:pt idx="36">
                  <c:v>17.451427690646266</c:v>
                </c:pt>
                <c:pt idx="37">
                  <c:v>17.037555235459539</c:v>
                </c:pt>
                <c:pt idx="38">
                  <c:v>16.643872010245726</c:v>
                </c:pt>
                <c:pt idx="39">
                  <c:v>16.26891243290914</c:v>
                </c:pt>
                <c:pt idx="40">
                  <c:v>15.911350504173255</c:v>
                </c:pt>
                <c:pt idx="41">
                  <c:v>15.569983503024302</c:v>
                </c:pt>
                <c:pt idx="42">
                  <c:v>15.243717921971392</c:v>
                </c:pt>
                <c:pt idx="43">
                  <c:v>14.931557290466223</c:v>
                </c:pt>
                <c:pt idx="44">
                  <c:v>14.632591596632244</c:v>
                </c:pt>
                <c:pt idx="45">
                  <c:v>14.345988067288182</c:v>
                </c:pt>
                <c:pt idx="46">
                  <c:v>14.07098310663762</c:v>
                </c:pt>
                <c:pt idx="47">
                  <c:v>13.806875226887707</c:v>
                </c:pt>
                <c:pt idx="48">
                  <c:v>13.553018830970375</c:v>
                </c:pt>
                <c:pt idx="49">
                  <c:v>13.308818729654819</c:v>
                </c:pt>
                <c:pt idx="50">
                  <c:v>13.073725293592235</c:v>
                </c:pt>
                <c:pt idx="51">
                  <c:v>12.847230155958799</c:v>
                </c:pt>
                <c:pt idx="52">
                  <c:v>12.628862393946008</c:v>
                </c:pt>
                <c:pt idx="53">
                  <c:v>12.418185127853715</c:v>
                </c:pt>
                <c:pt idx="54">
                  <c:v>12.214792485347223</c:v>
                </c:pt>
                <c:pt idx="55">
                  <c:v>12.018306885843549</c:v>
                </c:pt>
                <c:pt idx="56">
                  <c:v>11.828376606239592</c:v>
                </c:pt>
                <c:pt idx="57">
                  <c:v>11.644673594482628</c:v>
                </c:pt>
                <c:pt idx="58">
                  <c:v>11.466891501973002</c:v>
                </c:pt>
                <c:pt idx="59">
                  <c:v>11.294743909611919</c:v>
                </c:pt>
                <c:pt idx="60">
                  <c:v>11.127962725571667</c:v>
                </c:pt>
                <c:pt idx="61">
                  <c:v>10.966296735661672</c:v>
                </c:pt>
                <c:pt idx="62">
                  <c:v>10.809510289563672</c:v>
                </c:pt>
                <c:pt idx="63">
                  <c:v>10.657382108276245</c:v>
                </c:pt>
                <c:pt idx="64">
                  <c:v>10.509704199891404</c:v>
                </c:pt>
                <c:pt idx="65">
                  <c:v>10.366280872369154</c:v>
                </c:pt>
                <c:pt idx="66">
                  <c:v>10.226927833312743</c:v>
                </c:pt>
                <c:pt idx="67">
                  <c:v>10.091471367910364</c:v>
                </c:pt>
                <c:pt idx="68">
                  <c:v>9.9597475872204964</c:v>
                </c:pt>
                <c:pt idx="69">
                  <c:v>9.8316017398621209</c:v>
                </c:pt>
                <c:pt idx="70">
                  <c:v>9.7068875809436577</c:v>
                </c:pt>
                <c:pt idx="71">
                  <c:v>9.5854667927409842</c:v>
                </c:pt>
                <c:pt idx="72">
                  <c:v>9.4672084522301905</c:v>
                </c:pt>
                <c:pt idx="73">
                  <c:v>9.3519885411028447</c:v>
                </c:pt>
                <c:pt idx="74">
                  <c:v>9.2396894943528931</c:v>
                </c:pt>
                <c:pt idx="75">
                  <c:v>9.1301997839308999</c:v>
                </c:pt>
                <c:pt idx="76">
                  <c:v>9.0234135343211808</c:v>
                </c:pt>
                <c:pt idx="77">
                  <c:v>8.9192301672159733</c:v>
                </c:pt>
                <c:pt idx="78">
                  <c:v>8.8175540727436683</c:v>
                </c:pt>
                <c:pt idx="79">
                  <c:v>8.7182943049593984</c:v>
                </c:pt>
                <c:pt idx="80">
                  <c:v>8.6213642995297715</c:v>
                </c:pt>
                <c:pt idx="81">
                  <c:v>8.5266816117431805</c:v>
                </c:pt>
                <c:pt idx="82">
                  <c:v>8.4341676731547768</c:v>
                </c:pt>
                <c:pt idx="83">
                  <c:v>8.3437475653346596</c:v>
                </c:pt>
                <c:pt idx="84">
                  <c:v>8.2553498093298732</c:v>
                </c:pt>
                <c:pt idx="85">
                  <c:v>8.1689061695789178</c:v>
                </c:pt>
                <c:pt idx="86">
                  <c:v>8.0843514711316633</c:v>
                </c:pt>
                <c:pt idx="87">
                  <c:v>8.0016234291309924</c:v>
                </c:pt>
                <c:pt idx="88">
                  <c:v>7.9206624896048323</c:v>
                </c:pt>
                <c:pt idx="89">
                  <c:v>7.8414116807009977</c:v>
                </c:pt>
                <c:pt idx="90">
                  <c:v>7.7638164735728203</c:v>
                </c:pt>
                <c:pt idx="91">
                  <c:v>7.6878246521908915</c:v>
                </c:pt>
                <c:pt idx="92">
                  <c:v>7.6133861914187637</c:v>
                </c:pt>
                <c:pt idx="93">
                  <c:v>7.5404531427453474</c:v>
                </c:pt>
                <c:pt idx="94">
                  <c:v>7.4689795271177601</c:v>
                </c:pt>
                <c:pt idx="95">
                  <c:v>7.3989212343639981</c:v>
                </c:pt>
                <c:pt idx="96">
                  <c:v>7.3302359287363421</c:v>
                </c:pt>
                <c:pt idx="97">
                  <c:v>7.2628829601443492</c:v>
                </c:pt>
                <c:pt idx="98">
                  <c:v>7.1968232806808068</c:v>
                </c:pt>
                <c:pt idx="99">
                  <c:v>7.1320193660750038</c:v>
                </c:pt>
                <c:pt idx="100">
                  <c:v>7.0684351417368685</c:v>
                </c:pt>
                <c:pt idx="101">
                  <c:v>7.006035913080833</c:v>
                </c:pt>
                <c:pt idx="102">
                  <c:v>6.9447882998430011</c:v>
                </c:pt>
                <c:pt idx="103">
                  <c:v>6.884660174126326</c:v>
                </c:pt>
                <c:pt idx="104">
                  <c:v>6.8256206019286418</c:v>
                </c:pt>
                <c:pt idx="105">
                  <c:v>6.7676397879269512</c:v>
                </c:pt>
                <c:pt idx="106">
                  <c:v>6.7106890233076699</c:v>
                </c:pt>
                <c:pt idx="107">
                  <c:v>6.6547406364482358</c:v>
                </c:pt>
                <c:pt idx="108">
                  <c:v>6.5997679462695498</c:v>
                </c:pt>
                <c:pt idx="109">
                  <c:v>6.5457452180914384</c:v>
                </c:pt>
                <c:pt idx="110">
                  <c:v>6.4926476218357614</c:v>
                </c:pt>
                <c:pt idx="111">
                  <c:v>6.4404511924321648</c:v>
                </c:pt>
                <c:pt idx="112">
                  <c:v>6.3891327922921972</c:v>
                </c:pt>
                <c:pt idx="113">
                  <c:v>6.3386700757263483</c:v>
                </c:pt>
                <c:pt idx="114">
                  <c:v>6.2890414551874594</c:v>
                </c:pt>
                <c:pt idx="115">
                  <c:v>6.240226069231797</c:v>
                </c:pt>
                <c:pt idx="116">
                  <c:v>6.1922037520964963</c:v>
                </c:pt>
                <c:pt idx="117">
                  <c:v>6.1449550047987955</c:v>
                </c:pt>
                <c:pt idx="118">
                  <c:v>6.0984609676686965</c:v>
                </c:pt>
                <c:pt idx="119">
                  <c:v>6.0527033942327426</c:v>
                </c:pt>
                <c:pt idx="120">
                  <c:v>6.0076646263717368</c:v>
                </c:pt>
                <c:pt idx="121">
                  <c:v>5.9633275706803781</c:v>
                </c:pt>
                <c:pt idx="122">
                  <c:v>5.9196756759612796</c:v>
                </c:pt>
                <c:pt idx="123">
                  <c:v>5.8766929117902782</c:v>
                </c:pt>
                <c:pt idx="124">
                  <c:v>5.8343637480939412</c:v>
                </c:pt>
                <c:pt idx="125">
                  <c:v>5.7926731356836756</c:v>
                </c:pt>
                <c:pt idx="126">
                  <c:v>5.7516064876944899</c:v>
                </c:pt>
                <c:pt idx="127">
                  <c:v>5.7111496618797828</c:v>
                </c:pt>
                <c:pt idx="128">
                  <c:v>5.6712889437160738</c:v>
                </c:pt>
                <c:pt idx="129">
                  <c:v>5.6320110302749145</c:v>
                </c:pt>
                <c:pt idx="130">
                  <c:v>5.5933030148214096</c:v>
                </c:pt>
                <c:pt idx="131">
                  <c:v>5.5551523721014107</c:v>
                </c:pt>
                <c:pt idx="132">
                  <c:v>5.5175469442816674</c:v>
                </c:pt>
                <c:pt idx="133">
                  <c:v>5.4804749275091966</c:v>
                </c:pt>
                <c:pt idx="134">
                  <c:v>5.4439248590583356</c:v>
                </c:pt>
                <c:pt idx="135">
                  <c:v>5.4078856050355775</c:v>
                </c:pt>
                <c:pt idx="136">
                  <c:v>5.3723463486140828</c:v>
                </c:pt>
                <c:pt idx="137">
                  <c:v>5.3372965787713964</c:v>
                </c:pt>
                <c:pt idx="138">
                  <c:v>5.3027260795054181</c:v>
                </c:pt>
                <c:pt idx="139">
                  <c:v>5.2686249195049388</c:v>
                </c:pt>
                <c:pt idx="140">
                  <c:v>5.2349834422526094</c:v>
                </c:pt>
                <c:pt idx="141">
                  <c:v>5.2017922565392585</c:v>
                </c:pt>
                <c:pt idx="142">
                  <c:v>5.1690422273697099</c:v>
                </c:pt>
                <c:pt idx="143">
                  <c:v>5.1367244672413284</c:v>
                </c:pt>
                <c:pt idx="144">
                  <c:v>5.1048303277775808</c:v>
                </c:pt>
                <c:pt idx="145">
                  <c:v>5.0733513916998092</c:v>
                </c:pt>
                <c:pt idx="146">
                  <c:v>5.0422794651213128</c:v>
                </c:pt>
                <c:pt idx="147">
                  <c:v>5.0116065701487669</c:v>
                </c:pt>
                <c:pt idx="148">
                  <c:v>4.9813249377766731</c:v>
                </c:pt>
                <c:pt idx="149">
                  <c:v>4.9514270010614094</c:v>
                </c:pt>
                <c:pt idx="150">
                  <c:v>4.9219053885620374</c:v>
                </c:pt>
                <c:pt idx="151">
                  <c:v>4.8927529180358675</c:v>
                </c:pt>
                <c:pt idx="152">
                  <c:v>4.8639625903771639</c:v>
                </c:pt>
                <c:pt idx="153">
                  <c:v>4.8355275837881333</c:v>
                </c:pt>
                <c:pt idx="154">
                  <c:v>4.8074412481718998</c:v>
                </c:pt>
                <c:pt idx="155">
                  <c:v>4.779697099737616</c:v>
                </c:pt>
                <c:pt idx="156">
                  <c:v>4.7522888158082974</c:v>
                </c:pt>
                <c:pt idx="157">
                  <c:v>4.7252102298227356</c:v>
                </c:pt>
                <c:pt idx="158">
                  <c:v>4.698455326522808</c:v>
                </c:pt>
                <c:pt idx="159">
                  <c:v>4.6720182373183876</c:v>
                </c:pt>
                <c:pt idx="160">
                  <c:v>4.6458932358221183</c:v>
                </c:pt>
                <c:pt idx="161">
                  <c:v>4.6200747335469039</c:v>
                </c:pt>
                <c:pt idx="162">
                  <c:v>4.5945572757591551</c:v>
                </c:pt>
                <c:pt idx="163">
                  <c:v>4.5693355374812645</c:v>
                </c:pt>
                <c:pt idx="164">
                  <c:v>4.544404319637076</c:v>
                </c:pt>
                <c:pt idx="165">
                  <c:v>4.5197585453343834</c:v>
                </c:pt>
                <c:pt idx="166">
                  <c:v>4.4953932562788292</c:v>
                </c:pt>
                <c:pt idx="167">
                  <c:v>4.4713036093137504</c:v>
                </c:pt>
                <c:pt idx="168">
                  <c:v>4.4474848730808514</c:v>
                </c:pt>
                <c:pt idx="169">
                  <c:v>4.4239324247968987</c:v>
                </c:pt>
                <c:pt idx="170">
                  <c:v>4.400641747141508</c:v>
                </c:pt>
                <c:pt idx="171">
                  <c:v>4.3776084252518439</c:v>
                </c:pt>
                <c:pt idx="172">
                  <c:v>4.354828143819784</c:v>
                </c:pt>
                <c:pt idx="173">
                  <c:v>4.3322966842875816</c:v>
                </c:pt>
                <c:pt idx="174">
                  <c:v>4.3100099221380415</c:v>
                </c:pt>
                <c:pt idx="175">
                  <c:v>4.2879638242756313</c:v>
                </c:pt>
                <c:pt idx="176">
                  <c:v>4.2661544464948395</c:v>
                </c:pt>
                <c:pt idx="177">
                  <c:v>4.2445779310325484</c:v>
                </c:pt>
                <c:pt idx="178">
                  <c:v>4.2232305042010587</c:v>
                </c:pt>
                <c:pt idx="179">
                  <c:v>4.2021084740987202</c:v>
                </c:pt>
                <c:pt idx="180">
                  <c:v>4.1812082283952297</c:v>
                </c:pt>
                <c:pt idx="181">
                  <c:v>4.1605262321887251</c:v>
                </c:pt>
                <c:pt idx="182">
                  <c:v>4.1400590259320094</c:v>
                </c:pt>
                <c:pt idx="183">
                  <c:v>4.1198032234252526</c:v>
                </c:pt>
                <c:pt idx="184">
                  <c:v>4.0997555098727805</c:v>
                </c:pt>
                <c:pt idx="185">
                  <c:v>4.0799126400014449</c:v>
                </c:pt>
                <c:pt idx="186">
                  <c:v>4.0602714362384766</c:v>
                </c:pt>
                <c:pt idx="187">
                  <c:v>4.0408287869464274</c:v>
                </c:pt>
                <c:pt idx="188">
                  <c:v>4.0215816447133141</c:v>
                </c:pt>
                <c:pt idx="189">
                  <c:v>4.0025270246958442</c:v>
                </c:pt>
                <c:pt idx="190">
                  <c:v>3.9836620030137917</c:v>
                </c:pt>
                <c:pt idx="191">
                  <c:v>3.9649837151938034</c:v>
                </c:pt>
                <c:pt idx="192">
                  <c:v>3.946489354660724</c:v>
                </c:pt>
                <c:pt idx="193">
                  <c:v>3.9281761712748446</c:v>
                </c:pt>
                <c:pt idx="194">
                  <c:v>3.9100414699134167</c:v>
                </c:pt>
                <c:pt idx="195">
                  <c:v>3.8920826090948779</c:v>
                </c:pt>
                <c:pt idx="196">
                  <c:v>3.8742969996442818</c:v>
                </c:pt>
                <c:pt idx="197">
                  <c:v>3.856682103398533</c:v>
                </c:pt>
                <c:pt idx="198">
                  <c:v>3.839235431949966</c:v>
                </c:pt>
                <c:pt idx="199">
                  <c:v>3.821954545427058</c:v>
                </c:pt>
                <c:pt idx="200">
                  <c:v>1.6754810099724626</c:v>
                </c:pt>
              </c:numCache>
            </c:numRef>
          </c:yVal>
          <c:smooth val="1"/>
        </c:ser>
        <c:axId val="83239680"/>
        <c:axId val="112205184"/>
      </c:scatterChart>
      <c:valAx>
        <c:axId val="83239680"/>
        <c:scaling>
          <c:logBase val="10"/>
          <c:orientation val="minMax"/>
        </c:scaling>
        <c:axPos val="b"/>
        <c:title>
          <c:tx>
            <c:rich>
              <a:bodyPr/>
              <a:lstStyle/>
              <a:p>
                <a:pPr>
                  <a:defRPr sz="155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movie index</a:t>
                </a:r>
              </a:p>
            </c:rich>
          </c:tx>
          <c:layout>
            <c:manualLayout>
              <c:xMode val="edge"/>
              <c:yMode val="edge"/>
              <c:x val="0.45408678102926359"/>
              <c:y val="0.88888888888888906"/>
            </c:manualLayout>
          </c:layout>
          <c:spPr>
            <a:noFill/>
            <a:ln w="17909">
              <a:noFill/>
            </a:ln>
          </c:spPr>
        </c:title>
        <c:numFmt formatCode="General" sourceLinked="1"/>
        <c:tickLblPos val="nextTo"/>
        <c:spPr>
          <a:ln w="22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112205184"/>
        <c:crosses val="autoZero"/>
        <c:crossBetween val="midCat"/>
      </c:valAx>
      <c:valAx>
        <c:axId val="112205184"/>
        <c:scaling>
          <c:logBase val="10"/>
          <c:orientation val="minMax"/>
          <c:max val="1000"/>
        </c:scaling>
        <c:axPos val="l"/>
        <c:majorGridlines>
          <c:spPr>
            <a:ln w="8955">
              <a:solidFill>
                <a:srgbClr val="808080"/>
              </a:solidFill>
              <a:prstDash val="sysDash"/>
            </a:ln>
          </c:spPr>
        </c:majorGridlines>
        <c:title>
          <c:tx>
            <c:rich>
              <a:bodyPr/>
              <a:lstStyle/>
              <a:p>
                <a:pPr>
                  <a:defRPr sz="1551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n-US"/>
                  <a:t>rental frequency</a:t>
                </a:r>
              </a:p>
            </c:rich>
          </c:tx>
          <c:layout>
            <c:manualLayout>
              <c:xMode val="edge"/>
              <c:yMode val="edge"/>
              <c:x val="0"/>
              <c:y val="0.18300653594771241"/>
            </c:manualLayout>
          </c:layout>
          <c:spPr>
            <a:noFill/>
            <a:ln w="17909">
              <a:noFill/>
            </a:ln>
          </c:spPr>
        </c:title>
        <c:numFmt formatCode="General" sourceLinked="1"/>
        <c:tickLblPos val="nextTo"/>
        <c:spPr>
          <a:ln w="2239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69" b="0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n-US"/>
          </a:p>
        </c:txPr>
        <c:crossAx val="83239680"/>
        <c:crosses val="autoZero"/>
        <c:crossBetween val="midCat"/>
      </c:valAx>
      <c:spPr>
        <a:noFill/>
        <a:ln w="8955">
          <a:solidFill>
            <a:srgbClr val="000000"/>
          </a:solidFill>
          <a:prstDash val="solid"/>
        </a:ln>
      </c:spPr>
    </c:plotArea>
    <c:plotVisOnly val="1"/>
    <c:dispBlanksAs val="gap"/>
  </c:chart>
  <c:spPr>
    <a:noFill/>
    <a:ln>
      <a:noFill/>
    </a:ln>
  </c:spPr>
  <c:txPr>
    <a:bodyPr/>
    <a:lstStyle/>
    <a:p>
      <a:pPr>
        <a:defRPr sz="564" b="0" i="0" u="none" strike="noStrike" baseline="0">
          <a:solidFill>
            <a:srgbClr val="000000"/>
          </a:solidFill>
          <a:latin typeface="Verdana"/>
          <a:ea typeface="Verdana"/>
          <a:cs typeface="Verdana"/>
        </a:defRPr>
      </a:pPr>
      <a:endParaRPr lang="en-US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8821A2-E3AD-4480-899D-0F416E4FF752}" type="datetimeFigureOut">
              <a:rPr lang="en-US" smtClean="0"/>
              <a:pPr/>
              <a:t>11/17/2008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77A2CA-654E-48FB-AD01-034CFFEB52F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4C3509-28F7-498E-9CB7-7B292C7EBEB8}" type="slidenum">
              <a:rPr lang="en-US"/>
              <a:pPr/>
              <a:t>16</a:t>
            </a:fld>
            <a:endParaRPr lang="en-US"/>
          </a:p>
        </p:txBody>
      </p:sp>
      <p:sp>
        <p:nvSpPr>
          <p:cNvPr id="32358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358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62AAF-2DF9-48E0-88AD-4968B8F9A9FE}" type="slidenum">
              <a:rPr lang="en-US"/>
              <a:pPr/>
              <a:t>43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hotspot faster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962AAF-2DF9-48E0-88AD-4968B8F9A9FE}" type="slidenum">
              <a:rPr lang="en-US"/>
              <a:pPr/>
              <a:t>44</a:t>
            </a:fld>
            <a:endParaRPr lang="en-US"/>
          </a:p>
        </p:txBody>
      </p:sp>
      <p:sp>
        <p:nvSpPr>
          <p:cNvPr id="530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Make hotspot faster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86C12-C726-40B9-8A56-C23D688431EE}" type="slidenum">
              <a:rPr lang="en-US"/>
              <a:pPr/>
              <a:t>45</a:t>
            </a:fld>
            <a:endParaRPr lang="en-US"/>
          </a:p>
        </p:txBody>
      </p:sp>
      <p:sp>
        <p:nvSpPr>
          <p:cNvPr id="448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8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4668" indent="-224668"/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D6D566B-6481-450E-8728-D57D3D659B61}" type="slidenum">
              <a:rPr lang="en-US"/>
              <a:pPr/>
              <a:t>46</a:t>
            </a:fld>
            <a:endParaRPr lang="en-US"/>
          </a:p>
        </p:txBody>
      </p:sp>
      <p:sp>
        <p:nvSpPr>
          <p:cNvPr id="23449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44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73A066D-91CC-4794-BE15-AB02E098CB8E}" type="slidenum">
              <a:rPr lang="en-US"/>
              <a:pPr/>
              <a:t>47</a:t>
            </a:fld>
            <a:endParaRPr lang="en-US"/>
          </a:p>
        </p:txBody>
      </p:sp>
      <p:sp>
        <p:nvSpPr>
          <p:cNvPr id="37888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F1A367A-8677-43F2-BFA9-CB54EB3B472F}" type="slidenum">
              <a:rPr lang="he-IL"/>
              <a:pPr/>
              <a:t>50</a:t>
            </a:fld>
            <a:endParaRPr lang="en-US"/>
          </a:p>
        </p:txBody>
      </p:sp>
      <p:sp>
        <p:nvSpPr>
          <p:cNvPr id="428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8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02951D-60A0-40BA-8B3B-21E52914F670}" type="slidenum">
              <a:rPr lang="he-IL"/>
              <a:pPr/>
              <a:t>51</a:t>
            </a:fld>
            <a:endParaRPr lang="en-US"/>
          </a:p>
        </p:txBody>
      </p:sp>
      <p:sp>
        <p:nvSpPr>
          <p:cNvPr id="522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8A75EE-85CF-4A1A-A59A-5168770026A6}" type="slidenum">
              <a:rPr lang="he-IL"/>
              <a:pPr/>
              <a:t>52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D5B2DE3-AE70-4868-A71F-8ED415F4C10E}" type="slidenum">
              <a:rPr lang="en-US"/>
              <a:pPr/>
              <a:t>58</a:t>
            </a:fld>
            <a:endParaRPr lang="en-US"/>
          </a:p>
        </p:txBody>
      </p:sp>
      <p:sp>
        <p:nvSpPr>
          <p:cNvPr id="535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D767779-A5C3-4037-9FEC-6D2A92C300E9}" type="slidenum">
              <a:rPr lang="en-US"/>
              <a:pPr/>
              <a:t>59</a:t>
            </a:fld>
            <a:endParaRPr lang="en-US"/>
          </a:p>
        </p:txBody>
      </p:sp>
      <p:sp>
        <p:nvSpPr>
          <p:cNvPr id="640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0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93D592-96FA-4FD1-88A3-20FB6191CBFD}" type="slidenum">
              <a:rPr lang="en-US"/>
              <a:pPr/>
              <a:t>17</a:t>
            </a:fld>
            <a:endParaRPr lang="en-US"/>
          </a:p>
        </p:txBody>
      </p:sp>
      <p:sp>
        <p:nvSpPr>
          <p:cNvPr id="293890" name="Rectangle 1026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4588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3891" name="Rectangle 1027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43401"/>
            <a:ext cx="503045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BB7FCD3-D8D1-4C56-879E-1FAA603DD2F2}" type="slidenum">
              <a:rPr lang="en-US"/>
              <a:pPr/>
              <a:t>61</a:t>
            </a:fld>
            <a:endParaRPr lang="en-US"/>
          </a:p>
        </p:txBody>
      </p:sp>
      <p:sp>
        <p:nvSpPr>
          <p:cNvPr id="594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4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79CB2E-01EA-4BDC-A879-BEEE51BFCD57}" type="slidenum">
              <a:rPr lang="en-US"/>
              <a:pPr/>
              <a:t>62</a:t>
            </a:fld>
            <a:endParaRPr lang="en-US"/>
          </a:p>
        </p:txBody>
      </p:sp>
      <p:sp>
        <p:nvSpPr>
          <p:cNvPr id="598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8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7C05DD-0033-4D08-89FA-B88092938C5C}" type="slidenum">
              <a:rPr lang="en-US"/>
              <a:pPr/>
              <a:t>18</a:t>
            </a:fld>
            <a:endParaRPr lang="en-US"/>
          </a:p>
        </p:txBody>
      </p:sp>
      <p:sp>
        <p:nvSpPr>
          <p:cNvPr id="6861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43401"/>
            <a:ext cx="503045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1F9EF9-D86A-4ED8-8BBF-FE4272AD79C9}" type="slidenum">
              <a:rPr lang="en-US"/>
              <a:pPr/>
              <a:t>27</a:t>
            </a:fld>
            <a:endParaRPr lang="en-US"/>
          </a:p>
        </p:txBody>
      </p:sp>
      <p:sp>
        <p:nvSpPr>
          <p:cNvPr id="291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3772" y="4343401"/>
            <a:ext cx="5030456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805F8-8E20-40DF-B0F7-7E3D2873F174}" type="slidenum">
              <a:rPr lang="en-US"/>
              <a:pPr/>
              <a:t>32</a:t>
            </a:fld>
            <a:endParaRPr lang="en-US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5407B90-5986-4991-8D56-C938E1EB8F2E}" type="slidenum">
              <a:rPr lang="en-US"/>
              <a:pPr/>
              <a:t>33</a:t>
            </a:fld>
            <a:endParaRPr lang="en-US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40F4C-5DBE-47A3-B5C4-4A19B0587D33}" type="slidenum">
              <a:rPr lang="en-US"/>
              <a:pPr/>
              <a:t>39</a:t>
            </a:fld>
            <a:endParaRPr lang="en-US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D1CE1-AE31-4FB7-AD41-3F53A9055C6D}" type="slidenum">
              <a:rPr lang="en-US"/>
              <a:pPr/>
              <a:t>41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Extend white line…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38D1CE1-AE31-4FB7-AD41-3F53A9055C6D}" type="slidenum">
              <a:rPr lang="en-US"/>
              <a:pPr/>
              <a:t>42</a:t>
            </a:fld>
            <a:endParaRPr lang="en-US"/>
          </a:p>
        </p:txBody>
      </p:sp>
      <p:sp>
        <p:nvSpPr>
          <p:cNvPr id="458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8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Extend white line…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5772E80-08D4-4B25-886B-6828D26268DC}" type="datetime1">
              <a:rPr lang="en-US" smtClean="0"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15D35A-C31B-428C-80AE-7396ACE05572}" type="datetime1">
              <a:rPr lang="en-US" smtClean="0"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575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575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2012938-66F5-4EF3-A4F9-F568729C09B0}" type="datetime1">
              <a:rPr lang="en-US" smtClean="0"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B67C4D1E-8B11-4440-8B15-2311D7B00A63}" type="datetime1">
              <a:rPr lang="en-US" smtClean="0"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E3202F22-D8CA-4EB5-A3E7-05D62A8B538D}" type="datetime1">
              <a:rPr lang="en-US" smtClean="0"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41438"/>
            <a:ext cx="4038600" cy="21859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79825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394B79E2-729B-4E06-B840-5AB34148FC83}" type="datetime1">
              <a:rPr lang="en-US" smtClean="0"/>
              <a:t>11/17/2008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341438"/>
            <a:ext cx="8229600" cy="4525962"/>
          </a:xfrm>
        </p:spPr>
        <p:txBody>
          <a:bodyPr/>
          <a:lstStyle/>
          <a:p>
            <a:r>
              <a:rPr lang="en-US" smtClean="0"/>
              <a:t>Click icon to add table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A9B79773-BC0C-410C-9142-865C6C351270}" type="datetime1">
              <a:rPr lang="en-US" smtClean="0"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8683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/>
          <a:p>
            <a:r>
              <a:rPr lang="en-US" smtClean="0"/>
              <a:t>Click icon to add clip art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50838" y="6245225"/>
            <a:ext cx="3681412" cy="476250"/>
          </a:xfrm>
        </p:spPr>
        <p:txBody>
          <a:bodyPr/>
          <a:lstStyle>
            <a:lvl1pPr>
              <a:defRPr/>
            </a:lvl1pPr>
          </a:lstStyle>
          <a:p>
            <a:fld id="{39E9D1ED-9B11-4B09-8F89-573F81151C8C}" type="datetime1">
              <a:rPr lang="en-US" smtClean="0"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659563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21BFE94-300C-40FC-9A2A-CAF475FC60A2}" type="datetime1">
              <a:rPr lang="en-US" smtClean="0"/>
              <a:t>11/17/2008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9144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876800" y="1600200"/>
            <a:ext cx="38100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782C19A9-46A2-4AE8-A7D4-23B398C12C4D}" type="datetime1">
              <a:rPr lang="en-US" smtClean="0"/>
              <a:t>11/17/2008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7670E08E-283A-4C94-958C-954FD3364EB0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7772400" cy="21891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3941763"/>
            <a:ext cx="7772400" cy="21891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fld id="{9895130F-AC5B-4F4A-BBF6-E9CE4F3C854A}" type="datetime1">
              <a:rPr lang="en-US" smtClean="0"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3AAC04A5-60FC-4CA8-B75D-003E4C2FAC66}" type="slidenum">
              <a:rPr lang="he-IL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5EC2F91-D83A-4B80-95CC-637413432C8F}" type="datetime1">
              <a:rPr lang="en-US" smtClean="0"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C5F96C9-C9CF-46B2-858D-999CBD6DBE8C}" type="datetime1">
              <a:rPr lang="en-US" smtClean="0"/>
              <a:t>11/17/2008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414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C293AC-0544-43C4-8909-7F5FA387D29A}" type="datetime1">
              <a:rPr lang="en-US" smtClean="0"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D7F5CA-A7A5-4EA4-84DE-4807D1C806AD}" type="datetime1">
              <a:rPr lang="en-US" smtClean="0"/>
              <a:t>11/17/2008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55DBEC1-92CC-42FD-8ACC-79DCAC281D48}" type="datetime1">
              <a:rPr lang="en-US" smtClean="0"/>
              <a:t>11/17/2008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774F42-5621-494B-8A4C-3D8F175BEADF}" type="datetime1">
              <a:rPr lang="en-US" smtClean="0"/>
              <a:t>11/17/2008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896A2C-2590-4E0E-9F38-828F2A6DB1AF}" type="datetime1">
              <a:rPr lang="en-US" smtClean="0"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B0409F-8C60-4220-9063-DCEABD7CE575}" type="datetime1">
              <a:rPr lang="en-US" smtClean="0"/>
              <a:t>11/17/2008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868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50838" y="6245225"/>
            <a:ext cx="3681412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fld id="{6B513FA1-5A04-4B63-8889-719B44C0E7DD}" type="datetime1">
              <a:rPr lang="en-US" smtClean="0"/>
              <a:t>11/17/2008</a:t>
            </a:fld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659563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defRPr sz="1400">
                <a:latin typeface="Arial" pitchFamily="-112" charset="0"/>
              </a:defRPr>
            </a:lvl1pPr>
          </a:lstStyle>
          <a:p>
            <a:fld id="{F58C2F3E-2AB5-4337-9B10-B3847EFE50D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000">
          <a:solidFill>
            <a:srgbClr val="00009C"/>
          </a:solidFill>
          <a:latin typeface="Georgia" pitchFamily="-112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8A3800"/>
        </a:buClr>
        <a:buSzPct val="50000"/>
        <a:buFont typeface="Wingdings" pitchFamily="-112" charset="2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8A3800"/>
        </a:buClr>
        <a:buSzPct val="65000"/>
        <a:buFont typeface="Georgia" pitchFamily="-112" charset="0"/>
        <a:buChar char="−"/>
        <a:defRPr sz="24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wm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27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8.xml"/><Relationship Id="rId4" Type="http://schemas.openxmlformats.org/officeDocument/2006/relationships/image" Target="../media/image28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30.png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Worksheet1.xls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.png"/><Relationship Id="rId4" Type="http://schemas.openxmlformats.org/officeDocument/2006/relationships/image" Target="../media/image6.wmf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nn.com/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Excel_97-2003_Worksheet2.xls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4" Type="http://schemas.openxmlformats.org/officeDocument/2006/relationships/oleObject" Target="../embeddings/Microsoft_Office_Excel_97-2003_Worksheet3.xls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wmf"/><Relationship Id="rId4" Type="http://schemas.openxmlformats.org/officeDocument/2006/relationships/image" Target="../media/image6.w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0775"/>
            <a:ext cx="7772400" cy="2155825"/>
          </a:xfrm>
        </p:spPr>
        <p:txBody>
          <a:bodyPr/>
          <a:lstStyle/>
          <a:p>
            <a:r>
              <a:rPr lang="en-US" dirty="0" smtClean="0"/>
              <a:t>P561: Network Systems</a:t>
            </a:r>
            <a:br>
              <a:rPr lang="en-US" dirty="0" smtClean="0"/>
            </a:br>
            <a:r>
              <a:rPr lang="en-US" dirty="0" smtClean="0"/>
              <a:t>Week 8: Content distribution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133600"/>
          </a:xfrm>
        </p:spPr>
        <p:txBody>
          <a:bodyPr/>
          <a:lstStyle/>
          <a:p>
            <a:r>
              <a:rPr lang="en-US" dirty="0" smtClean="0"/>
              <a:t>Tom Anderson</a:t>
            </a:r>
          </a:p>
          <a:p>
            <a:r>
              <a:rPr lang="en-US" dirty="0" smtClean="0"/>
              <a:t>Ratul Mahajan</a:t>
            </a:r>
          </a:p>
          <a:p>
            <a:endParaRPr lang="en-US" dirty="0" smtClean="0"/>
          </a:p>
          <a:p>
            <a:r>
              <a:rPr lang="en-US" dirty="0" smtClean="0"/>
              <a:t>TA: Colin Dixon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68363"/>
          </a:xfrm>
        </p:spPr>
        <p:txBody>
          <a:bodyPr/>
          <a:lstStyle/>
          <a:p>
            <a:r>
              <a:rPr lang="en-US" dirty="0" smtClean="0"/>
              <a:t>Single location limits performance</a:t>
            </a:r>
            <a:endParaRPr lang="en-US" dirty="0"/>
          </a:p>
        </p:txBody>
      </p:sp>
      <p:pic>
        <p:nvPicPr>
          <p:cNvPr id="2052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1295400"/>
            <a:ext cx="1447800" cy="967958"/>
          </a:xfrm>
          <a:prstGeom prst="rect">
            <a:avLst/>
          </a:prstGeom>
          <a:noFill/>
        </p:spPr>
      </p:pic>
      <p:pic>
        <p:nvPicPr>
          <p:cNvPr id="8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2537242"/>
            <a:ext cx="1447800" cy="967958"/>
          </a:xfrm>
          <a:prstGeom prst="rect">
            <a:avLst/>
          </a:prstGeom>
          <a:noFill/>
        </p:spPr>
      </p:pic>
      <p:pic>
        <p:nvPicPr>
          <p:cNvPr id="9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4442242"/>
            <a:ext cx="1447800" cy="967958"/>
          </a:xfrm>
          <a:prstGeom prst="rect">
            <a:avLst/>
          </a:prstGeom>
          <a:noFill/>
        </p:spPr>
      </p:pic>
      <p:pic>
        <p:nvPicPr>
          <p:cNvPr id="10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5638800"/>
            <a:ext cx="1447800" cy="967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403937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  <a:endParaRPr lang="en-US" sz="2000" b="1" dirty="0"/>
          </a:p>
        </p:txBody>
      </p:sp>
      <p:sp>
        <p:nvSpPr>
          <p:cNvPr id="14" name="server"/>
          <p:cNvSpPr>
            <a:spLocks noEditPoints="1" noChangeArrowheads="1"/>
          </p:cNvSpPr>
          <p:nvPr/>
        </p:nvSpPr>
        <p:spPr bwMode="auto">
          <a:xfrm>
            <a:off x="7315200" y="17526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server"/>
          <p:cNvSpPr>
            <a:spLocks noEditPoints="1" noChangeArrowheads="1"/>
          </p:cNvSpPr>
          <p:nvPr/>
        </p:nvSpPr>
        <p:spPr bwMode="auto">
          <a:xfrm>
            <a:off x="7315200" y="33528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8" name="server"/>
          <p:cNvSpPr>
            <a:spLocks noEditPoints="1" noChangeArrowheads="1"/>
          </p:cNvSpPr>
          <p:nvPr/>
        </p:nvSpPr>
        <p:spPr bwMode="auto">
          <a:xfrm>
            <a:off x="7315200" y="49530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59566" y="1905000"/>
            <a:ext cx="4274634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13" name="Straight Arrow Connector 12"/>
          <p:cNvCxnSpPr>
            <a:stCxn id="2052" idx="3"/>
          </p:cNvCxnSpPr>
          <p:nvPr/>
        </p:nvCxnSpPr>
        <p:spPr bwMode="auto">
          <a:xfrm>
            <a:off x="2362200" y="1779379"/>
            <a:ext cx="4724400" cy="111622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8" idx="3"/>
          </p:cNvCxnSpPr>
          <p:nvPr/>
        </p:nvCxnSpPr>
        <p:spPr bwMode="auto">
          <a:xfrm>
            <a:off x="2362200" y="3021221"/>
            <a:ext cx="4724400" cy="2553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9" idx="3"/>
          </p:cNvCxnSpPr>
          <p:nvPr/>
        </p:nvCxnSpPr>
        <p:spPr bwMode="auto">
          <a:xfrm flipV="1">
            <a:off x="2362200" y="3733800"/>
            <a:ext cx="4724400" cy="119242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3"/>
          </p:cNvCxnSpPr>
          <p:nvPr/>
        </p:nvCxnSpPr>
        <p:spPr bwMode="auto">
          <a:xfrm flipV="1">
            <a:off x="2362200" y="4114800"/>
            <a:ext cx="4724400" cy="20079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21" name="Oval 20"/>
          <p:cNvSpPr/>
          <p:nvPr/>
        </p:nvSpPr>
        <p:spPr bwMode="auto">
          <a:xfrm>
            <a:off x="6934200" y="1295400"/>
            <a:ext cx="1600200" cy="495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Geo-replication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057400"/>
            <a:ext cx="5343292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Oval 5"/>
          <p:cNvSpPr/>
          <p:nvPr/>
        </p:nvSpPr>
        <p:spPr bwMode="auto">
          <a:xfrm>
            <a:off x="152400" y="1676400"/>
            <a:ext cx="1676400" cy="1447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2362200" y="30480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8" name="server"/>
          <p:cNvSpPr>
            <a:spLocks noEditPoints="1" noChangeArrowheads="1"/>
          </p:cNvSpPr>
          <p:nvPr/>
        </p:nvSpPr>
        <p:spPr bwMode="auto">
          <a:xfrm>
            <a:off x="381000" y="19812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server"/>
          <p:cNvSpPr>
            <a:spLocks noEditPoints="1" noChangeArrowheads="1"/>
          </p:cNvSpPr>
          <p:nvPr/>
        </p:nvSpPr>
        <p:spPr bwMode="auto">
          <a:xfrm>
            <a:off x="838200" y="18288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server"/>
          <p:cNvSpPr>
            <a:spLocks noEditPoints="1" noChangeArrowheads="1"/>
          </p:cNvSpPr>
          <p:nvPr/>
        </p:nvSpPr>
        <p:spPr bwMode="auto">
          <a:xfrm>
            <a:off x="762000" y="2514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server"/>
          <p:cNvSpPr>
            <a:spLocks noEditPoints="1" noChangeArrowheads="1"/>
          </p:cNvSpPr>
          <p:nvPr/>
        </p:nvSpPr>
        <p:spPr bwMode="auto">
          <a:xfrm>
            <a:off x="1295400" y="22098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5" name="Straight Connector 14"/>
          <p:cNvCxnSpPr>
            <a:stCxn id="7" idx="0"/>
            <a:endCxn id="6" idx="7"/>
          </p:cNvCxnSpPr>
          <p:nvPr/>
        </p:nvCxnSpPr>
        <p:spPr bwMode="auto">
          <a:xfrm rot="16200000" flipV="1">
            <a:off x="1469162" y="2002561"/>
            <a:ext cx="1159575" cy="93130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Straight Connector 16"/>
          <p:cNvCxnSpPr>
            <a:stCxn id="7" idx="4"/>
          </p:cNvCxnSpPr>
          <p:nvPr/>
        </p:nvCxnSpPr>
        <p:spPr bwMode="auto">
          <a:xfrm rot="5400000" flipH="1">
            <a:off x="1562100" y="2400300"/>
            <a:ext cx="228600" cy="1676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8" name="Oval 17"/>
          <p:cNvSpPr/>
          <p:nvPr/>
        </p:nvSpPr>
        <p:spPr bwMode="auto">
          <a:xfrm>
            <a:off x="7239000" y="1295400"/>
            <a:ext cx="1676400" cy="1447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9" name="Oval 18"/>
          <p:cNvSpPr/>
          <p:nvPr/>
        </p:nvSpPr>
        <p:spPr bwMode="auto">
          <a:xfrm>
            <a:off x="6629400" y="25146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0" name="server"/>
          <p:cNvSpPr>
            <a:spLocks noEditPoints="1" noChangeArrowheads="1"/>
          </p:cNvSpPr>
          <p:nvPr/>
        </p:nvSpPr>
        <p:spPr bwMode="auto">
          <a:xfrm>
            <a:off x="7467600" y="16002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server"/>
          <p:cNvSpPr>
            <a:spLocks noEditPoints="1" noChangeArrowheads="1"/>
          </p:cNvSpPr>
          <p:nvPr/>
        </p:nvSpPr>
        <p:spPr bwMode="auto">
          <a:xfrm>
            <a:off x="7924800" y="14478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server"/>
          <p:cNvSpPr>
            <a:spLocks noEditPoints="1" noChangeArrowheads="1"/>
          </p:cNvSpPr>
          <p:nvPr/>
        </p:nvSpPr>
        <p:spPr bwMode="auto">
          <a:xfrm>
            <a:off x="7848600" y="2133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3" name="server"/>
          <p:cNvSpPr>
            <a:spLocks noEditPoints="1" noChangeArrowheads="1"/>
          </p:cNvSpPr>
          <p:nvPr/>
        </p:nvSpPr>
        <p:spPr bwMode="auto">
          <a:xfrm>
            <a:off x="8382000" y="18288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24" name="Straight Connector 23"/>
          <p:cNvCxnSpPr/>
          <p:nvPr/>
        </p:nvCxnSpPr>
        <p:spPr bwMode="auto">
          <a:xfrm rot="5400000">
            <a:off x="6591300" y="1790700"/>
            <a:ext cx="838200" cy="6096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25" name="Straight Connector 24"/>
          <p:cNvCxnSpPr>
            <a:stCxn id="18" idx="4"/>
            <a:endCxn id="19" idx="4"/>
          </p:cNvCxnSpPr>
          <p:nvPr/>
        </p:nvCxnSpPr>
        <p:spPr bwMode="auto">
          <a:xfrm rot="5400000">
            <a:off x="7391400" y="2133600"/>
            <a:ext cx="76200" cy="129540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" name="Oval 33"/>
          <p:cNvSpPr/>
          <p:nvPr/>
        </p:nvSpPr>
        <p:spPr bwMode="auto">
          <a:xfrm>
            <a:off x="5562600" y="5029200"/>
            <a:ext cx="1676400" cy="1447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5" name="Oval 34"/>
          <p:cNvSpPr/>
          <p:nvPr/>
        </p:nvSpPr>
        <p:spPr bwMode="auto">
          <a:xfrm>
            <a:off x="4648200" y="4267200"/>
            <a:ext cx="304800" cy="3048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36" name="server"/>
          <p:cNvSpPr>
            <a:spLocks noEditPoints="1" noChangeArrowheads="1"/>
          </p:cNvSpPr>
          <p:nvPr/>
        </p:nvSpPr>
        <p:spPr bwMode="auto">
          <a:xfrm>
            <a:off x="5791200" y="53340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server"/>
          <p:cNvSpPr>
            <a:spLocks noEditPoints="1" noChangeArrowheads="1"/>
          </p:cNvSpPr>
          <p:nvPr/>
        </p:nvSpPr>
        <p:spPr bwMode="auto">
          <a:xfrm>
            <a:off x="6248400" y="5181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server"/>
          <p:cNvSpPr>
            <a:spLocks noEditPoints="1" noChangeArrowheads="1"/>
          </p:cNvSpPr>
          <p:nvPr/>
        </p:nvSpPr>
        <p:spPr bwMode="auto">
          <a:xfrm>
            <a:off x="6172200" y="58674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server"/>
          <p:cNvSpPr>
            <a:spLocks noEditPoints="1" noChangeArrowheads="1"/>
          </p:cNvSpPr>
          <p:nvPr/>
        </p:nvSpPr>
        <p:spPr bwMode="auto">
          <a:xfrm>
            <a:off x="6705600" y="5562600"/>
            <a:ext cx="304800" cy="4572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0" name="Straight Connector 39"/>
          <p:cNvCxnSpPr>
            <a:endCxn id="35" idx="7"/>
          </p:cNvCxnSpPr>
          <p:nvPr/>
        </p:nvCxnSpPr>
        <p:spPr bwMode="auto">
          <a:xfrm rot="10800000">
            <a:off x="4908364" y="4311838"/>
            <a:ext cx="1721037" cy="71736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41" name="Straight Connector 40"/>
          <p:cNvCxnSpPr>
            <a:endCxn id="35" idx="3"/>
          </p:cNvCxnSpPr>
          <p:nvPr/>
        </p:nvCxnSpPr>
        <p:spPr bwMode="auto">
          <a:xfrm rot="16200000" flipV="1">
            <a:off x="4381501" y="4838700"/>
            <a:ext cx="1644837" cy="1022163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Mapping users to servers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Use DNS to map a user to a nearby data </a:t>
            </a:r>
            <a:r>
              <a:rPr lang="en-US" dirty="0" smtClean="0"/>
              <a:t>center</a:t>
            </a:r>
          </a:p>
          <a:p>
            <a:pPr marL="914400" lvl="1" indent="-514350"/>
            <a:r>
              <a:rPr lang="en-US" dirty="0" err="1" smtClean="0"/>
              <a:t>Anycast</a:t>
            </a:r>
            <a:r>
              <a:rPr lang="en-US" dirty="0" smtClean="0"/>
              <a:t> is another option (used by DNS)</a:t>
            </a:r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 smtClean="0"/>
              <a:t>Use a load balancer </a:t>
            </a:r>
            <a:r>
              <a:rPr lang="en-US" dirty="0" smtClean="0"/>
              <a:t>to </a:t>
            </a:r>
            <a:r>
              <a:rPr lang="en-US" dirty="0" smtClean="0"/>
              <a:t>map the request to lightly loaded </a:t>
            </a:r>
            <a:r>
              <a:rPr lang="en-US" dirty="0" smtClean="0"/>
              <a:t>servers inside the data center</a:t>
            </a:r>
          </a:p>
          <a:p>
            <a:pPr marL="514350" indent="-514350"/>
            <a:endParaRPr lang="en-US" dirty="0" smtClean="0"/>
          </a:p>
          <a:p>
            <a:pPr marL="514350" indent="-514350"/>
            <a:r>
              <a:rPr lang="en-US" dirty="0" smtClean="0"/>
              <a:t>In some case, application-level redirection can also occur</a:t>
            </a:r>
          </a:p>
          <a:p>
            <a:pPr marL="914400" lvl="1" indent="-514350">
              <a:buFont typeface="Arial" pitchFamily="34" charset="0"/>
              <a:buChar char="•"/>
            </a:pPr>
            <a:r>
              <a:rPr lang="en-US" dirty="0" smtClean="0"/>
              <a:t>E.g., based on where the user profile is stored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Did anyone change their mind after reading other blog entries?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r>
              <a:rPr lang="en-US" dirty="0" smtClean="0"/>
              <a:t>It can be too expensive to set up multiple data centers across the globe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Content providers may lack </a:t>
            </a:r>
            <a:r>
              <a:rPr lang="en-US" dirty="0" smtClean="0"/>
              <a:t>expertise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 to provision for peak load</a:t>
            </a:r>
            <a:endParaRPr lang="en-US" dirty="0" smtClean="0"/>
          </a:p>
          <a:p>
            <a:r>
              <a:rPr lang="en-US" dirty="0" smtClean="0"/>
              <a:t>Unanticipated need for scaling (e.g., flash crowds)</a:t>
            </a:r>
          </a:p>
          <a:p>
            <a:endParaRPr lang="en-US" dirty="0" smtClean="0"/>
          </a:p>
          <a:p>
            <a:r>
              <a:rPr lang="en-US" dirty="0" smtClean="0"/>
              <a:t>Solution: 3</a:t>
            </a:r>
            <a:r>
              <a:rPr lang="en-US" baseline="30000" dirty="0" smtClean="0"/>
              <a:t>rd</a:t>
            </a:r>
            <a:r>
              <a:rPr lang="en-US" dirty="0" smtClean="0"/>
              <a:t> party Content Distribution Networks (CDNs)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We’ll talk about </a:t>
            </a:r>
            <a:r>
              <a:rPr lang="en-US" dirty="0" err="1" smtClean="0"/>
              <a:t>Akamai</a:t>
            </a:r>
            <a:r>
              <a:rPr lang="en-US" dirty="0" smtClean="0"/>
              <a:t> </a:t>
            </a:r>
            <a:r>
              <a:rPr lang="en-US" sz="2000" dirty="0" smtClean="0"/>
              <a:t>(some slides courtesy Bruce </a:t>
            </a:r>
            <a:r>
              <a:rPr lang="en-US" sz="2000" dirty="0" err="1" smtClean="0"/>
              <a:t>Maggs</a:t>
            </a:r>
            <a:r>
              <a:rPr lang="en-US" sz="2000" dirty="0" smtClean="0"/>
              <a:t>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Akamai</a:t>
            </a:r>
          </a:p>
        </p:txBody>
      </p:sp>
      <p:sp>
        <p:nvSpPr>
          <p:cNvPr id="89497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800" dirty="0" smtClean="0"/>
              <a:t>Goal(?): build a high-performance global CDN that is robust to server and network hotspots</a:t>
            </a:r>
          </a:p>
          <a:p>
            <a:pPr>
              <a:lnSpc>
                <a:spcPct val="90000"/>
              </a:lnSpc>
            </a:pPr>
            <a:endParaRPr lang="en-US" sz="12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Overview:</a:t>
            </a:r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Deploy a network of Web caches</a:t>
            </a:r>
            <a:endParaRPr lang="en-US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400" dirty="0" smtClean="0"/>
              <a:t>Users fetch the </a:t>
            </a:r>
            <a:r>
              <a:rPr lang="en-US" sz="2400" dirty="0" smtClean="0"/>
              <a:t>top-level page (index.html) </a:t>
            </a:r>
            <a:r>
              <a:rPr lang="en-US" sz="2400" dirty="0" smtClean="0"/>
              <a:t>from </a:t>
            </a:r>
            <a:r>
              <a:rPr lang="en-US" sz="2400" dirty="0" smtClean="0"/>
              <a:t>the origin server (</a:t>
            </a:r>
            <a:r>
              <a:rPr lang="en-US" sz="2400" dirty="0" smtClean="0"/>
              <a:t>cnn.com)</a:t>
            </a:r>
            <a:endParaRPr lang="en-US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The </a:t>
            </a:r>
            <a:r>
              <a:rPr lang="en-US" dirty="0" smtClean="0"/>
              <a:t>embedded URLs are </a:t>
            </a:r>
            <a:r>
              <a:rPr lang="en-US" dirty="0" err="1" smtClean="0"/>
              <a:t>Akamaized</a:t>
            </a:r>
            <a:endParaRPr lang="en-US" dirty="0" smtClean="0"/>
          </a:p>
          <a:p>
            <a:pPr lvl="2">
              <a:lnSpc>
                <a:spcPct val="90000"/>
              </a:lnSpc>
              <a:buFont typeface="Arial" pitchFamily="34" charset="0"/>
              <a:buChar char="•"/>
            </a:pPr>
            <a:r>
              <a:rPr lang="en-US" dirty="0" smtClean="0"/>
              <a:t>The page owner retains controls over what gets served through </a:t>
            </a:r>
            <a:r>
              <a:rPr lang="en-US" dirty="0" err="1" smtClean="0"/>
              <a:t>Akamai</a:t>
            </a:r>
            <a:endParaRPr lang="en-US" sz="1200" dirty="0" smtClean="0"/>
          </a:p>
          <a:p>
            <a:pPr lvl="1">
              <a:lnSpc>
                <a:spcPct val="90000"/>
              </a:lnSpc>
              <a:buFont typeface="Arial" pitchFamily="34" charset="0"/>
              <a:buChar char="•"/>
            </a:pPr>
            <a:r>
              <a:rPr lang="en-US" sz="2800" dirty="0" smtClean="0"/>
              <a:t>Use </a:t>
            </a:r>
            <a:r>
              <a:rPr lang="en-US" sz="2800" dirty="0"/>
              <a:t>DNS to select a nearby Web cache</a:t>
            </a:r>
          </a:p>
          <a:p>
            <a:pPr lvl="2">
              <a:lnSpc>
                <a:spcPct val="90000"/>
              </a:lnSpc>
            </a:pPr>
            <a:r>
              <a:rPr lang="en-US" sz="1600" dirty="0" smtClean="0"/>
              <a:t>Return </a:t>
            </a:r>
            <a:r>
              <a:rPr lang="en-US" sz="1600" dirty="0"/>
              <a:t>different server based on client </a:t>
            </a:r>
            <a:r>
              <a:rPr lang="en-US" sz="1600" dirty="0" smtClean="0"/>
              <a:t>location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94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Akamaizing</a:t>
            </a:r>
            <a:r>
              <a:rPr lang="en-US" dirty="0" smtClean="0"/>
              <a:t> Web pages</a:t>
            </a:r>
            <a:endParaRPr lang="en-US" dirty="0"/>
          </a:p>
        </p:txBody>
      </p:sp>
      <p:sp>
        <p:nvSpPr>
          <p:cNvPr id="25089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685800" y="1981200"/>
            <a:ext cx="7467600" cy="4114800"/>
          </a:xfrm>
        </p:spPr>
        <p:txBody>
          <a:bodyPr/>
          <a:lstStyle/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&lt;html&gt;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&lt;title&gt;Welcome to xyz.com!&lt;/title&gt;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&lt;/head&gt;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&lt;img src=“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&lt;img src=“                                                                      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&lt;h1&gt;Welcome to our Web site!&lt;/h1&gt;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&lt;a href=“page2.html”&gt;Click here to enter&lt;/a&gt;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&lt;/body&gt;</a:t>
            </a:r>
          </a:p>
          <a:p>
            <a:pPr>
              <a:spcBef>
                <a:spcPct val="20000"/>
              </a:spcBef>
              <a:buFontTx/>
              <a:buNone/>
            </a:pPr>
            <a:r>
              <a:rPr lang="en-US" sz="2000"/>
              <a:t>&lt;/html&gt;</a:t>
            </a:r>
          </a:p>
        </p:txBody>
      </p:sp>
      <p:sp>
        <p:nvSpPr>
          <p:cNvPr id="250896" name="Rectangle 16"/>
          <p:cNvSpPr>
            <a:spLocks noChangeArrowheads="1"/>
          </p:cNvSpPr>
          <p:nvPr/>
        </p:nvSpPr>
        <p:spPr bwMode="auto">
          <a:xfrm>
            <a:off x="1912938" y="3657600"/>
            <a:ext cx="41671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http://www.xyz.com/logos/logo.gif</a:t>
            </a:r>
            <a:r>
              <a:rPr lang="en-US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sp>
        <p:nvSpPr>
          <p:cNvPr id="250902" name="Rectangle 22"/>
          <p:cNvSpPr>
            <a:spLocks noChangeArrowheads="1"/>
          </p:cNvSpPr>
          <p:nvPr/>
        </p:nvSpPr>
        <p:spPr bwMode="auto">
          <a:xfrm>
            <a:off x="1912938" y="3962400"/>
            <a:ext cx="45339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rgbClr val="FF9900"/>
              </a:buClr>
            </a:pPr>
            <a:r>
              <a:rPr lang="en-US"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http://www.xyz.com/jpgs/navbar1.jpg</a:t>
            </a:r>
            <a:r>
              <a:rPr lang="en-US" sz="2000" b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”&gt;</a:t>
            </a:r>
          </a:p>
        </p:txBody>
      </p:sp>
      <p:grpSp>
        <p:nvGrpSpPr>
          <p:cNvPr id="2" name="Group 28"/>
          <p:cNvGrpSpPr>
            <a:grpSpLocks/>
          </p:cNvGrpSpPr>
          <p:nvPr/>
        </p:nvGrpSpPr>
        <p:grpSpPr bwMode="auto">
          <a:xfrm>
            <a:off x="715963" y="1387475"/>
            <a:ext cx="4770437" cy="2765425"/>
            <a:chOff x="451" y="874"/>
            <a:chExt cx="3005" cy="1742"/>
          </a:xfrm>
        </p:grpSpPr>
        <p:sp>
          <p:nvSpPr>
            <p:cNvPr id="250891" name="Text Box 11"/>
            <p:cNvSpPr txBox="1">
              <a:spLocks noChangeArrowheads="1"/>
            </p:cNvSpPr>
            <p:nvPr/>
          </p:nvSpPr>
          <p:spPr bwMode="auto">
            <a:xfrm>
              <a:off x="451" y="874"/>
              <a:ext cx="30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 dirty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Embedded URLs are Converted to ARLs</a:t>
              </a:r>
            </a:p>
          </p:txBody>
        </p:sp>
        <p:sp>
          <p:nvSpPr>
            <p:cNvPr id="250898" name="Line 18"/>
            <p:cNvSpPr>
              <a:spLocks noChangeShapeType="1"/>
            </p:cNvSpPr>
            <p:nvPr/>
          </p:nvSpPr>
          <p:spPr bwMode="auto">
            <a:xfrm>
              <a:off x="1632" y="2428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900" name="Rectangle 20"/>
            <p:cNvSpPr>
              <a:spLocks noChangeArrowheads="1"/>
            </p:cNvSpPr>
            <p:nvPr/>
          </p:nvSpPr>
          <p:spPr bwMode="auto">
            <a:xfrm>
              <a:off x="1968" y="1920"/>
              <a:ext cx="28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b="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</a:t>
              </a:r>
            </a:p>
          </p:txBody>
        </p:sp>
        <p:sp>
          <p:nvSpPr>
            <p:cNvPr id="250903" name="Line 23"/>
            <p:cNvSpPr>
              <a:spLocks noChangeShapeType="1"/>
            </p:cNvSpPr>
            <p:nvPr/>
          </p:nvSpPr>
          <p:spPr bwMode="auto">
            <a:xfrm>
              <a:off x="1632" y="2616"/>
              <a:ext cx="384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250906" name="Line 26"/>
            <p:cNvSpPr>
              <a:spLocks noChangeShapeType="1"/>
            </p:cNvSpPr>
            <p:nvPr/>
          </p:nvSpPr>
          <p:spPr bwMode="auto">
            <a:xfrm flipV="1">
              <a:off x="1824" y="2160"/>
              <a:ext cx="192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triangle" w="med" len="med"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923" name="Picture 59" descr="G:\!In Progress\AKAMAI - MASTER\9872 K.King - Apple\artwork\jpg\9872 embeddeD copy.jpg"/>
          <p:cNvPicPr>
            <a:picLocks noChangeAspect="1" noChangeArrowheads="1"/>
          </p:cNvPicPr>
          <p:nvPr/>
        </p:nvPicPr>
        <p:blipFill>
          <a:blip r:embed="rId3"/>
          <a:srcRect b="36652"/>
          <a:stretch>
            <a:fillRect/>
          </a:stretch>
        </p:blipFill>
        <p:spPr bwMode="ltGray">
          <a:xfrm>
            <a:off x="0" y="2667000"/>
            <a:ext cx="2562225" cy="2667000"/>
          </a:xfrm>
          <a:prstGeom prst="rect">
            <a:avLst/>
          </a:prstGeom>
          <a:noFill/>
        </p:spPr>
      </p:pic>
      <p:sp>
        <p:nvSpPr>
          <p:cNvPr id="292867" name="Rectangle 3"/>
          <p:cNvSpPr>
            <a:spLocks noChangeArrowheads="1"/>
          </p:cNvSpPr>
          <p:nvPr/>
        </p:nvSpPr>
        <p:spPr bwMode="ltGray">
          <a:xfrm>
            <a:off x="523875" y="4648200"/>
            <a:ext cx="923925" cy="3048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400" b="0"/>
              <a:t>End User</a:t>
            </a:r>
          </a:p>
        </p:txBody>
      </p:sp>
      <p:sp>
        <p:nvSpPr>
          <p:cNvPr id="29286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Akamai DNS Resolution</a:t>
            </a:r>
          </a:p>
        </p:txBody>
      </p:sp>
      <p:grpSp>
        <p:nvGrpSpPr>
          <p:cNvPr id="2" name="Group 79"/>
          <p:cNvGrpSpPr>
            <a:grpSpLocks/>
          </p:cNvGrpSpPr>
          <p:nvPr/>
        </p:nvGrpSpPr>
        <p:grpSpPr bwMode="auto">
          <a:xfrm>
            <a:off x="2857500" y="3048001"/>
            <a:ext cx="6286500" cy="762000"/>
            <a:chOff x="1800" y="1920"/>
            <a:chExt cx="3960" cy="480"/>
          </a:xfrm>
        </p:grpSpPr>
        <p:pic>
          <p:nvPicPr>
            <p:cNvPr id="292931" name="Picture 67" descr="G:\!In Progress\AKAMAI - MASTER\9872 K.King - Apple\artwork\jpg\embedded\9872 embedded servers.jpg"/>
            <p:cNvPicPr>
              <a:picLocks noChangeAspect="1" noChangeArrowheads="1"/>
            </p:cNvPicPr>
            <p:nvPr/>
          </p:nvPicPr>
          <p:blipFill>
            <a:blip r:embed="rId4"/>
            <a:srcRect b="86487"/>
            <a:stretch>
              <a:fillRect/>
            </a:stretch>
          </p:blipFill>
          <p:spPr bwMode="ltGray">
            <a:xfrm>
              <a:off x="2694" y="2100"/>
              <a:ext cx="3066" cy="300"/>
            </a:xfrm>
            <a:prstGeom prst="rect">
              <a:avLst/>
            </a:prstGeom>
            <a:noFill/>
          </p:spPr>
        </p:pic>
        <p:sp>
          <p:nvSpPr>
            <p:cNvPr id="292874" name="Text Box 10"/>
            <p:cNvSpPr txBox="1">
              <a:spLocks noChangeArrowheads="1"/>
            </p:cNvSpPr>
            <p:nvPr/>
          </p:nvSpPr>
          <p:spPr bwMode="ltGray">
            <a:xfrm>
              <a:off x="3072" y="1920"/>
              <a:ext cx="1738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 dirty="0" err="1"/>
                <a:t>Akamai</a:t>
              </a:r>
              <a:r>
                <a:rPr lang="en-US" sz="1400" b="0" dirty="0"/>
                <a:t> High-Level DNS Servers</a:t>
              </a:r>
            </a:p>
          </p:txBody>
        </p:sp>
        <p:sp>
          <p:nvSpPr>
            <p:cNvPr id="292875" name="Line 11"/>
            <p:cNvSpPr>
              <a:spLocks noChangeShapeType="1"/>
            </p:cNvSpPr>
            <p:nvPr/>
          </p:nvSpPr>
          <p:spPr bwMode="ltGray">
            <a:xfrm>
              <a:off x="1800" y="2220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76" name="Rectangle 12"/>
            <p:cNvSpPr>
              <a:spLocks noChangeArrowheads="1"/>
            </p:cNvSpPr>
            <p:nvPr/>
          </p:nvSpPr>
          <p:spPr bwMode="ltGray">
            <a:xfrm>
              <a:off x="1844" y="2017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10</a:t>
              </a:r>
            </a:p>
          </p:txBody>
        </p:sp>
        <p:sp>
          <p:nvSpPr>
            <p:cNvPr id="292877" name="Text Box 13"/>
            <p:cNvSpPr txBox="1">
              <a:spLocks noChangeArrowheads="1"/>
            </p:cNvSpPr>
            <p:nvPr/>
          </p:nvSpPr>
          <p:spPr bwMode="ltGray">
            <a:xfrm>
              <a:off x="2037" y="2058"/>
              <a:ext cx="66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g.akamai.net</a:t>
              </a:r>
            </a:p>
          </p:txBody>
        </p:sp>
      </p:grpSp>
      <p:grpSp>
        <p:nvGrpSpPr>
          <p:cNvPr id="3" name="Group 68"/>
          <p:cNvGrpSpPr>
            <a:grpSpLocks/>
          </p:cNvGrpSpPr>
          <p:nvPr/>
        </p:nvGrpSpPr>
        <p:grpSpPr bwMode="auto">
          <a:xfrm>
            <a:off x="533400" y="4953000"/>
            <a:ext cx="1133475" cy="1524000"/>
            <a:chOff x="336" y="3120"/>
            <a:chExt cx="714" cy="960"/>
          </a:xfrm>
        </p:grpSpPr>
        <p:pic>
          <p:nvPicPr>
            <p:cNvPr id="292924" name="Picture 60" descr="G:\!In Progress\AKAMAI - MASTER\9872 K.King - Apple\artwork\jpg\embedded\9872 embeddeD cache.jpg"/>
            <p:cNvPicPr>
              <a:picLocks noChangeAspect="1" noChangeArrowheads="1"/>
            </p:cNvPicPr>
            <p:nvPr/>
          </p:nvPicPr>
          <p:blipFill>
            <a:blip r:embed="rId5"/>
            <a:srcRect l="32001" b="29411"/>
            <a:stretch>
              <a:fillRect/>
            </a:stretch>
          </p:blipFill>
          <p:spPr bwMode="ltGray">
            <a:xfrm>
              <a:off x="336" y="3504"/>
              <a:ext cx="714" cy="576"/>
            </a:xfrm>
            <a:prstGeom prst="rect">
              <a:avLst/>
            </a:prstGeom>
            <a:noFill/>
          </p:spPr>
        </p:pic>
        <p:sp>
          <p:nvSpPr>
            <p:cNvPr id="292871" name="Rectangle 7"/>
            <p:cNvSpPr>
              <a:spLocks noChangeArrowheads="1"/>
            </p:cNvSpPr>
            <p:nvPr/>
          </p:nvSpPr>
          <p:spPr bwMode="ltGray">
            <a:xfrm>
              <a:off x="677" y="3302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1</a:t>
              </a:r>
            </a:p>
          </p:txBody>
        </p:sp>
        <p:sp>
          <p:nvSpPr>
            <p:cNvPr id="292900" name="Rectangle 36"/>
            <p:cNvSpPr>
              <a:spLocks noChangeArrowheads="1"/>
            </p:cNvSpPr>
            <p:nvPr/>
          </p:nvSpPr>
          <p:spPr bwMode="ltGray">
            <a:xfrm>
              <a:off x="391" y="3636"/>
              <a:ext cx="569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400">
                  <a:solidFill>
                    <a:schemeClr val="bg2"/>
                  </a:solidFill>
                  <a:latin typeface="Arial Narrow" pitchFamily="34" charset="0"/>
                </a:rPr>
                <a:t>Browser’s Cache</a:t>
              </a:r>
            </a:p>
          </p:txBody>
        </p:sp>
        <p:sp>
          <p:nvSpPr>
            <p:cNvPr id="292901" name="Line 37"/>
            <p:cNvSpPr>
              <a:spLocks noChangeShapeType="1"/>
            </p:cNvSpPr>
            <p:nvPr/>
          </p:nvSpPr>
          <p:spPr bwMode="ltGray">
            <a:xfrm>
              <a:off x="685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69"/>
          <p:cNvGrpSpPr>
            <a:grpSpLocks/>
          </p:cNvGrpSpPr>
          <p:nvPr/>
        </p:nvGrpSpPr>
        <p:grpSpPr bwMode="auto">
          <a:xfrm>
            <a:off x="1577975" y="5562600"/>
            <a:ext cx="1470025" cy="1295400"/>
            <a:chOff x="994" y="3504"/>
            <a:chExt cx="926" cy="816"/>
          </a:xfrm>
        </p:grpSpPr>
        <p:pic>
          <p:nvPicPr>
            <p:cNvPr id="292925" name="Picture 61" descr="G:\!In Progress\AKAMAI - MASTER\9872 K.King - Apple\artwork\jpg\embedded\9872 embeddeD os.jpg"/>
            <p:cNvPicPr>
              <a:picLocks noChangeAspect="1" noChangeArrowheads="1"/>
            </p:cNvPicPr>
            <p:nvPr/>
          </p:nvPicPr>
          <p:blipFill>
            <a:blip r:embed="rId6"/>
            <a:srcRect l="67924"/>
            <a:stretch>
              <a:fillRect/>
            </a:stretch>
          </p:blipFill>
          <p:spPr bwMode="ltGray">
            <a:xfrm>
              <a:off x="1296" y="3504"/>
              <a:ext cx="612" cy="816"/>
            </a:xfrm>
            <a:prstGeom prst="rect">
              <a:avLst/>
            </a:prstGeom>
            <a:noFill/>
          </p:spPr>
        </p:pic>
        <p:sp>
          <p:nvSpPr>
            <p:cNvPr id="292897" name="Rectangle 33"/>
            <p:cNvSpPr>
              <a:spLocks noChangeArrowheads="1"/>
            </p:cNvSpPr>
            <p:nvPr/>
          </p:nvSpPr>
          <p:spPr bwMode="ltGray">
            <a:xfrm>
              <a:off x="1260" y="4075"/>
              <a:ext cx="660" cy="1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lnSpc>
                  <a:spcPct val="90000"/>
                </a:lnSpc>
              </a:pPr>
              <a:r>
                <a:rPr lang="en-US" sz="1600" dirty="0">
                  <a:latin typeface="Arial Narrow" pitchFamily="34" charset="0"/>
                </a:rPr>
                <a:t>OS</a:t>
              </a:r>
            </a:p>
          </p:txBody>
        </p:sp>
        <p:sp>
          <p:nvSpPr>
            <p:cNvPr id="292902" name="Line 38"/>
            <p:cNvSpPr>
              <a:spLocks noChangeShapeType="1"/>
            </p:cNvSpPr>
            <p:nvPr/>
          </p:nvSpPr>
          <p:spPr bwMode="ltGray">
            <a:xfrm>
              <a:off x="994" y="3744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3" name="Rectangle 39"/>
            <p:cNvSpPr>
              <a:spLocks noChangeArrowheads="1"/>
            </p:cNvSpPr>
            <p:nvPr/>
          </p:nvSpPr>
          <p:spPr bwMode="ltGray">
            <a:xfrm>
              <a:off x="1056" y="350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2</a:t>
              </a:r>
            </a:p>
          </p:txBody>
        </p:sp>
      </p:grpSp>
      <p:grpSp>
        <p:nvGrpSpPr>
          <p:cNvPr id="5" name="Group 70"/>
          <p:cNvGrpSpPr>
            <a:grpSpLocks/>
          </p:cNvGrpSpPr>
          <p:nvPr/>
        </p:nvGrpSpPr>
        <p:grpSpPr bwMode="auto">
          <a:xfrm>
            <a:off x="1905000" y="3124201"/>
            <a:ext cx="1143000" cy="2454276"/>
            <a:chOff x="1200" y="1968"/>
            <a:chExt cx="720" cy="1546"/>
          </a:xfrm>
        </p:grpSpPr>
        <p:pic>
          <p:nvPicPr>
            <p:cNvPr id="292869" name="Picture 5" descr="G:\!In Progress\AKAMAI - MASTER\9872 K.King - Apple\artwork\jpg\modifications\9872 embedded copy2.jpg"/>
            <p:cNvPicPr>
              <a:picLocks noChangeAspect="1" noChangeArrowheads="1"/>
            </p:cNvPicPr>
            <p:nvPr/>
          </p:nvPicPr>
          <p:blipFill>
            <a:blip r:embed="rId7"/>
            <a:srcRect l="69453" t="2000" b="58000"/>
            <a:stretch>
              <a:fillRect/>
            </a:stretch>
          </p:blipFill>
          <p:spPr bwMode="ltGray">
            <a:xfrm>
              <a:off x="1296" y="1968"/>
              <a:ext cx="570" cy="960"/>
            </a:xfrm>
            <a:prstGeom prst="rect">
              <a:avLst/>
            </a:prstGeom>
            <a:noFill/>
          </p:spPr>
        </p:pic>
        <p:sp>
          <p:nvSpPr>
            <p:cNvPr id="292870" name="Rectangle 6"/>
            <p:cNvSpPr>
              <a:spLocks noChangeArrowheads="1"/>
            </p:cNvSpPr>
            <p:nvPr/>
          </p:nvSpPr>
          <p:spPr bwMode="ltGray">
            <a:xfrm>
              <a:off x="1200" y="2890"/>
              <a:ext cx="720" cy="326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pPr algn="ctr"/>
              <a:r>
                <a:rPr lang="en-US" sz="1400" b="0" dirty="0"/>
                <a:t>Local Name Server</a:t>
              </a:r>
            </a:p>
          </p:txBody>
        </p:sp>
        <p:sp>
          <p:nvSpPr>
            <p:cNvPr id="292904" name="Line 40"/>
            <p:cNvSpPr>
              <a:spLocks noChangeShapeType="1"/>
            </p:cNvSpPr>
            <p:nvPr/>
          </p:nvSpPr>
          <p:spPr bwMode="ltGray">
            <a:xfrm flipV="1">
              <a:off x="1543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05" name="Rectangle 41"/>
            <p:cNvSpPr>
              <a:spLocks noChangeArrowheads="1"/>
            </p:cNvSpPr>
            <p:nvPr/>
          </p:nvSpPr>
          <p:spPr bwMode="ltGray">
            <a:xfrm>
              <a:off x="1303" y="326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3</a:t>
              </a:r>
            </a:p>
          </p:txBody>
        </p:sp>
      </p:grpSp>
      <p:grpSp>
        <p:nvGrpSpPr>
          <p:cNvPr id="6" name="Group 75"/>
          <p:cNvGrpSpPr>
            <a:grpSpLocks/>
          </p:cNvGrpSpPr>
          <p:nvPr/>
        </p:nvGrpSpPr>
        <p:grpSpPr bwMode="auto">
          <a:xfrm>
            <a:off x="0" y="1676400"/>
            <a:ext cx="2133600" cy="1752600"/>
            <a:chOff x="0" y="1056"/>
            <a:chExt cx="1344" cy="1104"/>
          </a:xfrm>
        </p:grpSpPr>
        <p:pic>
          <p:nvPicPr>
            <p:cNvPr id="292929" name="Picture 65" descr="G:\!In Progress\AKAMAI - MASTER\9872 K.King - Apple\artwork\jpg\embedded\gen server.jpg"/>
            <p:cNvPicPr>
              <a:picLocks noChangeAspect="1" noChangeArrowheads="1"/>
            </p:cNvPicPr>
            <p:nvPr/>
          </p:nvPicPr>
          <p:blipFill>
            <a:blip r:embed="rId8"/>
            <a:srcRect t="71255"/>
            <a:stretch>
              <a:fillRect/>
            </a:stretch>
          </p:blipFill>
          <p:spPr bwMode="ltGray">
            <a:xfrm>
              <a:off x="0" y="1056"/>
              <a:ext cx="1044" cy="426"/>
            </a:xfrm>
            <a:prstGeom prst="rect">
              <a:avLst/>
            </a:prstGeom>
            <a:noFill/>
          </p:spPr>
        </p:pic>
        <p:sp>
          <p:nvSpPr>
            <p:cNvPr id="292890" name="Text Box 26"/>
            <p:cNvSpPr txBox="1">
              <a:spLocks noChangeArrowheads="1"/>
            </p:cNvSpPr>
            <p:nvPr/>
          </p:nvSpPr>
          <p:spPr bwMode="ltGray">
            <a:xfrm>
              <a:off x="48" y="1296"/>
              <a:ext cx="960" cy="3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400" b="0"/>
                <a:t>xyz.com’s nameserver</a:t>
              </a:r>
            </a:p>
          </p:txBody>
        </p:sp>
        <p:sp>
          <p:nvSpPr>
            <p:cNvPr id="292891" name="Line 27"/>
            <p:cNvSpPr>
              <a:spLocks noChangeShapeType="1"/>
            </p:cNvSpPr>
            <p:nvPr/>
          </p:nvSpPr>
          <p:spPr bwMode="ltGray">
            <a:xfrm flipH="1" flipV="1">
              <a:off x="432" y="1632"/>
              <a:ext cx="912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2" name="Rectangle 28"/>
            <p:cNvSpPr>
              <a:spLocks noChangeArrowheads="1"/>
            </p:cNvSpPr>
            <p:nvPr/>
          </p:nvSpPr>
          <p:spPr bwMode="ltGray">
            <a:xfrm>
              <a:off x="538" y="177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6</a:t>
              </a:r>
            </a:p>
          </p:txBody>
        </p:sp>
        <p:sp>
          <p:nvSpPr>
            <p:cNvPr id="292909" name="Rectangle 45"/>
            <p:cNvSpPr>
              <a:spLocks noChangeArrowheads="1"/>
            </p:cNvSpPr>
            <p:nvPr/>
          </p:nvSpPr>
          <p:spPr bwMode="ltGray">
            <a:xfrm>
              <a:off x="364" y="1920"/>
              <a:ext cx="59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ak.xyz.com</a:t>
              </a:r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914400" y="2468563"/>
            <a:ext cx="1524000" cy="865187"/>
            <a:chOff x="576" y="1555"/>
            <a:chExt cx="960" cy="545"/>
          </a:xfrm>
        </p:grpSpPr>
        <p:sp>
          <p:nvSpPr>
            <p:cNvPr id="292894" name="Line 30"/>
            <p:cNvSpPr>
              <a:spLocks noChangeShapeType="1"/>
            </p:cNvSpPr>
            <p:nvPr/>
          </p:nvSpPr>
          <p:spPr bwMode="ltGray">
            <a:xfrm flipH="1" flipV="1">
              <a:off x="576" y="1632"/>
              <a:ext cx="816" cy="46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5" name="Rectangle 31"/>
            <p:cNvSpPr>
              <a:spLocks noChangeArrowheads="1"/>
            </p:cNvSpPr>
            <p:nvPr/>
          </p:nvSpPr>
          <p:spPr bwMode="ltGray">
            <a:xfrm>
              <a:off x="917" y="165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</a:t>
              </a:r>
            </a:p>
          </p:txBody>
        </p:sp>
        <p:sp>
          <p:nvSpPr>
            <p:cNvPr id="292896" name="Rectangle 32"/>
            <p:cNvSpPr>
              <a:spLocks noChangeArrowheads="1"/>
            </p:cNvSpPr>
            <p:nvPr/>
          </p:nvSpPr>
          <p:spPr bwMode="auto">
            <a:xfrm>
              <a:off x="633" y="1555"/>
              <a:ext cx="903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/>
                <a:t>a212.g.akamai.net</a:t>
              </a:r>
            </a:p>
          </p:txBody>
        </p:sp>
      </p:grpSp>
      <p:sp>
        <p:nvSpPr>
          <p:cNvPr id="292915" name="Freeform 51"/>
          <p:cNvSpPr>
            <a:spLocks/>
          </p:cNvSpPr>
          <p:nvPr/>
        </p:nvSpPr>
        <p:spPr bwMode="ltGray">
          <a:xfrm>
            <a:off x="2590800" y="1951038"/>
            <a:ext cx="76200" cy="1303337"/>
          </a:xfrm>
          <a:custGeom>
            <a:avLst/>
            <a:gdLst/>
            <a:ahLst/>
            <a:cxnLst>
              <a:cxn ang="0">
                <a:pos x="0" y="1056"/>
              </a:cxn>
              <a:cxn ang="0">
                <a:pos x="0" y="0"/>
              </a:cxn>
              <a:cxn ang="0">
                <a:pos x="672" y="0"/>
              </a:cxn>
            </a:cxnLst>
            <a:rect l="0" t="0" r="r" b="b"/>
            <a:pathLst>
              <a:path w="672" h="1056">
                <a:moveTo>
                  <a:pt x="0" y="1056"/>
                </a:moveTo>
                <a:lnTo>
                  <a:pt x="0" y="0"/>
                </a:lnTo>
                <a:lnTo>
                  <a:pt x="672" y="0"/>
                </a:lnTo>
              </a:path>
            </a:pathLst>
          </a:custGeom>
          <a:noFill/>
          <a:ln w="28575" cap="flat" cmpd="sng">
            <a:solidFill>
              <a:schemeClr val="tx2"/>
            </a:solidFill>
            <a:prstDash val="solid"/>
            <a:round/>
            <a:headEnd type="triangle" w="med" len="med"/>
            <a:tailEnd type="non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" name="Group 78"/>
          <p:cNvGrpSpPr>
            <a:grpSpLocks/>
          </p:cNvGrpSpPr>
          <p:nvPr/>
        </p:nvGrpSpPr>
        <p:grpSpPr bwMode="auto">
          <a:xfrm>
            <a:off x="2971800" y="2438400"/>
            <a:ext cx="1354138" cy="838200"/>
            <a:chOff x="1872" y="1536"/>
            <a:chExt cx="853" cy="528"/>
          </a:xfrm>
        </p:grpSpPr>
        <p:sp>
          <p:nvSpPr>
            <p:cNvPr id="292913" name="Rectangle 49"/>
            <p:cNvSpPr>
              <a:spLocks noChangeArrowheads="1"/>
            </p:cNvSpPr>
            <p:nvPr/>
          </p:nvSpPr>
          <p:spPr bwMode="ltGray">
            <a:xfrm>
              <a:off x="2208" y="1665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</a:t>
              </a:r>
            </a:p>
          </p:txBody>
        </p:sp>
        <p:sp>
          <p:nvSpPr>
            <p:cNvPr id="292917" name="Line 53"/>
            <p:cNvSpPr>
              <a:spLocks noChangeShapeType="1"/>
            </p:cNvSpPr>
            <p:nvPr/>
          </p:nvSpPr>
          <p:spPr bwMode="ltGray">
            <a:xfrm flipV="1">
              <a:off x="1872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18" name="Text Box 54"/>
            <p:cNvSpPr txBox="1">
              <a:spLocks noChangeArrowheads="1"/>
            </p:cNvSpPr>
            <p:nvPr/>
          </p:nvSpPr>
          <p:spPr bwMode="ltGray">
            <a:xfrm>
              <a:off x="2104" y="1824"/>
              <a:ext cx="6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15.15.125.6</a:t>
              </a:r>
            </a:p>
          </p:txBody>
        </p:sp>
      </p:grpSp>
      <p:grpSp>
        <p:nvGrpSpPr>
          <p:cNvPr id="9" name="Group 86"/>
          <p:cNvGrpSpPr>
            <a:grpSpLocks/>
          </p:cNvGrpSpPr>
          <p:nvPr/>
        </p:nvGrpSpPr>
        <p:grpSpPr bwMode="auto">
          <a:xfrm>
            <a:off x="457200" y="4953000"/>
            <a:ext cx="466725" cy="709613"/>
            <a:chOff x="288" y="3120"/>
            <a:chExt cx="294" cy="447"/>
          </a:xfrm>
        </p:grpSpPr>
        <p:sp>
          <p:nvSpPr>
            <p:cNvPr id="292920" name="Line 56"/>
            <p:cNvSpPr>
              <a:spLocks noChangeShapeType="1"/>
            </p:cNvSpPr>
            <p:nvPr/>
          </p:nvSpPr>
          <p:spPr bwMode="ltGray">
            <a:xfrm>
              <a:off x="576" y="3120"/>
              <a:ext cx="0" cy="447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1" name="Rectangle 57"/>
            <p:cNvSpPr>
              <a:spLocks noChangeArrowheads="1"/>
            </p:cNvSpPr>
            <p:nvPr/>
          </p:nvSpPr>
          <p:spPr bwMode="ltGray">
            <a:xfrm>
              <a:off x="288" y="3302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16</a:t>
              </a:r>
            </a:p>
          </p:txBody>
        </p:sp>
      </p:grpSp>
      <p:grpSp>
        <p:nvGrpSpPr>
          <p:cNvPr id="10" name="Group 85"/>
          <p:cNvGrpSpPr>
            <a:grpSpLocks/>
          </p:cNvGrpSpPr>
          <p:nvPr/>
        </p:nvGrpSpPr>
        <p:grpSpPr bwMode="auto">
          <a:xfrm>
            <a:off x="1577975" y="6096000"/>
            <a:ext cx="595313" cy="396875"/>
            <a:chOff x="994" y="3840"/>
            <a:chExt cx="375" cy="250"/>
          </a:xfrm>
        </p:grpSpPr>
        <p:sp>
          <p:nvSpPr>
            <p:cNvPr id="292919" name="Line 55"/>
            <p:cNvSpPr>
              <a:spLocks noChangeShapeType="1"/>
            </p:cNvSpPr>
            <p:nvPr/>
          </p:nvSpPr>
          <p:spPr bwMode="ltGray">
            <a:xfrm>
              <a:off x="994" y="3840"/>
              <a:ext cx="375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922" name="Rectangle 58"/>
            <p:cNvSpPr>
              <a:spLocks noChangeArrowheads="1"/>
            </p:cNvSpPr>
            <p:nvPr/>
          </p:nvSpPr>
          <p:spPr bwMode="ltGray">
            <a:xfrm>
              <a:off x="1050" y="3840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15</a:t>
              </a:r>
            </a:p>
          </p:txBody>
        </p:sp>
      </p:grpSp>
      <p:sp>
        <p:nvSpPr>
          <p:cNvPr id="292927" name="Line 63"/>
          <p:cNvSpPr>
            <a:spLocks noChangeShapeType="1"/>
          </p:cNvSpPr>
          <p:nvPr/>
        </p:nvSpPr>
        <p:spPr bwMode="ltGray">
          <a:xfrm>
            <a:off x="2438400" y="1752600"/>
            <a:ext cx="0" cy="14478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1" name="Group 80"/>
          <p:cNvGrpSpPr>
            <a:grpSpLocks/>
          </p:cNvGrpSpPr>
          <p:nvPr/>
        </p:nvGrpSpPr>
        <p:grpSpPr bwMode="auto">
          <a:xfrm>
            <a:off x="2857500" y="3640138"/>
            <a:ext cx="1600200" cy="396875"/>
            <a:chOff x="1800" y="2293"/>
            <a:chExt cx="1008" cy="250"/>
          </a:xfrm>
        </p:grpSpPr>
        <p:sp>
          <p:nvSpPr>
            <p:cNvPr id="292882" name="Rectangle 18"/>
            <p:cNvSpPr>
              <a:spLocks noChangeArrowheads="1"/>
            </p:cNvSpPr>
            <p:nvPr/>
          </p:nvSpPr>
          <p:spPr bwMode="ltGray">
            <a:xfrm>
              <a:off x="2490" y="2293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11</a:t>
              </a:r>
            </a:p>
          </p:txBody>
        </p:sp>
        <p:sp>
          <p:nvSpPr>
            <p:cNvPr id="292883" name="Line 19"/>
            <p:cNvSpPr>
              <a:spLocks noChangeShapeType="1"/>
            </p:cNvSpPr>
            <p:nvPr/>
          </p:nvSpPr>
          <p:spPr bwMode="ltGray">
            <a:xfrm>
              <a:off x="1800" y="2322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4" name="Text Box 20"/>
            <p:cNvSpPr txBox="1">
              <a:spLocks noChangeArrowheads="1"/>
            </p:cNvSpPr>
            <p:nvPr/>
          </p:nvSpPr>
          <p:spPr bwMode="ltGray">
            <a:xfrm>
              <a:off x="1872" y="2323"/>
              <a:ext cx="67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20.20.123.55</a:t>
              </a:r>
            </a:p>
          </p:txBody>
        </p:sp>
      </p:grpSp>
      <p:grpSp>
        <p:nvGrpSpPr>
          <p:cNvPr id="12" name="Group 81"/>
          <p:cNvGrpSpPr>
            <a:grpSpLocks/>
          </p:cNvGrpSpPr>
          <p:nvPr/>
        </p:nvGrpSpPr>
        <p:grpSpPr bwMode="auto">
          <a:xfrm>
            <a:off x="2686050" y="3962401"/>
            <a:ext cx="6457950" cy="1066801"/>
            <a:chOff x="1692" y="2497"/>
            <a:chExt cx="4068" cy="672"/>
          </a:xfrm>
        </p:grpSpPr>
        <p:pic>
          <p:nvPicPr>
            <p:cNvPr id="292930" name="Picture 66" descr="G:\!In Progress\AKAMAI - MASTER\9872 K.King - Apple\artwork\jpg\embedded\9872 embedded servers.jpg"/>
            <p:cNvPicPr>
              <a:picLocks noChangeAspect="1" noChangeArrowheads="1"/>
            </p:cNvPicPr>
            <p:nvPr/>
          </p:nvPicPr>
          <p:blipFill>
            <a:blip r:embed="rId4"/>
            <a:srcRect t="20000" b="60541"/>
            <a:stretch>
              <a:fillRect/>
            </a:stretch>
          </p:blipFill>
          <p:spPr bwMode="ltGray">
            <a:xfrm>
              <a:off x="2694" y="2544"/>
              <a:ext cx="3066" cy="432"/>
            </a:xfrm>
            <a:prstGeom prst="rect">
              <a:avLst/>
            </a:prstGeom>
            <a:noFill/>
          </p:spPr>
        </p:pic>
        <p:sp>
          <p:nvSpPr>
            <p:cNvPr id="292878" name="Rectangle 14"/>
            <p:cNvSpPr>
              <a:spLocks noChangeArrowheads="1"/>
            </p:cNvSpPr>
            <p:nvPr/>
          </p:nvSpPr>
          <p:spPr bwMode="ltGray">
            <a:xfrm>
              <a:off x="3120" y="2977"/>
              <a:ext cx="1713" cy="192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 dirty="0" err="1"/>
                <a:t>Akamai</a:t>
              </a:r>
              <a:r>
                <a:rPr lang="en-US" sz="1400" b="0" dirty="0"/>
                <a:t> Low-Level DNS Servers</a:t>
              </a:r>
            </a:p>
          </p:txBody>
        </p:sp>
        <p:sp>
          <p:nvSpPr>
            <p:cNvPr id="292879" name="Line 15"/>
            <p:cNvSpPr>
              <a:spLocks noChangeShapeType="1"/>
            </p:cNvSpPr>
            <p:nvPr/>
          </p:nvSpPr>
          <p:spPr bwMode="ltGray">
            <a:xfrm>
              <a:off x="1800" y="2713"/>
              <a:ext cx="100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80" name="Rectangle 16"/>
            <p:cNvSpPr>
              <a:spLocks noChangeArrowheads="1"/>
            </p:cNvSpPr>
            <p:nvPr/>
          </p:nvSpPr>
          <p:spPr bwMode="ltGray">
            <a:xfrm>
              <a:off x="1692" y="2497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12</a:t>
              </a:r>
            </a:p>
          </p:txBody>
        </p:sp>
        <p:sp>
          <p:nvSpPr>
            <p:cNvPr id="292881" name="Text Box 17"/>
            <p:cNvSpPr txBox="1">
              <a:spLocks noChangeArrowheads="1"/>
            </p:cNvSpPr>
            <p:nvPr/>
          </p:nvSpPr>
          <p:spPr bwMode="ltGray">
            <a:xfrm>
              <a:off x="1844" y="2551"/>
              <a:ext cx="93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 dirty="0"/>
                <a:t> a212.g.akamai.net</a:t>
              </a:r>
            </a:p>
          </p:txBody>
        </p:sp>
      </p:grpSp>
      <p:grpSp>
        <p:nvGrpSpPr>
          <p:cNvPr id="13" name="Group 83"/>
          <p:cNvGrpSpPr>
            <a:grpSpLocks/>
          </p:cNvGrpSpPr>
          <p:nvPr/>
        </p:nvGrpSpPr>
        <p:grpSpPr bwMode="auto">
          <a:xfrm>
            <a:off x="2819400" y="4367213"/>
            <a:ext cx="1676400" cy="396875"/>
            <a:chOff x="1776" y="2751"/>
            <a:chExt cx="1056" cy="250"/>
          </a:xfrm>
        </p:grpSpPr>
        <p:grpSp>
          <p:nvGrpSpPr>
            <p:cNvPr id="14" name="Group 82"/>
            <p:cNvGrpSpPr>
              <a:grpSpLocks/>
            </p:cNvGrpSpPr>
            <p:nvPr/>
          </p:nvGrpSpPr>
          <p:grpSpPr bwMode="auto">
            <a:xfrm>
              <a:off x="1776" y="2784"/>
              <a:ext cx="1056" cy="173"/>
              <a:chOff x="1776" y="2784"/>
              <a:chExt cx="1056" cy="173"/>
            </a:xfrm>
          </p:grpSpPr>
          <p:sp>
            <p:nvSpPr>
              <p:cNvPr id="292885" name="Line 21"/>
              <p:cNvSpPr>
                <a:spLocks noChangeShapeType="1"/>
              </p:cNvSpPr>
              <p:nvPr/>
            </p:nvSpPr>
            <p:spPr bwMode="ltGray">
              <a:xfrm flipV="1">
                <a:off x="1776" y="2784"/>
                <a:ext cx="1056" cy="0"/>
              </a:xfrm>
              <a:prstGeom prst="line">
                <a:avLst/>
              </a:prstGeom>
              <a:noFill/>
              <a:ln w="28575">
                <a:solidFill>
                  <a:schemeClr val="tx2"/>
                </a:solidFill>
                <a:round/>
                <a:headEnd type="triangle" w="med" len="med"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92887" name="Text Box 23"/>
              <p:cNvSpPr txBox="1">
                <a:spLocks noChangeArrowheads="1"/>
              </p:cNvSpPr>
              <p:nvPr/>
            </p:nvSpPr>
            <p:spPr bwMode="ltGray">
              <a:xfrm>
                <a:off x="1872" y="2784"/>
                <a:ext cx="621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200" b="0" dirty="0"/>
                  <a:t>30.30.123.5</a:t>
                </a:r>
              </a:p>
            </p:txBody>
          </p:sp>
        </p:grpSp>
        <p:sp>
          <p:nvSpPr>
            <p:cNvPr id="292886" name="Rectangle 22"/>
            <p:cNvSpPr>
              <a:spLocks noChangeArrowheads="1"/>
            </p:cNvSpPr>
            <p:nvPr/>
          </p:nvSpPr>
          <p:spPr bwMode="ltGray">
            <a:xfrm>
              <a:off x="2448" y="2751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tx2"/>
                  </a:solidFill>
                </a:rPr>
                <a:t>13</a:t>
              </a:r>
            </a:p>
          </p:txBody>
        </p:sp>
      </p:grpSp>
      <p:grpSp>
        <p:nvGrpSpPr>
          <p:cNvPr id="15" name="Group 84"/>
          <p:cNvGrpSpPr>
            <a:grpSpLocks/>
          </p:cNvGrpSpPr>
          <p:nvPr/>
        </p:nvGrpSpPr>
        <p:grpSpPr bwMode="auto">
          <a:xfrm>
            <a:off x="2630488" y="4960938"/>
            <a:ext cx="485775" cy="533400"/>
            <a:chOff x="1657" y="3125"/>
            <a:chExt cx="306" cy="336"/>
          </a:xfrm>
        </p:grpSpPr>
        <p:sp>
          <p:nvSpPr>
            <p:cNvPr id="292898" name="Line 34"/>
            <p:cNvSpPr>
              <a:spLocks noChangeShapeType="1"/>
            </p:cNvSpPr>
            <p:nvPr/>
          </p:nvSpPr>
          <p:spPr bwMode="ltGray">
            <a:xfrm flipV="1">
              <a:off x="1657" y="3191"/>
              <a:ext cx="0" cy="27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2899" name="Rectangle 35"/>
            <p:cNvSpPr>
              <a:spLocks noChangeArrowheads="1"/>
            </p:cNvSpPr>
            <p:nvPr/>
          </p:nvSpPr>
          <p:spPr bwMode="ltGray">
            <a:xfrm>
              <a:off x="1669" y="3125"/>
              <a:ext cx="294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</a:rPr>
                <a:t>14</a:t>
              </a:r>
            </a:p>
          </p:txBody>
        </p:sp>
      </p:grpSp>
      <p:grpSp>
        <p:nvGrpSpPr>
          <p:cNvPr id="16" name="Group 87"/>
          <p:cNvGrpSpPr>
            <a:grpSpLocks/>
          </p:cNvGrpSpPr>
          <p:nvPr/>
        </p:nvGrpSpPr>
        <p:grpSpPr bwMode="auto">
          <a:xfrm>
            <a:off x="2133600" y="1295400"/>
            <a:ext cx="3476625" cy="1257300"/>
            <a:chOff x="1344" y="816"/>
            <a:chExt cx="2190" cy="792"/>
          </a:xfrm>
        </p:grpSpPr>
        <p:grpSp>
          <p:nvGrpSpPr>
            <p:cNvPr id="17" name="Group 72"/>
            <p:cNvGrpSpPr>
              <a:grpSpLocks/>
            </p:cNvGrpSpPr>
            <p:nvPr/>
          </p:nvGrpSpPr>
          <p:grpSpPr bwMode="auto">
            <a:xfrm>
              <a:off x="1344" y="816"/>
              <a:ext cx="1686" cy="792"/>
              <a:chOff x="1344" y="816"/>
              <a:chExt cx="1686" cy="792"/>
            </a:xfrm>
          </p:grpSpPr>
          <p:pic>
            <p:nvPicPr>
              <p:cNvPr id="292926" name="Picture 62" descr="G:\!In Progress\AKAMAI - MASTER\9872 K.King - Apple\artwork\jpg\embedded\9872 embeddeD internic.jpg"/>
              <p:cNvPicPr>
                <a:picLocks noChangeAspect="1" noChangeArrowheads="1"/>
              </p:cNvPicPr>
              <p:nvPr/>
            </p:nvPicPr>
            <p:blipFill>
              <a:blip r:embed="rId9"/>
              <a:srcRect l="71288" t="50746"/>
              <a:stretch>
                <a:fillRect/>
              </a:stretch>
            </p:blipFill>
            <p:spPr bwMode="ltGray">
              <a:xfrm>
                <a:off x="2160" y="816"/>
                <a:ext cx="870" cy="792"/>
              </a:xfrm>
              <a:prstGeom prst="rect">
                <a:avLst/>
              </a:prstGeom>
              <a:noFill/>
            </p:spPr>
          </p:pic>
          <p:grpSp>
            <p:nvGrpSpPr>
              <p:cNvPr id="18" name="Group 71"/>
              <p:cNvGrpSpPr>
                <a:grpSpLocks/>
              </p:cNvGrpSpPr>
              <p:nvPr/>
            </p:nvGrpSpPr>
            <p:grpSpPr bwMode="auto">
              <a:xfrm>
                <a:off x="1344" y="883"/>
                <a:ext cx="864" cy="279"/>
                <a:chOff x="1344" y="883"/>
                <a:chExt cx="864" cy="279"/>
              </a:xfrm>
            </p:grpSpPr>
            <p:sp>
              <p:nvSpPr>
                <p:cNvPr id="292889" name="Rectangle 25"/>
                <p:cNvSpPr>
                  <a:spLocks noChangeArrowheads="1"/>
                </p:cNvSpPr>
                <p:nvPr/>
              </p:nvSpPr>
              <p:spPr bwMode="ltGray">
                <a:xfrm>
                  <a:off x="1344" y="912"/>
                  <a:ext cx="205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2000">
                      <a:solidFill>
                        <a:schemeClr val="tx2"/>
                      </a:solidFill>
                    </a:rPr>
                    <a:t>4</a:t>
                  </a:r>
                </a:p>
              </p:txBody>
            </p:sp>
            <p:sp>
              <p:nvSpPr>
                <p:cNvPr id="292893" name="Rectangle 29"/>
                <p:cNvSpPr>
                  <a:spLocks noChangeArrowheads="1"/>
                </p:cNvSpPr>
                <p:nvPr/>
              </p:nvSpPr>
              <p:spPr bwMode="ltGray">
                <a:xfrm>
                  <a:off x="1488" y="883"/>
                  <a:ext cx="468" cy="17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  <a:effectLst/>
              </p:spPr>
              <p:txBody>
                <a:bodyPr wrap="none">
                  <a:spAutoFit/>
                </a:bodyPr>
                <a:lstStyle/>
                <a:p>
                  <a:r>
                    <a:rPr lang="en-US" sz="1200" b="0">
                      <a:effectLst>
                        <a:outerShdw blurRad="38100" dist="38100" dir="2700000" algn="tl">
                          <a:srgbClr val="000000"/>
                        </a:outerShdw>
                      </a:effectLst>
                    </a:rPr>
                    <a:t>xyz.com</a:t>
                  </a:r>
                </a:p>
              </p:txBody>
            </p:sp>
            <p:sp>
              <p:nvSpPr>
                <p:cNvPr id="292914" name="Freeform 50"/>
                <p:cNvSpPr>
                  <a:spLocks/>
                </p:cNvSpPr>
                <p:nvPr/>
              </p:nvSpPr>
              <p:spPr bwMode="ltGray">
                <a:xfrm>
                  <a:off x="1536" y="1056"/>
                  <a:ext cx="672" cy="48"/>
                </a:xfrm>
                <a:custGeom>
                  <a:avLst/>
                  <a:gdLst/>
                  <a:ahLst/>
                  <a:cxnLst>
                    <a:cxn ang="0">
                      <a:pos x="0" y="1056"/>
                    </a:cxn>
                    <a:cxn ang="0">
                      <a:pos x="0" y="0"/>
                    </a:cxn>
                    <a:cxn ang="0">
                      <a:pos x="672" y="0"/>
                    </a:cxn>
                  </a:cxnLst>
                  <a:rect l="0" t="0" r="r" b="b"/>
                  <a:pathLst>
                    <a:path w="672" h="1056">
                      <a:moveTo>
                        <a:pt x="0" y="1056"/>
                      </a:moveTo>
                      <a:lnTo>
                        <a:pt x="0" y="0"/>
                      </a:lnTo>
                      <a:lnTo>
                        <a:pt x="672" y="0"/>
                      </a:lnTo>
                    </a:path>
                  </a:pathLst>
                </a:custGeom>
                <a:noFill/>
                <a:ln w="28575" cap="flat" cmpd="sng">
                  <a:solidFill>
                    <a:schemeClr val="tx2"/>
                  </a:solidFill>
                  <a:prstDash val="solid"/>
                  <a:round/>
                  <a:headEnd type="none" w="med" len="med"/>
                  <a:tailEnd type="triangle" w="med" len="med"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</p:grpSp>
        <p:sp>
          <p:nvSpPr>
            <p:cNvPr id="292872" name="Rectangle 8"/>
            <p:cNvSpPr>
              <a:spLocks noChangeArrowheads="1"/>
            </p:cNvSpPr>
            <p:nvPr/>
          </p:nvSpPr>
          <p:spPr bwMode="ltGray">
            <a:xfrm>
              <a:off x="2928" y="893"/>
              <a:ext cx="606" cy="460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pPr algn="ctr"/>
              <a:r>
                <a:rPr lang="en-US" sz="1400" b="0"/>
                <a:t>.com  .net</a:t>
              </a:r>
            </a:p>
            <a:p>
              <a:pPr algn="ctr"/>
              <a:r>
                <a:rPr lang="en-US" sz="1400" b="0"/>
                <a:t> Root</a:t>
              </a:r>
              <a:br>
                <a:rPr lang="en-US" sz="1400" b="0"/>
              </a:br>
              <a:r>
                <a:rPr lang="en-US" sz="1400" b="0"/>
                <a:t>(InterNIC)</a:t>
              </a:r>
            </a:p>
          </p:txBody>
        </p:sp>
      </p:grpSp>
      <p:grpSp>
        <p:nvGrpSpPr>
          <p:cNvPr id="19" name="Group 74"/>
          <p:cNvGrpSpPr>
            <a:grpSpLocks/>
          </p:cNvGrpSpPr>
          <p:nvPr/>
        </p:nvGrpSpPr>
        <p:grpSpPr bwMode="auto">
          <a:xfrm>
            <a:off x="2446338" y="1620838"/>
            <a:ext cx="1130300" cy="396875"/>
            <a:chOff x="1541" y="1021"/>
            <a:chExt cx="712" cy="250"/>
          </a:xfrm>
        </p:grpSpPr>
        <p:sp>
          <p:nvSpPr>
            <p:cNvPr id="292888" name="Text Box 24"/>
            <p:cNvSpPr txBox="1">
              <a:spLocks noChangeArrowheads="1"/>
            </p:cNvSpPr>
            <p:nvPr/>
          </p:nvSpPr>
          <p:spPr bwMode="ltGray">
            <a:xfrm>
              <a:off x="1632" y="1075"/>
              <a:ext cx="62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200" b="0"/>
                <a:t>10.10.123.5</a:t>
              </a:r>
            </a:p>
          </p:txBody>
        </p:sp>
        <p:sp>
          <p:nvSpPr>
            <p:cNvPr id="292908" name="Rectangle 44"/>
            <p:cNvSpPr>
              <a:spLocks noChangeArrowheads="1"/>
            </p:cNvSpPr>
            <p:nvPr/>
          </p:nvSpPr>
          <p:spPr bwMode="ltGray">
            <a:xfrm>
              <a:off x="1541" y="1021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5</a:t>
              </a:r>
            </a:p>
          </p:txBody>
        </p:sp>
        <p:sp>
          <p:nvSpPr>
            <p:cNvPr id="292928" name="Line 64"/>
            <p:cNvSpPr>
              <a:spLocks noChangeShapeType="1"/>
            </p:cNvSpPr>
            <p:nvPr/>
          </p:nvSpPr>
          <p:spPr bwMode="ltGray">
            <a:xfrm>
              <a:off x="1670" y="1228"/>
              <a:ext cx="528" cy="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0" name="Group 77"/>
          <p:cNvGrpSpPr>
            <a:grpSpLocks/>
          </p:cNvGrpSpPr>
          <p:nvPr/>
        </p:nvGrpSpPr>
        <p:grpSpPr bwMode="auto">
          <a:xfrm>
            <a:off x="2590800" y="2209800"/>
            <a:ext cx="1027113" cy="912813"/>
            <a:chOff x="1609" y="1489"/>
            <a:chExt cx="647" cy="575"/>
          </a:xfrm>
        </p:grpSpPr>
        <p:sp>
          <p:nvSpPr>
            <p:cNvPr id="292873" name="Text Box 9"/>
            <p:cNvSpPr txBox="1">
              <a:spLocks noChangeArrowheads="1"/>
            </p:cNvSpPr>
            <p:nvPr/>
          </p:nvSpPr>
          <p:spPr bwMode="ltGray">
            <a:xfrm>
              <a:off x="1609" y="1489"/>
              <a:ext cx="584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1200" b="0"/>
                <a:t>akamai.net</a:t>
              </a:r>
            </a:p>
          </p:txBody>
        </p:sp>
        <p:sp>
          <p:nvSpPr>
            <p:cNvPr id="292912" name="Rectangle 48"/>
            <p:cNvSpPr>
              <a:spLocks noChangeArrowheads="1"/>
            </p:cNvSpPr>
            <p:nvPr/>
          </p:nvSpPr>
          <p:spPr bwMode="ltGray">
            <a:xfrm>
              <a:off x="1859" y="1574"/>
              <a:ext cx="20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chemeClr val="tx2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8</a:t>
              </a:r>
            </a:p>
          </p:txBody>
        </p:sp>
        <p:sp>
          <p:nvSpPr>
            <p:cNvPr id="292916" name="Line 52"/>
            <p:cNvSpPr>
              <a:spLocks noChangeShapeType="1"/>
            </p:cNvSpPr>
            <p:nvPr/>
          </p:nvSpPr>
          <p:spPr bwMode="ltGray">
            <a:xfrm flipV="1">
              <a:off x="1728" y="1536"/>
              <a:ext cx="528" cy="528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" name="Slide Number Placeholder 8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2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9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2915" grpId="0" animBg="1"/>
      <p:bldP spid="29292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15" name="Picture 31" descr="G:\!In Progress\AKAMAI - MASTER\9872 K.King - Apple\artwork\jpg\9872 triangle copy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ltGray">
          <a:xfrm>
            <a:off x="2133600" y="1447800"/>
            <a:ext cx="5399743" cy="4657725"/>
          </a:xfrm>
          <a:prstGeom prst="rect">
            <a:avLst/>
          </a:prstGeom>
          <a:noFill/>
        </p:spPr>
      </p:pic>
      <p:sp>
        <p:nvSpPr>
          <p:cNvPr id="67591" name="Text Box 7"/>
          <p:cNvSpPr txBox="1">
            <a:spLocks noChangeArrowheads="1"/>
          </p:cNvSpPr>
          <p:nvPr/>
        </p:nvSpPr>
        <p:spPr bwMode="auto">
          <a:xfrm>
            <a:off x="3667781" y="2295525"/>
            <a:ext cx="728084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0">
                <a:solidFill>
                  <a:schemeClr val="bg1"/>
                </a:solidFill>
              </a:rPr>
              <a:t>Root</a:t>
            </a:r>
          </a:p>
        </p:txBody>
      </p:sp>
      <p:sp>
        <p:nvSpPr>
          <p:cNvPr id="67592" name="Text Box 8"/>
          <p:cNvSpPr txBox="1">
            <a:spLocks noChangeArrowheads="1"/>
          </p:cNvSpPr>
          <p:nvPr/>
        </p:nvSpPr>
        <p:spPr bwMode="auto">
          <a:xfrm>
            <a:off x="3504268" y="3248025"/>
            <a:ext cx="1082348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HLDNS</a:t>
            </a:r>
          </a:p>
        </p:txBody>
      </p:sp>
      <p:sp>
        <p:nvSpPr>
          <p:cNvPr id="67593" name="Text Box 9"/>
          <p:cNvSpPr txBox="1">
            <a:spLocks noChangeArrowheads="1"/>
          </p:cNvSpPr>
          <p:nvPr/>
        </p:nvSpPr>
        <p:spPr bwMode="auto">
          <a:xfrm>
            <a:off x="3524906" y="4200525"/>
            <a:ext cx="1029449" cy="40011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LLDNS</a:t>
            </a:r>
          </a:p>
        </p:txBody>
      </p:sp>
      <p:sp>
        <p:nvSpPr>
          <p:cNvPr id="67599" name="Text Box 15"/>
          <p:cNvSpPr txBox="1">
            <a:spLocks noChangeArrowheads="1"/>
          </p:cNvSpPr>
          <p:nvPr/>
        </p:nvSpPr>
        <p:spPr bwMode="auto">
          <a:xfrm>
            <a:off x="5595006" y="1976438"/>
            <a:ext cx="704039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1 day</a:t>
            </a:r>
            <a:endParaRPr lang="en-US" sz="1600" b="0">
              <a:solidFill>
                <a:schemeClr val="bg1"/>
              </a:solidFill>
            </a:endParaRPr>
          </a:p>
        </p:txBody>
      </p:sp>
      <p:sp>
        <p:nvSpPr>
          <p:cNvPr id="67600" name="Text Box 16"/>
          <p:cNvSpPr txBox="1">
            <a:spLocks noChangeArrowheads="1"/>
          </p:cNvSpPr>
          <p:nvPr/>
        </p:nvSpPr>
        <p:spPr bwMode="auto">
          <a:xfrm>
            <a:off x="5475943" y="2905125"/>
            <a:ext cx="978153" cy="369332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30 min.</a:t>
            </a:r>
          </a:p>
        </p:txBody>
      </p:sp>
      <p:sp>
        <p:nvSpPr>
          <p:cNvPr id="67601" name="Text Box 17"/>
          <p:cNvSpPr txBox="1">
            <a:spLocks noChangeArrowheads="1"/>
          </p:cNvSpPr>
          <p:nvPr/>
        </p:nvSpPr>
        <p:spPr bwMode="auto">
          <a:xfrm>
            <a:off x="5552143" y="3971925"/>
            <a:ext cx="920750" cy="366713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/>
            <a:r>
              <a:rPr lang="en-US" sz="1800" b="0">
                <a:solidFill>
                  <a:schemeClr val="bg1"/>
                </a:solidFill>
              </a:rPr>
              <a:t>30 sec.</a:t>
            </a:r>
          </a:p>
        </p:txBody>
      </p:sp>
      <p:sp>
        <p:nvSpPr>
          <p:cNvPr id="67603" name="Rectangle 19" descr="G:\!In Progress\AKAMAI - MASTER\9638 Akamai\Artwork\jpg\popup yel2.jpg"/>
          <p:cNvSpPr>
            <a:spLocks noChangeArrowheads="1"/>
          </p:cNvSpPr>
          <p:nvPr/>
        </p:nvSpPr>
        <p:spPr bwMode="auto">
          <a:xfrm>
            <a:off x="2885143" y="1196975"/>
            <a:ext cx="2286000" cy="381000"/>
          </a:xfrm>
          <a:prstGeom prst="rect">
            <a:avLst/>
          </a:prstGeom>
          <a:blipFill dpi="0" rotWithShape="0">
            <a:blip r:embed="rId4"/>
            <a:srcRect/>
            <a:stretch>
              <a:fillRect/>
            </a:stretch>
          </a:blip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3113743" y="1152525"/>
            <a:ext cx="1828800" cy="4572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en-US">
                <a:solidFill>
                  <a:schemeClr val="bg2"/>
                </a:solidFill>
              </a:rPr>
              <a:t>T</a:t>
            </a:r>
            <a:r>
              <a:rPr lang="en-US" sz="2000" b="0">
                <a:solidFill>
                  <a:schemeClr val="bg2"/>
                </a:solidFill>
              </a:rPr>
              <a:t>ime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T</a:t>
            </a:r>
            <a:r>
              <a:rPr lang="en-US" sz="2000" b="0">
                <a:solidFill>
                  <a:schemeClr val="bg2"/>
                </a:solidFill>
              </a:rPr>
              <a:t>o</a:t>
            </a:r>
            <a:r>
              <a:rPr lang="en-US" sz="2000">
                <a:solidFill>
                  <a:schemeClr val="bg2"/>
                </a:solidFill>
              </a:rPr>
              <a:t> </a:t>
            </a:r>
            <a:r>
              <a:rPr lang="en-US">
                <a:solidFill>
                  <a:schemeClr val="bg2"/>
                </a:solidFill>
              </a:rPr>
              <a:t>L</a:t>
            </a:r>
            <a:r>
              <a:rPr lang="en-US" sz="2000" b="0">
                <a:solidFill>
                  <a:schemeClr val="bg2"/>
                </a:solidFill>
              </a:rPr>
              <a:t>ive</a:t>
            </a:r>
            <a:endParaRPr lang="en-US" sz="2000">
              <a:solidFill>
                <a:schemeClr val="bg2"/>
              </a:solidFill>
            </a:endParaRPr>
          </a:p>
        </p:txBody>
      </p:sp>
      <p:sp>
        <p:nvSpPr>
          <p:cNvPr id="67605" name="Line 21"/>
          <p:cNvSpPr>
            <a:spLocks noChangeShapeType="1"/>
          </p:cNvSpPr>
          <p:nvPr/>
        </p:nvSpPr>
        <p:spPr bwMode="auto">
          <a:xfrm>
            <a:off x="4485343" y="2371725"/>
            <a:ext cx="19812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6" name="Line 22"/>
          <p:cNvSpPr>
            <a:spLocks noChangeShapeType="1"/>
          </p:cNvSpPr>
          <p:nvPr/>
        </p:nvSpPr>
        <p:spPr bwMode="auto">
          <a:xfrm>
            <a:off x="5009218" y="3286125"/>
            <a:ext cx="1457325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07" name="Line 23"/>
          <p:cNvSpPr>
            <a:spLocks noChangeShapeType="1"/>
          </p:cNvSpPr>
          <p:nvPr/>
        </p:nvSpPr>
        <p:spPr bwMode="auto">
          <a:xfrm>
            <a:off x="5628343" y="4352925"/>
            <a:ext cx="774700" cy="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67610" name="Rectangle 26"/>
          <p:cNvSpPr>
            <a:spLocks noChangeArrowheads="1"/>
          </p:cNvSpPr>
          <p:nvPr/>
        </p:nvSpPr>
        <p:spPr bwMode="auto">
          <a:xfrm>
            <a:off x="2199343" y="5038725"/>
            <a:ext cx="419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2000" b="0" dirty="0">
                <a:solidFill>
                  <a:schemeClr val="bg1"/>
                </a:solidFill>
              </a:rPr>
              <a:t>TTL of DNS responses gets shorter further down the hierarchy</a:t>
            </a:r>
            <a:endParaRPr lang="en-US" sz="2000" b="0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67611" name="Rectangle 2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</a:t>
            </a:r>
            <a:r>
              <a:rPr lang="en-US" dirty="0" smtClean="0"/>
              <a:t>Time-To-Live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>
          <a:xfrm>
            <a:off x="6659563" y="6229350"/>
            <a:ext cx="2133600" cy="476250"/>
          </a:xfrm>
        </p:spPr>
        <p:txBody>
          <a:bodyPr/>
          <a:lstStyle/>
          <a:p>
            <a:fld id="{F58C2F3E-2AB5-4337-9B10-B3847EFE50DF}" type="slidenum">
              <a:rPr lang="en-US" smtClean="0"/>
              <a:pPr/>
              <a:t>18</a:t>
            </a:fld>
            <a:endParaRPr lang="en-US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DNS maps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en-US" sz="2000" dirty="0"/>
              <a:t>Map creation is based on measurements of: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Internet congestion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System loads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User demands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Server </a:t>
            </a:r>
            <a:r>
              <a:rPr lang="en-US" sz="1800" dirty="0" smtClean="0"/>
              <a:t>status</a:t>
            </a:r>
          </a:p>
          <a:p>
            <a:pPr lvl="1">
              <a:lnSpc>
                <a:spcPct val="100000"/>
              </a:lnSpc>
            </a:pPr>
            <a:endParaRPr lang="en-US" sz="1800" dirty="0"/>
          </a:p>
          <a:p>
            <a:pPr>
              <a:lnSpc>
                <a:spcPct val="100000"/>
              </a:lnSpc>
            </a:pPr>
            <a:r>
              <a:rPr lang="en-US" sz="2000" dirty="0"/>
              <a:t>Maps are constantly recalculated: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Every few minutes for HLDNS</a:t>
            </a:r>
          </a:p>
          <a:p>
            <a:pPr lvl="1">
              <a:lnSpc>
                <a:spcPct val="100000"/>
              </a:lnSpc>
            </a:pPr>
            <a:r>
              <a:rPr lang="en-US" sz="1800" dirty="0"/>
              <a:t>Every few </a:t>
            </a:r>
            <a:r>
              <a:rPr lang="en-US" sz="1800" dirty="0" smtClean="0"/>
              <a:t>seconds for </a:t>
            </a:r>
            <a:r>
              <a:rPr lang="en-US" sz="1800" dirty="0"/>
              <a:t>LLDNS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Scalable </a:t>
            </a:r>
            <a:r>
              <a:rPr lang="en-US" dirty="0" smtClean="0"/>
              <a:t>content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Infrastructure 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Peer-to-peer </a:t>
            </a:r>
          </a:p>
          <a:p>
            <a:endParaRPr lang="en-US" dirty="0" smtClean="0"/>
          </a:p>
          <a:p>
            <a:r>
              <a:rPr lang="en-US" dirty="0" smtClean="0"/>
              <a:t>Observations on </a:t>
            </a:r>
            <a:r>
              <a:rPr lang="en-US" dirty="0" smtClean="0"/>
              <a:t>scaling </a:t>
            </a:r>
            <a:r>
              <a:rPr lang="en-US" dirty="0" smtClean="0"/>
              <a:t>techniques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79500"/>
          </a:xfrm>
        </p:spPr>
        <p:txBody>
          <a:bodyPr/>
          <a:lstStyle/>
          <a:p>
            <a:r>
              <a:rPr lang="en-US" dirty="0" smtClean="0"/>
              <a:t>Measured </a:t>
            </a:r>
            <a:r>
              <a:rPr lang="en-US" dirty="0" err="1" smtClean="0"/>
              <a:t>Akamai</a:t>
            </a:r>
            <a:r>
              <a:rPr lang="en-US" dirty="0" smtClean="0"/>
              <a:t> performance</a:t>
            </a:r>
            <a:br>
              <a:rPr lang="en-US" dirty="0" smtClean="0"/>
            </a:br>
            <a:r>
              <a:rPr lang="en-US" dirty="0" smtClean="0"/>
              <a:t>(Cambridge)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4" descr="C:\My Documents\Content Delivery Data\cag-akama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600200"/>
            <a:ext cx="5638800" cy="4533243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 bwMode="auto">
          <a:xfrm>
            <a:off x="609600" y="6019800"/>
            <a:ext cx="822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20" tIns="45711" rIns="91420" bIns="45711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0" dirty="0" smtClean="0">
                <a:solidFill>
                  <a:srgbClr val="00009C"/>
                </a:solidFill>
                <a:latin typeface="+mj-lt"/>
                <a:ea typeface="+mj-ea"/>
                <a:cs typeface="+mj-cs"/>
              </a:rPr>
              <a:t>[The measured performance of content distribution networks, 2000]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00009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 descr="C:\My Documents\Content Delivery Data\indra-akamai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28775" y="1744663"/>
            <a:ext cx="5886450" cy="4732337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79500"/>
          </a:xfrm>
        </p:spPr>
        <p:txBody>
          <a:bodyPr/>
          <a:lstStyle/>
          <a:p>
            <a:r>
              <a:rPr lang="en-US" dirty="0" smtClean="0"/>
              <a:t>Measured </a:t>
            </a:r>
            <a:r>
              <a:rPr lang="en-US" dirty="0" err="1" smtClean="0"/>
              <a:t>Akamai</a:t>
            </a:r>
            <a:r>
              <a:rPr lang="en-US" dirty="0" smtClean="0"/>
              <a:t> performance</a:t>
            </a:r>
            <a:br>
              <a:rPr lang="en-US" dirty="0" smtClean="0"/>
            </a:br>
            <a:r>
              <a:rPr lang="en-US" dirty="0" smtClean="0"/>
              <a:t>(Boulder)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r>
              <a:rPr lang="en-US" dirty="0" smtClean="0"/>
              <a:t>Key takeaways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Pretty good overall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Not optimal but successfully avoids very bad choices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 This is often enough in many systems; finding the absolute optimal is a lot harder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Performance varies with client location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Aside: Re-using </a:t>
            </a:r>
            <a:r>
              <a:rPr lang="en-US" dirty="0" err="1" smtClean="0"/>
              <a:t>Akamai</a:t>
            </a:r>
            <a:r>
              <a:rPr lang="en-US" dirty="0" smtClean="0"/>
              <a:t> maps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the </a:t>
            </a:r>
            <a:r>
              <a:rPr lang="en-US" dirty="0" err="1" smtClean="0"/>
              <a:t>Akamai</a:t>
            </a:r>
            <a:r>
              <a:rPr lang="en-US" dirty="0" smtClean="0"/>
              <a:t> maps be used for other purposes?</a:t>
            </a:r>
          </a:p>
          <a:p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 </a:t>
            </a:r>
            <a:r>
              <a:rPr lang="en-US" dirty="0" err="1" smtClean="0"/>
              <a:t>Akamai</a:t>
            </a:r>
            <a:r>
              <a:rPr lang="en-US" dirty="0" smtClean="0"/>
              <a:t> itself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E.g., to load content from origin to edge servers</a:t>
            </a:r>
          </a:p>
          <a:p>
            <a:pPr lvl="2">
              <a:buFont typeface="Arial" pitchFamily="34" charset="0"/>
              <a:buChar char="•"/>
            </a:pP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By others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"/>
          <p:cNvSpPr>
            <a:spLocks noChangeAspect="1" noEditPoints="1" noChangeArrowheads="1"/>
          </p:cNvSpPr>
          <p:nvPr/>
        </p:nvSpPr>
        <p:spPr bwMode="auto">
          <a:xfrm rot="1053557">
            <a:off x="727956" y="4318331"/>
            <a:ext cx="1506378" cy="1017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154ACB-F7AE-4C8F-B11C-D95450A70304}" type="slidenum">
              <a:rPr lang="en-US" altLang="zh-TW"/>
              <a:pPr/>
              <a:t>24</a:t>
            </a:fld>
            <a:endParaRPr lang="en-US" altLang="zh-TW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chemeClr val="bg1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57200" y="5562600"/>
            <a:ext cx="869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sz="1800">
                <a:latin typeface="Tahoma" pitchFamily="34" charset="0"/>
              </a:rPr>
              <a:t>Source</a:t>
            </a:r>
          </a:p>
        </p:txBody>
      </p:sp>
      <p:sp>
        <p:nvSpPr>
          <p:cNvPr id="37898" name="Cloud"/>
          <p:cNvSpPr>
            <a:spLocks noChangeAspect="1" noEditPoints="1" noChangeArrowheads="1"/>
          </p:cNvSpPr>
          <p:nvPr/>
        </p:nvSpPr>
        <p:spPr bwMode="auto">
          <a:xfrm rot="1053557">
            <a:off x="304800" y="1828800"/>
            <a:ext cx="3124200" cy="2109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2" name="Cloud"/>
          <p:cNvSpPr>
            <a:spLocks noChangeAspect="1" noEditPoints="1" noChangeArrowheads="1"/>
          </p:cNvSpPr>
          <p:nvPr/>
        </p:nvSpPr>
        <p:spPr bwMode="auto">
          <a:xfrm rot="286193">
            <a:off x="2362200" y="2743200"/>
            <a:ext cx="3733800" cy="2501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Cloud"/>
          <p:cNvSpPr>
            <a:spLocks noChangeAspect="1" noEditPoints="1" noChangeArrowheads="1"/>
          </p:cNvSpPr>
          <p:nvPr/>
        </p:nvSpPr>
        <p:spPr bwMode="auto">
          <a:xfrm rot="1038762">
            <a:off x="5029200" y="3962400"/>
            <a:ext cx="3200400" cy="2144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74"/>
          <p:cNvGrpSpPr>
            <a:grpSpLocks/>
          </p:cNvGrpSpPr>
          <p:nvPr/>
        </p:nvGrpSpPr>
        <p:grpSpPr bwMode="auto">
          <a:xfrm>
            <a:off x="838200" y="2438400"/>
            <a:ext cx="6115050" cy="2957513"/>
            <a:chOff x="528" y="1536"/>
            <a:chExt cx="3852" cy="1863"/>
          </a:xfrm>
        </p:grpSpPr>
        <p:grpSp>
          <p:nvGrpSpPr>
            <p:cNvPr id="3" name="Group 14"/>
            <p:cNvGrpSpPr>
              <a:grpSpLocks/>
            </p:cNvGrpSpPr>
            <p:nvPr/>
          </p:nvGrpSpPr>
          <p:grpSpPr bwMode="auto">
            <a:xfrm>
              <a:off x="864" y="1536"/>
              <a:ext cx="524" cy="375"/>
              <a:chOff x="528" y="3360"/>
              <a:chExt cx="524" cy="375"/>
            </a:xfrm>
          </p:grpSpPr>
          <p:sp>
            <p:nvSpPr>
              <p:cNvPr id="37903" name="Oval 15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04" name="Text Box 16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52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</a:rPr>
                  <a:t>Peer 1</a:t>
                </a:r>
              </a:p>
            </p:txBody>
          </p:sp>
        </p:grpSp>
        <p:grpSp>
          <p:nvGrpSpPr>
            <p:cNvPr id="4" name="Group 26"/>
            <p:cNvGrpSpPr>
              <a:grpSpLocks/>
            </p:cNvGrpSpPr>
            <p:nvPr/>
          </p:nvGrpSpPr>
          <p:grpSpPr bwMode="auto">
            <a:xfrm>
              <a:off x="3936" y="3024"/>
              <a:ext cx="444" cy="375"/>
              <a:chOff x="528" y="3360"/>
              <a:chExt cx="444" cy="375"/>
            </a:xfrm>
          </p:grpSpPr>
          <p:sp>
            <p:nvSpPr>
              <p:cNvPr id="37915" name="Oval 27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6" name="Text Box 28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44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</a:rPr>
                  <a:t>Peer </a:t>
                </a:r>
              </a:p>
            </p:txBody>
          </p:sp>
        </p:grpSp>
        <p:grpSp>
          <p:nvGrpSpPr>
            <p:cNvPr id="5" name="Group 29"/>
            <p:cNvGrpSpPr>
              <a:grpSpLocks/>
            </p:cNvGrpSpPr>
            <p:nvPr/>
          </p:nvGrpSpPr>
          <p:grpSpPr bwMode="auto">
            <a:xfrm>
              <a:off x="2304" y="2304"/>
              <a:ext cx="444" cy="375"/>
              <a:chOff x="528" y="3360"/>
              <a:chExt cx="444" cy="375"/>
            </a:xfrm>
          </p:grpSpPr>
          <p:sp>
            <p:nvSpPr>
              <p:cNvPr id="37918" name="Oval 30"/>
              <p:cNvSpPr>
                <a:spLocks noChangeArrowheads="1"/>
              </p:cNvSpPr>
              <p:nvPr/>
            </p:nvSpPr>
            <p:spPr bwMode="auto">
              <a:xfrm>
                <a:off x="528" y="3360"/>
                <a:ext cx="192" cy="192"/>
              </a:xfrm>
              <a:prstGeom prst="ellipse">
                <a:avLst/>
              </a:prstGeom>
              <a:solidFill>
                <a:schemeClr val="bg1"/>
              </a:solidFill>
              <a:ln w="19050" cap="sq">
                <a:solidFill>
                  <a:schemeClr val="tx1"/>
                </a:solidFill>
                <a:round/>
                <a:headEnd type="none" w="sm" len="sm"/>
                <a:tailEnd type="none" w="sm" len="sm"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7919" name="Text Box 31"/>
              <p:cNvSpPr txBox="1">
                <a:spLocks noChangeArrowheads="1"/>
              </p:cNvSpPr>
              <p:nvPr/>
            </p:nvSpPr>
            <p:spPr bwMode="auto">
              <a:xfrm>
                <a:off x="528" y="3504"/>
                <a:ext cx="444" cy="231"/>
              </a:xfrm>
              <a:prstGeom prst="rect">
                <a:avLst/>
              </a:prstGeom>
              <a:noFill/>
              <a:ln w="12700" cap="sq">
                <a:noFill/>
                <a:miter lim="800000"/>
                <a:headEnd type="none" w="sm" len="sm"/>
                <a:tailEnd type="none" w="sm" len="sm"/>
              </a:ln>
              <a:effectLst/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zh-TW" sz="1800">
                    <a:latin typeface="Tahoma" pitchFamily="34" charset="0"/>
                  </a:rPr>
                  <a:t>Peer </a:t>
                </a:r>
              </a:p>
            </p:txBody>
          </p:sp>
        </p:grpSp>
        <p:cxnSp>
          <p:nvCxnSpPr>
            <p:cNvPr id="37920" name="AutoShape 32"/>
            <p:cNvCxnSpPr>
              <a:cxnSpLocks noChangeShapeType="1"/>
              <a:stCxn id="37899" idx="0"/>
              <a:endCxn id="37903" idx="2"/>
            </p:cNvCxnSpPr>
            <p:nvPr/>
          </p:nvCxnSpPr>
          <p:spPr bwMode="auto">
            <a:xfrm rot="16200000">
              <a:off x="-144" y="2304"/>
              <a:ext cx="1674" cy="330"/>
            </a:xfrm>
            <a:prstGeom prst="curvedConnector2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37921" name="AutoShape 33"/>
            <p:cNvCxnSpPr>
              <a:cxnSpLocks noChangeShapeType="1"/>
              <a:stCxn id="37899" idx="7"/>
              <a:endCxn id="37918" idx="2"/>
            </p:cNvCxnSpPr>
            <p:nvPr/>
          </p:nvCxnSpPr>
          <p:spPr bwMode="auto">
            <a:xfrm rot="16200000">
              <a:off x="980" y="2016"/>
              <a:ext cx="934" cy="1702"/>
            </a:xfrm>
            <a:prstGeom prst="curvedConnector2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37922" name="AutoShape 34"/>
            <p:cNvCxnSpPr>
              <a:cxnSpLocks noChangeShapeType="1"/>
              <a:stCxn id="37899" idx="7"/>
              <a:endCxn id="37915" idx="2"/>
            </p:cNvCxnSpPr>
            <p:nvPr/>
          </p:nvCxnSpPr>
          <p:spPr bwMode="auto">
            <a:xfrm rot="16200000">
              <a:off x="2156" y="1560"/>
              <a:ext cx="214" cy="3334"/>
            </a:xfrm>
            <a:prstGeom prst="curvedConnector2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</p:grpSp>
      <p:sp>
        <p:nvSpPr>
          <p:cNvPr id="37926" name="Text Box 38"/>
          <p:cNvSpPr txBox="1">
            <a:spLocks noChangeArrowheads="1"/>
          </p:cNvSpPr>
          <p:nvPr/>
        </p:nvSpPr>
        <p:spPr bwMode="auto">
          <a:xfrm rot="2354477">
            <a:off x="5943600" y="3200400"/>
            <a:ext cx="984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latin typeface="Tahoma" pitchFamily="34" charset="0"/>
              </a:rPr>
              <a:t>……..</a:t>
            </a:r>
          </a:p>
        </p:txBody>
      </p:sp>
      <p:sp>
        <p:nvSpPr>
          <p:cNvPr id="37924" name="Oval 36"/>
          <p:cNvSpPr>
            <a:spLocks noChangeArrowheads="1"/>
          </p:cNvSpPr>
          <p:nvPr/>
        </p:nvSpPr>
        <p:spPr bwMode="auto">
          <a:xfrm>
            <a:off x="7086600" y="1447800"/>
            <a:ext cx="304800" cy="304800"/>
          </a:xfrm>
          <a:prstGeom prst="ellipse">
            <a:avLst/>
          </a:prstGeom>
          <a:solidFill>
            <a:schemeClr val="bg1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6629400" y="1066800"/>
            <a:ext cx="13176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sz="1800">
                <a:latin typeface="Tahoma" pitchFamily="34" charset="0"/>
              </a:rPr>
              <a:t>Destination</a:t>
            </a:r>
          </a:p>
        </p:txBody>
      </p: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10600" cy="1003300"/>
          </a:xfrm>
        </p:spPr>
        <p:txBody>
          <a:bodyPr/>
          <a:lstStyle/>
          <a:p>
            <a:r>
              <a:rPr lang="en-US" dirty="0" smtClean="0"/>
              <a:t>Aside: Drafting behind </a:t>
            </a:r>
            <a:r>
              <a:rPr lang="en-US" dirty="0" err="1" smtClean="0"/>
              <a:t>Akamai</a:t>
            </a:r>
            <a:r>
              <a:rPr lang="en-US" dirty="0" smtClean="0"/>
              <a:t> </a:t>
            </a:r>
            <a:r>
              <a:rPr lang="en-US" dirty="0" smtClean="0"/>
              <a:t>(1/3)</a:t>
            </a:r>
            <a:br>
              <a:rPr lang="en-US" dirty="0" smtClean="0"/>
            </a:br>
            <a:r>
              <a:rPr lang="en-US" sz="2000" dirty="0" smtClean="0"/>
              <a:t>[SIGCOMM 2006</a:t>
            </a:r>
            <a:r>
              <a:rPr lang="en-US" sz="2000" dirty="0" smtClean="0"/>
              <a:t>]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1676400" y="55626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Goal: avoid any congestion near the source by routing through one of the peers</a:t>
            </a:r>
            <a:endParaRPr lang="en-US" sz="2400" dirty="0"/>
          </a:p>
        </p:txBody>
      </p:sp>
      <p:grpSp>
        <p:nvGrpSpPr>
          <p:cNvPr id="49" name="Group 73"/>
          <p:cNvGrpSpPr>
            <a:grpSpLocks/>
          </p:cNvGrpSpPr>
          <p:nvPr/>
        </p:nvGrpSpPr>
        <p:grpSpPr bwMode="auto">
          <a:xfrm>
            <a:off x="1524000" y="1600200"/>
            <a:ext cx="5876925" cy="3352800"/>
            <a:chOff x="960" y="1008"/>
            <a:chExt cx="3702" cy="2112"/>
          </a:xfrm>
        </p:grpSpPr>
        <p:cxnSp>
          <p:nvCxnSpPr>
            <p:cNvPr id="50" name="AutoShape 40"/>
            <p:cNvCxnSpPr>
              <a:cxnSpLocks noChangeShapeType="1"/>
            </p:cNvCxnSpPr>
            <p:nvPr/>
          </p:nvCxnSpPr>
          <p:spPr bwMode="auto">
            <a:xfrm rot="16200000">
              <a:off x="2448" y="-480"/>
              <a:ext cx="522" cy="3498"/>
            </a:xfrm>
            <a:prstGeom prst="curvedConnector2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51" name="AutoShape 41"/>
            <p:cNvCxnSpPr>
              <a:cxnSpLocks noChangeShapeType="1"/>
            </p:cNvCxnSpPr>
            <p:nvPr/>
          </p:nvCxnSpPr>
          <p:spPr bwMode="auto">
            <a:xfrm flipV="1">
              <a:off x="2502" y="1008"/>
              <a:ext cx="1956" cy="1392"/>
            </a:xfrm>
            <a:prstGeom prst="curvedConnector3">
              <a:avLst>
                <a:gd name="adj1" fmla="val 50000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  <p:cxnSp>
          <p:nvCxnSpPr>
            <p:cNvPr id="52" name="AutoShape 42"/>
            <p:cNvCxnSpPr>
              <a:cxnSpLocks noChangeShapeType="1"/>
            </p:cNvCxnSpPr>
            <p:nvPr/>
          </p:nvCxnSpPr>
          <p:spPr bwMode="auto">
            <a:xfrm flipV="1">
              <a:off x="4134" y="1008"/>
              <a:ext cx="528" cy="2112"/>
            </a:xfrm>
            <a:prstGeom prst="curvedConnector3">
              <a:avLst>
                <a:gd name="adj1" fmla="val 126134"/>
              </a:avLst>
            </a:prstGeom>
            <a:noFill/>
            <a:ln w="19050">
              <a:solidFill>
                <a:srgbClr val="000000"/>
              </a:solidFill>
              <a:round/>
              <a:headEnd/>
              <a:tailEnd type="triangle" w="lg" len="med"/>
            </a:ln>
            <a:effectLst/>
          </p:spPr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Cloud"/>
          <p:cNvSpPr>
            <a:spLocks noChangeAspect="1" noEditPoints="1" noChangeArrowheads="1"/>
          </p:cNvSpPr>
          <p:nvPr/>
        </p:nvSpPr>
        <p:spPr bwMode="auto">
          <a:xfrm rot="1053557">
            <a:off x="727956" y="4318331"/>
            <a:ext cx="1506378" cy="1017265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45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7467600" y="6248400"/>
            <a:ext cx="1401762" cy="476250"/>
          </a:xfrm>
        </p:spPr>
        <p:txBody>
          <a:bodyPr/>
          <a:lstStyle/>
          <a:p>
            <a:pPr algn="r"/>
            <a:fld id="{D3154ACB-F7AE-4C8F-B11C-D95450A70304}" type="slidenum">
              <a:rPr lang="en-US" altLang="zh-TW"/>
              <a:pPr algn="r"/>
              <a:t>25</a:t>
            </a:fld>
            <a:endParaRPr lang="en-US" altLang="zh-TW" dirty="0"/>
          </a:p>
        </p:txBody>
      </p:sp>
      <p:sp>
        <p:nvSpPr>
          <p:cNvPr id="37899" name="Oval 11"/>
          <p:cNvSpPr>
            <a:spLocks noChangeArrowheads="1"/>
          </p:cNvSpPr>
          <p:nvPr/>
        </p:nvSpPr>
        <p:spPr bwMode="auto">
          <a:xfrm>
            <a:off x="685800" y="5257800"/>
            <a:ext cx="304800" cy="304800"/>
          </a:xfrm>
          <a:prstGeom prst="ellipse">
            <a:avLst/>
          </a:prstGeom>
          <a:solidFill>
            <a:schemeClr val="bg1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12"/>
          <p:cNvSpPr txBox="1">
            <a:spLocks noChangeArrowheads="1"/>
          </p:cNvSpPr>
          <p:nvPr/>
        </p:nvSpPr>
        <p:spPr bwMode="auto">
          <a:xfrm>
            <a:off x="457200" y="5562600"/>
            <a:ext cx="869950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sz="1800">
                <a:latin typeface="Tahoma" pitchFamily="34" charset="0"/>
              </a:rPr>
              <a:t>Source</a:t>
            </a:r>
          </a:p>
        </p:txBody>
      </p:sp>
      <p:sp>
        <p:nvSpPr>
          <p:cNvPr id="37898" name="Cloud"/>
          <p:cNvSpPr>
            <a:spLocks noChangeAspect="1" noEditPoints="1" noChangeArrowheads="1"/>
          </p:cNvSpPr>
          <p:nvPr/>
        </p:nvSpPr>
        <p:spPr bwMode="auto">
          <a:xfrm rot="1053557">
            <a:off x="304800" y="1828800"/>
            <a:ext cx="3124200" cy="2109788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2" name="Cloud"/>
          <p:cNvSpPr>
            <a:spLocks noChangeAspect="1" noEditPoints="1" noChangeArrowheads="1"/>
          </p:cNvSpPr>
          <p:nvPr/>
        </p:nvSpPr>
        <p:spPr bwMode="auto">
          <a:xfrm rot="286193">
            <a:off x="2362200" y="2743200"/>
            <a:ext cx="3733800" cy="25019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37913" name="Cloud"/>
          <p:cNvSpPr>
            <a:spLocks noChangeAspect="1" noEditPoints="1" noChangeArrowheads="1"/>
          </p:cNvSpPr>
          <p:nvPr/>
        </p:nvSpPr>
        <p:spPr bwMode="auto">
          <a:xfrm rot="1038762">
            <a:off x="5029200" y="3962400"/>
            <a:ext cx="3200400" cy="2144713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rgbClr val="FFFFFF"/>
          </a:solidFill>
          <a:ln w="19050">
            <a:solidFill>
              <a:srgbClr val="000000"/>
            </a:solidFill>
            <a:prstDash val="sysDot"/>
            <a:miter lim="800000"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3" name="Group 14"/>
          <p:cNvGrpSpPr>
            <a:grpSpLocks/>
          </p:cNvGrpSpPr>
          <p:nvPr/>
        </p:nvGrpSpPr>
        <p:grpSpPr bwMode="auto">
          <a:xfrm>
            <a:off x="1371600" y="2438400"/>
            <a:ext cx="831850" cy="595313"/>
            <a:chOff x="528" y="3360"/>
            <a:chExt cx="524" cy="375"/>
          </a:xfrm>
        </p:grpSpPr>
        <p:sp>
          <p:nvSpPr>
            <p:cNvPr id="37903" name="Oval 15"/>
            <p:cNvSpPr>
              <a:spLocks noChangeArrowheads="1"/>
            </p:cNvSpPr>
            <p:nvPr/>
          </p:nvSpPr>
          <p:spPr bwMode="auto">
            <a:xfrm>
              <a:off x="528" y="3360"/>
              <a:ext cx="192" cy="192"/>
            </a:xfrm>
            <a:prstGeom prst="ellipse">
              <a:avLst/>
            </a:prstGeom>
            <a:solidFill>
              <a:schemeClr val="bg1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4" name="Text Box 16"/>
            <p:cNvSpPr txBox="1">
              <a:spLocks noChangeArrowheads="1"/>
            </p:cNvSpPr>
            <p:nvPr/>
          </p:nvSpPr>
          <p:spPr bwMode="auto">
            <a:xfrm>
              <a:off x="528" y="3504"/>
              <a:ext cx="52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800">
                  <a:latin typeface="Tahoma" pitchFamily="34" charset="0"/>
                </a:rPr>
                <a:t>Peer 1</a:t>
              </a:r>
            </a:p>
          </p:txBody>
        </p:sp>
      </p:grpSp>
      <p:grpSp>
        <p:nvGrpSpPr>
          <p:cNvPr id="4" name="Group 26"/>
          <p:cNvGrpSpPr>
            <a:grpSpLocks/>
          </p:cNvGrpSpPr>
          <p:nvPr/>
        </p:nvGrpSpPr>
        <p:grpSpPr bwMode="auto">
          <a:xfrm>
            <a:off x="6248400" y="4800600"/>
            <a:ext cx="704850" cy="595313"/>
            <a:chOff x="528" y="3360"/>
            <a:chExt cx="444" cy="375"/>
          </a:xfrm>
        </p:grpSpPr>
        <p:sp>
          <p:nvSpPr>
            <p:cNvPr id="37915" name="Oval 27"/>
            <p:cNvSpPr>
              <a:spLocks noChangeArrowheads="1"/>
            </p:cNvSpPr>
            <p:nvPr/>
          </p:nvSpPr>
          <p:spPr bwMode="auto">
            <a:xfrm>
              <a:off x="528" y="3360"/>
              <a:ext cx="192" cy="192"/>
            </a:xfrm>
            <a:prstGeom prst="ellipse">
              <a:avLst/>
            </a:prstGeom>
            <a:solidFill>
              <a:schemeClr val="bg1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Text Box 28"/>
            <p:cNvSpPr txBox="1">
              <a:spLocks noChangeArrowheads="1"/>
            </p:cNvSpPr>
            <p:nvPr/>
          </p:nvSpPr>
          <p:spPr bwMode="auto">
            <a:xfrm>
              <a:off x="528" y="3504"/>
              <a:ext cx="4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800">
                  <a:latin typeface="Tahoma" pitchFamily="34" charset="0"/>
                </a:rPr>
                <a:t>Peer </a:t>
              </a:r>
            </a:p>
          </p:txBody>
        </p:sp>
      </p:grpSp>
      <p:grpSp>
        <p:nvGrpSpPr>
          <p:cNvPr id="5" name="Group 29"/>
          <p:cNvGrpSpPr>
            <a:grpSpLocks/>
          </p:cNvGrpSpPr>
          <p:nvPr/>
        </p:nvGrpSpPr>
        <p:grpSpPr bwMode="auto">
          <a:xfrm>
            <a:off x="3657600" y="3657600"/>
            <a:ext cx="704850" cy="595313"/>
            <a:chOff x="528" y="3360"/>
            <a:chExt cx="444" cy="375"/>
          </a:xfrm>
        </p:grpSpPr>
        <p:sp>
          <p:nvSpPr>
            <p:cNvPr id="37918" name="Oval 30"/>
            <p:cNvSpPr>
              <a:spLocks noChangeArrowheads="1"/>
            </p:cNvSpPr>
            <p:nvPr/>
          </p:nvSpPr>
          <p:spPr bwMode="auto">
            <a:xfrm>
              <a:off x="528" y="3360"/>
              <a:ext cx="192" cy="192"/>
            </a:xfrm>
            <a:prstGeom prst="ellipse">
              <a:avLst/>
            </a:prstGeom>
            <a:solidFill>
              <a:schemeClr val="bg1"/>
            </a:solidFill>
            <a:ln w="19050" cap="sq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Text Box 31"/>
            <p:cNvSpPr txBox="1">
              <a:spLocks noChangeArrowheads="1"/>
            </p:cNvSpPr>
            <p:nvPr/>
          </p:nvSpPr>
          <p:spPr bwMode="auto">
            <a:xfrm>
              <a:off x="528" y="3504"/>
              <a:ext cx="444" cy="231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800">
                  <a:latin typeface="Tahoma" pitchFamily="34" charset="0"/>
                </a:rPr>
                <a:t>Peer </a:t>
              </a:r>
            </a:p>
          </p:txBody>
        </p:sp>
      </p:grpSp>
      <p:cxnSp>
        <p:nvCxnSpPr>
          <p:cNvPr id="37921" name="AutoShape 33"/>
          <p:cNvCxnSpPr>
            <a:cxnSpLocks noChangeShapeType="1"/>
            <a:stCxn id="37899" idx="7"/>
            <a:endCxn id="37918" idx="2"/>
          </p:cNvCxnSpPr>
          <p:nvPr/>
        </p:nvCxnSpPr>
        <p:spPr bwMode="auto">
          <a:xfrm rot="16200000">
            <a:off x="1555750" y="3200400"/>
            <a:ext cx="1482725" cy="2701925"/>
          </a:xfrm>
          <a:prstGeom prst="curvedConnector2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</p:spPr>
      </p:cxnSp>
      <p:sp>
        <p:nvSpPr>
          <p:cNvPr id="37926" name="Text Box 38"/>
          <p:cNvSpPr txBox="1">
            <a:spLocks noChangeArrowheads="1"/>
          </p:cNvSpPr>
          <p:nvPr/>
        </p:nvSpPr>
        <p:spPr bwMode="auto">
          <a:xfrm rot="2354477">
            <a:off x="5943600" y="3200400"/>
            <a:ext cx="984250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altLang="zh-TW" b="1">
                <a:latin typeface="Tahoma" pitchFamily="34" charset="0"/>
              </a:rPr>
              <a:t>……..</a:t>
            </a:r>
          </a:p>
        </p:txBody>
      </p:sp>
      <p:sp>
        <p:nvSpPr>
          <p:cNvPr id="37924" name="Oval 36"/>
          <p:cNvSpPr>
            <a:spLocks noChangeArrowheads="1"/>
          </p:cNvSpPr>
          <p:nvPr/>
        </p:nvSpPr>
        <p:spPr bwMode="auto">
          <a:xfrm>
            <a:off x="7086600" y="1447800"/>
            <a:ext cx="304800" cy="304800"/>
          </a:xfrm>
          <a:prstGeom prst="ellipse">
            <a:avLst/>
          </a:prstGeom>
          <a:solidFill>
            <a:schemeClr val="bg1"/>
          </a:solidFill>
          <a:ln w="19050" cap="sq">
            <a:solidFill>
              <a:schemeClr val="tx1"/>
            </a:solidFill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7925" name="Text Box 37"/>
          <p:cNvSpPr txBox="1">
            <a:spLocks noChangeArrowheads="1"/>
          </p:cNvSpPr>
          <p:nvPr/>
        </p:nvSpPr>
        <p:spPr bwMode="auto">
          <a:xfrm>
            <a:off x="6629400" y="1066800"/>
            <a:ext cx="1317625" cy="366713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 sz="1800">
                <a:latin typeface="Tahoma" pitchFamily="34" charset="0"/>
              </a:rPr>
              <a:t>Destination</a:t>
            </a:r>
          </a:p>
        </p:txBody>
      </p:sp>
      <p:cxnSp>
        <p:nvCxnSpPr>
          <p:cNvPr id="37929" name="AutoShape 41"/>
          <p:cNvCxnSpPr>
            <a:cxnSpLocks noChangeShapeType="1"/>
            <a:stCxn id="37918" idx="6"/>
            <a:endCxn id="37924" idx="2"/>
          </p:cNvCxnSpPr>
          <p:nvPr/>
        </p:nvCxnSpPr>
        <p:spPr bwMode="auto">
          <a:xfrm flipV="1">
            <a:off x="3971925" y="1600200"/>
            <a:ext cx="3105150" cy="2209800"/>
          </a:xfrm>
          <a:prstGeom prst="curvedConnector3">
            <a:avLst>
              <a:gd name="adj1" fmla="val 50000"/>
            </a:avLst>
          </a:prstGeom>
          <a:noFill/>
          <a:ln w="19050">
            <a:solidFill>
              <a:srgbClr val="000000"/>
            </a:solidFill>
            <a:round/>
            <a:headEnd/>
            <a:tailEnd type="triangle" w="lg" len="med"/>
          </a:ln>
          <a:effectLst/>
        </p:spPr>
      </p:cxnSp>
      <p:grpSp>
        <p:nvGrpSpPr>
          <p:cNvPr id="7" name="Group 47"/>
          <p:cNvGrpSpPr>
            <a:grpSpLocks/>
          </p:cNvGrpSpPr>
          <p:nvPr/>
        </p:nvGrpSpPr>
        <p:grpSpPr bwMode="auto">
          <a:xfrm>
            <a:off x="1905000" y="5715000"/>
            <a:ext cx="1206500" cy="717550"/>
            <a:chOff x="1056" y="3600"/>
            <a:chExt cx="760" cy="452"/>
          </a:xfrm>
        </p:grpSpPr>
        <p:sp>
          <p:nvSpPr>
            <p:cNvPr id="37931" name="AutoShape 43"/>
            <p:cNvSpPr>
              <a:spLocks noChangeArrowheads="1"/>
            </p:cNvSpPr>
            <p:nvPr/>
          </p:nvSpPr>
          <p:spPr bwMode="auto">
            <a:xfrm>
              <a:off x="1325" y="3600"/>
              <a:ext cx="288" cy="240"/>
            </a:xfrm>
            <a:prstGeom prst="triangle">
              <a:avLst>
                <a:gd name="adj" fmla="val 50000"/>
              </a:avLst>
            </a:prstGeom>
            <a:solidFill>
              <a:schemeClr val="bg1"/>
            </a:solidFill>
            <a:ln w="25400" algn="ctr">
              <a:solidFill>
                <a:schemeClr val="accent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32" name="Text Box 44"/>
            <p:cNvSpPr txBox="1">
              <a:spLocks noChangeArrowheads="1"/>
            </p:cNvSpPr>
            <p:nvPr/>
          </p:nvSpPr>
          <p:spPr bwMode="auto">
            <a:xfrm>
              <a:off x="1056" y="3840"/>
              <a:ext cx="760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>
                  <a:solidFill>
                    <a:schemeClr val="accent2"/>
                  </a:solidFill>
                  <a:latin typeface="Tahoma" pitchFamily="34" charset="0"/>
                </a:rPr>
                <a:t>DNS Server</a:t>
              </a:r>
            </a:p>
          </p:txBody>
        </p:sp>
      </p:grpSp>
      <p:cxnSp>
        <p:nvCxnSpPr>
          <p:cNvPr id="37934" name="AutoShape 46"/>
          <p:cNvCxnSpPr>
            <a:cxnSpLocks noChangeShapeType="1"/>
            <a:stCxn id="37899" idx="6"/>
            <a:endCxn id="37931" idx="1"/>
          </p:cNvCxnSpPr>
          <p:nvPr/>
        </p:nvCxnSpPr>
        <p:spPr bwMode="auto">
          <a:xfrm>
            <a:off x="1000125" y="5410200"/>
            <a:ext cx="1433513" cy="495300"/>
          </a:xfrm>
          <a:prstGeom prst="straightConnector1">
            <a:avLst/>
          </a:prstGeom>
          <a:noFill/>
          <a:ln w="25400">
            <a:solidFill>
              <a:schemeClr val="accent2"/>
            </a:solidFill>
            <a:round/>
            <a:headEnd/>
            <a:tailEnd type="triangle" w="lg" len="med"/>
          </a:ln>
          <a:effectLst/>
        </p:spPr>
      </p:cxnSp>
      <p:grpSp>
        <p:nvGrpSpPr>
          <p:cNvPr id="8" name="Group 58"/>
          <p:cNvGrpSpPr>
            <a:grpSpLocks/>
          </p:cNvGrpSpPr>
          <p:nvPr/>
        </p:nvGrpSpPr>
        <p:grpSpPr bwMode="auto">
          <a:xfrm>
            <a:off x="6570663" y="5029200"/>
            <a:ext cx="995362" cy="717550"/>
            <a:chOff x="4139" y="3168"/>
            <a:chExt cx="627" cy="452"/>
          </a:xfrm>
        </p:grpSpPr>
        <p:sp>
          <p:nvSpPr>
            <p:cNvPr id="37941" name="Rectangle 53"/>
            <p:cNvSpPr>
              <a:spLocks noChangeArrowheads="1"/>
            </p:cNvSpPr>
            <p:nvPr/>
          </p:nvSpPr>
          <p:spPr bwMode="auto">
            <a:xfrm>
              <a:off x="4368" y="3168"/>
              <a:ext cx="144" cy="24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99FF33"/>
                </a:solidFill>
              </a:endParaRPr>
            </a:p>
          </p:txBody>
        </p:sp>
        <p:sp>
          <p:nvSpPr>
            <p:cNvPr id="37942" name="Text Box 54"/>
            <p:cNvSpPr txBox="1">
              <a:spLocks noChangeArrowheads="1"/>
            </p:cNvSpPr>
            <p:nvPr/>
          </p:nvSpPr>
          <p:spPr bwMode="auto">
            <a:xfrm>
              <a:off x="4139" y="3408"/>
              <a:ext cx="62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>
                  <a:solidFill>
                    <a:srgbClr val="009900"/>
                  </a:solidFill>
                  <a:latin typeface="Tahoma" pitchFamily="34" charset="0"/>
                </a:rPr>
                <a:t>Replica 3</a:t>
              </a:r>
            </a:p>
          </p:txBody>
        </p:sp>
      </p:grpSp>
      <p:grpSp>
        <p:nvGrpSpPr>
          <p:cNvPr id="9" name="Group 59"/>
          <p:cNvGrpSpPr>
            <a:grpSpLocks/>
          </p:cNvGrpSpPr>
          <p:nvPr/>
        </p:nvGrpSpPr>
        <p:grpSpPr bwMode="auto">
          <a:xfrm>
            <a:off x="4056063" y="3962400"/>
            <a:ext cx="995362" cy="717550"/>
            <a:chOff x="4139" y="3168"/>
            <a:chExt cx="627" cy="452"/>
          </a:xfrm>
        </p:grpSpPr>
        <p:sp>
          <p:nvSpPr>
            <p:cNvPr id="37948" name="Rectangle 60"/>
            <p:cNvSpPr>
              <a:spLocks noChangeArrowheads="1"/>
            </p:cNvSpPr>
            <p:nvPr/>
          </p:nvSpPr>
          <p:spPr bwMode="auto">
            <a:xfrm>
              <a:off x="4368" y="3168"/>
              <a:ext cx="144" cy="24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99FF33"/>
                </a:solidFill>
              </a:endParaRPr>
            </a:p>
          </p:txBody>
        </p:sp>
        <p:sp>
          <p:nvSpPr>
            <p:cNvPr id="37949" name="Text Box 61"/>
            <p:cNvSpPr txBox="1">
              <a:spLocks noChangeArrowheads="1"/>
            </p:cNvSpPr>
            <p:nvPr/>
          </p:nvSpPr>
          <p:spPr bwMode="auto">
            <a:xfrm>
              <a:off x="4139" y="3408"/>
              <a:ext cx="62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>
                  <a:solidFill>
                    <a:srgbClr val="009900"/>
                  </a:solidFill>
                  <a:latin typeface="Tahoma" pitchFamily="34" charset="0"/>
                </a:rPr>
                <a:t>Replica 2</a:t>
              </a:r>
            </a:p>
          </p:txBody>
        </p:sp>
      </p:grpSp>
      <p:grpSp>
        <p:nvGrpSpPr>
          <p:cNvPr id="10" name="Group 62"/>
          <p:cNvGrpSpPr>
            <a:grpSpLocks/>
          </p:cNvGrpSpPr>
          <p:nvPr/>
        </p:nvGrpSpPr>
        <p:grpSpPr bwMode="auto">
          <a:xfrm>
            <a:off x="1617663" y="2743200"/>
            <a:ext cx="995362" cy="717550"/>
            <a:chOff x="4139" y="3168"/>
            <a:chExt cx="627" cy="452"/>
          </a:xfrm>
        </p:grpSpPr>
        <p:sp>
          <p:nvSpPr>
            <p:cNvPr id="37951" name="Rectangle 63"/>
            <p:cNvSpPr>
              <a:spLocks noChangeArrowheads="1"/>
            </p:cNvSpPr>
            <p:nvPr/>
          </p:nvSpPr>
          <p:spPr bwMode="auto">
            <a:xfrm>
              <a:off x="4368" y="3168"/>
              <a:ext cx="144" cy="240"/>
            </a:xfrm>
            <a:prstGeom prst="rect">
              <a:avLst/>
            </a:prstGeom>
            <a:solidFill>
              <a:schemeClr val="bg1"/>
            </a:solidFill>
            <a:ln w="25400" algn="ctr">
              <a:solidFill>
                <a:srgbClr val="339933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US">
                <a:solidFill>
                  <a:srgbClr val="99FF33"/>
                </a:solidFill>
              </a:endParaRPr>
            </a:p>
          </p:txBody>
        </p:sp>
        <p:sp>
          <p:nvSpPr>
            <p:cNvPr id="37952" name="Text Box 64"/>
            <p:cNvSpPr txBox="1">
              <a:spLocks noChangeArrowheads="1"/>
            </p:cNvSpPr>
            <p:nvPr/>
          </p:nvSpPr>
          <p:spPr bwMode="auto">
            <a:xfrm>
              <a:off x="4139" y="3408"/>
              <a:ext cx="627" cy="21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zh-TW" sz="1600">
                  <a:solidFill>
                    <a:srgbClr val="009900"/>
                  </a:solidFill>
                  <a:latin typeface="Tahoma" pitchFamily="34" charset="0"/>
                </a:rPr>
                <a:t>Replica 1</a:t>
              </a:r>
            </a:p>
          </p:txBody>
        </p:sp>
      </p:grpSp>
      <p:grpSp>
        <p:nvGrpSpPr>
          <p:cNvPr id="11" name="Group 68"/>
          <p:cNvGrpSpPr>
            <a:grpSpLocks/>
          </p:cNvGrpSpPr>
          <p:nvPr/>
        </p:nvGrpSpPr>
        <p:grpSpPr bwMode="auto">
          <a:xfrm>
            <a:off x="946150" y="2933700"/>
            <a:ext cx="5975350" cy="2359025"/>
            <a:chOff x="596" y="1848"/>
            <a:chExt cx="3764" cy="1486"/>
          </a:xfrm>
        </p:grpSpPr>
        <p:cxnSp>
          <p:nvCxnSpPr>
            <p:cNvPr id="37953" name="AutoShape 65"/>
            <p:cNvCxnSpPr>
              <a:cxnSpLocks noChangeShapeType="1"/>
              <a:stCxn id="37899" idx="7"/>
              <a:endCxn id="37951" idx="1"/>
            </p:cNvCxnSpPr>
            <p:nvPr/>
          </p:nvCxnSpPr>
          <p:spPr bwMode="auto">
            <a:xfrm rot="16200000">
              <a:off x="175" y="2269"/>
              <a:ext cx="1486" cy="644"/>
            </a:xfrm>
            <a:prstGeom prst="curvedConnector2">
              <a:avLst/>
            </a:prstGeom>
            <a:noFill/>
            <a:ln w="25400">
              <a:solidFill>
                <a:srgbClr val="339933"/>
              </a:solidFill>
              <a:prstDash val="sysDot"/>
              <a:round/>
              <a:headEnd/>
              <a:tailEnd type="triangle" w="lg" len="med"/>
            </a:ln>
            <a:effectLst/>
          </p:spPr>
        </p:cxnSp>
        <p:cxnSp>
          <p:nvCxnSpPr>
            <p:cNvPr id="37954" name="AutoShape 66"/>
            <p:cNvCxnSpPr>
              <a:cxnSpLocks noChangeShapeType="1"/>
              <a:stCxn id="37899" idx="7"/>
              <a:endCxn id="37948" idx="1"/>
            </p:cNvCxnSpPr>
            <p:nvPr/>
          </p:nvCxnSpPr>
          <p:spPr bwMode="auto">
            <a:xfrm rot="16200000">
              <a:off x="1327" y="1885"/>
              <a:ext cx="718" cy="2180"/>
            </a:xfrm>
            <a:prstGeom prst="curvedConnector2">
              <a:avLst/>
            </a:prstGeom>
            <a:noFill/>
            <a:ln w="25400" cap="rnd">
              <a:solidFill>
                <a:srgbClr val="339933"/>
              </a:solidFill>
              <a:prstDash val="sysDot"/>
              <a:round/>
              <a:headEnd/>
              <a:tailEnd type="triangle" w="lg" len="med"/>
            </a:ln>
            <a:effectLst/>
          </p:spPr>
        </p:cxnSp>
        <p:cxnSp>
          <p:nvCxnSpPr>
            <p:cNvPr id="37955" name="AutoShape 67"/>
            <p:cNvCxnSpPr>
              <a:cxnSpLocks noChangeShapeType="1"/>
              <a:stCxn id="37899" idx="7"/>
              <a:endCxn id="37941" idx="1"/>
            </p:cNvCxnSpPr>
            <p:nvPr/>
          </p:nvCxnSpPr>
          <p:spPr bwMode="auto">
            <a:xfrm rot="16200000">
              <a:off x="2455" y="1429"/>
              <a:ext cx="46" cy="3764"/>
            </a:xfrm>
            <a:prstGeom prst="curvedConnector2">
              <a:avLst/>
            </a:prstGeom>
            <a:noFill/>
            <a:ln w="25400">
              <a:solidFill>
                <a:srgbClr val="339933"/>
              </a:solidFill>
              <a:prstDash val="sysDot"/>
              <a:round/>
              <a:headEnd/>
              <a:tailEnd type="triangle" w="lg" len="med"/>
            </a:ln>
            <a:effectLst/>
          </p:spPr>
        </p:cxnSp>
      </p:grpSp>
      <p:sp>
        <p:nvSpPr>
          <p:cNvPr id="46" name="Title 45"/>
          <p:cNvSpPr>
            <a:spLocks noGrp="1"/>
          </p:cNvSpPr>
          <p:nvPr>
            <p:ph type="title"/>
          </p:nvPr>
        </p:nvSpPr>
        <p:spPr>
          <a:xfrm>
            <a:off x="304800" y="292100"/>
            <a:ext cx="8610600" cy="868363"/>
          </a:xfrm>
        </p:spPr>
        <p:txBody>
          <a:bodyPr/>
          <a:lstStyle/>
          <a:p>
            <a:r>
              <a:rPr lang="en-US" dirty="0" smtClean="0"/>
              <a:t>Aside: Drafting behind </a:t>
            </a:r>
            <a:r>
              <a:rPr lang="en-US" dirty="0" err="1" smtClean="0"/>
              <a:t>Akamai</a:t>
            </a:r>
            <a:r>
              <a:rPr lang="en-US" dirty="0" smtClean="0"/>
              <a:t> (2/3)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3352800" y="5638800"/>
            <a:ext cx="518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Solution: Route through peers close to replicas suggested by </a:t>
            </a:r>
            <a:r>
              <a:rPr lang="en-US" sz="2400" dirty="0" err="1" smtClean="0"/>
              <a:t>Akamai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DE746-A011-421D-8D93-3B5D41D33D94}" type="slidenum">
              <a:rPr lang="en-US" altLang="zh-TW"/>
              <a:pPr/>
              <a:t>26</a:t>
            </a:fld>
            <a:endParaRPr lang="en-US" altLang="zh-TW"/>
          </a:p>
        </p:txBody>
      </p:sp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>
                <a:ea typeface="新細明體" pitchFamily="18" charset="-120"/>
              </a:rPr>
              <a:t>Aside: Drafting behind </a:t>
            </a:r>
            <a:r>
              <a:rPr lang="en-US" sz="3600" dirty="0" err="1" smtClean="0">
                <a:ea typeface="新細明體" pitchFamily="18" charset="-120"/>
              </a:rPr>
              <a:t>Akamai</a:t>
            </a:r>
            <a:r>
              <a:rPr lang="en-US" sz="3600" dirty="0" smtClean="0">
                <a:ea typeface="新細明體" pitchFamily="18" charset="-120"/>
              </a:rPr>
              <a:t> (3/3)</a:t>
            </a:r>
            <a:endParaRPr lang="en-US" sz="3600" dirty="0">
              <a:ea typeface="新細明體" pitchFamily="18" charset="-120"/>
            </a:endParaRP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0" y="1905000"/>
            <a:ext cx="8685213" cy="2646363"/>
            <a:chOff x="0" y="1248"/>
            <a:chExt cx="5527" cy="1763"/>
          </a:xfrm>
        </p:grpSpPr>
        <p:pic>
          <p:nvPicPr>
            <p:cNvPr id="35844" name="Picture 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0" y="1248"/>
              <a:ext cx="2764" cy="1763"/>
            </a:xfrm>
            <a:prstGeom prst="rect">
              <a:avLst/>
            </a:prstGeom>
            <a:noFill/>
            <a:ln>
              <a:noFill/>
            </a:ln>
            <a:effectLst/>
          </p:spPr>
        </p:pic>
        <p:pic>
          <p:nvPicPr>
            <p:cNvPr id="35845" name="Picture 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763" y="1248"/>
              <a:ext cx="2764" cy="1757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  <a:effectLst/>
          </p:spPr>
        </p:pic>
      </p:grpSp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990600" y="3505200"/>
            <a:ext cx="1633538" cy="2216150"/>
            <a:chOff x="624" y="2208"/>
            <a:chExt cx="1029" cy="1396"/>
          </a:xfrm>
        </p:grpSpPr>
        <p:sp>
          <p:nvSpPr>
            <p:cNvPr id="35849" name="Text Box 9"/>
            <p:cNvSpPr txBox="1">
              <a:spLocks noChangeArrowheads="1"/>
            </p:cNvSpPr>
            <p:nvPr/>
          </p:nvSpPr>
          <p:spPr bwMode="auto">
            <a:xfrm>
              <a:off x="816" y="3072"/>
              <a:ext cx="837" cy="532"/>
            </a:xfrm>
            <a:prstGeom prst="rect">
              <a:avLst/>
            </a:prstGeom>
            <a:noFill/>
            <a:ln w="1905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 dirty="0">
                  <a:solidFill>
                    <a:schemeClr val="tx2"/>
                  </a:solidFill>
                  <a:latin typeface="Tahoma" pitchFamily="34" charset="0"/>
                </a:rPr>
                <a:t>80% Taiwan</a:t>
              </a:r>
            </a:p>
            <a:p>
              <a:pPr algn="l"/>
              <a:r>
                <a:rPr lang="en-US" altLang="zh-TW" sz="1600" dirty="0">
                  <a:solidFill>
                    <a:schemeClr val="tx2"/>
                  </a:solidFill>
                  <a:latin typeface="Tahoma" pitchFamily="34" charset="0"/>
                </a:rPr>
                <a:t>15% Japan</a:t>
              </a:r>
            </a:p>
            <a:p>
              <a:pPr algn="l"/>
              <a:r>
                <a:rPr lang="en-US" altLang="zh-TW" sz="1600" dirty="0">
                  <a:solidFill>
                    <a:schemeClr val="tx2"/>
                  </a:solidFill>
                  <a:latin typeface="Tahoma" pitchFamily="34" charset="0"/>
                </a:rPr>
                <a:t>5 % U.S.</a:t>
              </a:r>
            </a:p>
          </p:txBody>
        </p:sp>
        <p:sp>
          <p:nvSpPr>
            <p:cNvPr id="35851" name="Line 11"/>
            <p:cNvSpPr>
              <a:spLocks noChangeShapeType="1"/>
            </p:cNvSpPr>
            <p:nvPr/>
          </p:nvSpPr>
          <p:spPr bwMode="auto">
            <a:xfrm>
              <a:off x="624" y="2208"/>
              <a:ext cx="480" cy="864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4" name="Group 14"/>
          <p:cNvGrpSpPr>
            <a:grpSpLocks/>
          </p:cNvGrpSpPr>
          <p:nvPr/>
        </p:nvGrpSpPr>
        <p:grpSpPr bwMode="auto">
          <a:xfrm>
            <a:off x="5715000" y="3792538"/>
            <a:ext cx="1368425" cy="1912937"/>
            <a:chOff x="3600" y="2389"/>
            <a:chExt cx="862" cy="1205"/>
          </a:xfrm>
        </p:grpSpPr>
        <p:sp>
          <p:nvSpPr>
            <p:cNvPr id="35850" name="Text Box 10"/>
            <p:cNvSpPr txBox="1">
              <a:spLocks noChangeArrowheads="1"/>
            </p:cNvSpPr>
            <p:nvPr/>
          </p:nvSpPr>
          <p:spPr bwMode="auto">
            <a:xfrm>
              <a:off x="3792" y="3216"/>
              <a:ext cx="670" cy="378"/>
            </a:xfrm>
            <a:prstGeom prst="rect">
              <a:avLst/>
            </a:prstGeom>
            <a:noFill/>
            <a:ln w="19050" cap="sq">
              <a:solidFill>
                <a:schemeClr val="bg2"/>
              </a:solidFill>
              <a:miter lim="800000"/>
              <a:headEnd type="none" w="sm" len="sm"/>
              <a:tailEnd type="none" w="sm" len="sm"/>
            </a:ln>
            <a:effectLst/>
          </p:spPr>
          <p:txBody>
            <a:bodyPr wrap="none">
              <a:spAutoFit/>
            </a:bodyPr>
            <a:lstStyle/>
            <a:p>
              <a:pPr algn="l"/>
              <a:r>
                <a:rPr lang="en-US" altLang="zh-TW" sz="1600">
                  <a:solidFill>
                    <a:schemeClr val="tx2"/>
                  </a:solidFill>
                  <a:latin typeface="Tahoma" pitchFamily="34" charset="0"/>
                </a:rPr>
                <a:t>75% U.K.</a:t>
              </a:r>
            </a:p>
            <a:p>
              <a:pPr algn="l"/>
              <a:r>
                <a:rPr lang="en-US" altLang="zh-TW" sz="1600">
                  <a:solidFill>
                    <a:schemeClr val="tx2"/>
                  </a:solidFill>
                  <a:latin typeface="Tahoma" pitchFamily="34" charset="0"/>
                </a:rPr>
                <a:t>25% U.S.</a:t>
              </a:r>
            </a:p>
          </p:txBody>
        </p:sp>
        <p:sp>
          <p:nvSpPr>
            <p:cNvPr id="35852" name="Line 12"/>
            <p:cNvSpPr>
              <a:spLocks noChangeShapeType="1"/>
            </p:cNvSpPr>
            <p:nvPr/>
          </p:nvSpPr>
          <p:spPr bwMode="auto">
            <a:xfrm>
              <a:off x="3600" y="2389"/>
              <a:ext cx="432" cy="816"/>
            </a:xfrm>
            <a:prstGeom prst="line">
              <a:avLst/>
            </a:prstGeom>
            <a:noFill/>
            <a:ln w="25400" cap="sq">
              <a:solidFill>
                <a:schemeClr val="accent2"/>
              </a:solidFill>
              <a:round/>
              <a:headEnd type="none" w="sm" len="sm"/>
              <a:tailEnd type="triangle" w="lg" len="med"/>
            </a:ln>
            <a:effectLst/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35858" name="Text Box 18"/>
          <p:cNvSpPr txBox="1">
            <a:spLocks noChangeArrowheads="1"/>
          </p:cNvSpPr>
          <p:nvPr/>
        </p:nvSpPr>
        <p:spPr bwMode="auto">
          <a:xfrm>
            <a:off x="1600200" y="1371600"/>
            <a:ext cx="16398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chemeClr val="accent2"/>
                </a:solidFill>
                <a:latin typeface="Tahoma" pitchFamily="34" charset="0"/>
              </a:rPr>
              <a:t>Taiwan-UK</a:t>
            </a:r>
          </a:p>
        </p:txBody>
      </p:sp>
      <p:sp>
        <p:nvSpPr>
          <p:cNvPr id="35859" name="Text Box 19"/>
          <p:cNvSpPr txBox="1">
            <a:spLocks noChangeArrowheads="1"/>
          </p:cNvSpPr>
          <p:nvPr/>
        </p:nvSpPr>
        <p:spPr bwMode="auto">
          <a:xfrm>
            <a:off x="5867400" y="1371600"/>
            <a:ext cx="1639888" cy="457200"/>
          </a:xfrm>
          <a:prstGeom prst="rect">
            <a:avLst/>
          </a:prstGeom>
          <a:noFill/>
          <a:ln w="12700" cap="sq">
            <a:noFill/>
            <a:miter lim="800000"/>
            <a:headEnd type="none" w="sm" len="sm"/>
            <a:tailEnd type="none" w="sm" len="sm"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altLang="zh-TW">
                <a:solidFill>
                  <a:schemeClr val="accent2"/>
                </a:solidFill>
                <a:latin typeface="Tahoma" pitchFamily="34" charset="0"/>
              </a:rPr>
              <a:t>UK-Taiwan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2" dur="indefinite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34"/>
                                      </p:to>
                                    </p:set>
                                    <p:animEffect filter="image" prLst="opacity: 0.34">
                                      <p:cBhvr rctx="IE">
                                        <p:cTn id="13" dur="indefinite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G:\!In Progress\AKAMAI - MASTER\9872 K.King - Apple\artwork\jpg\discovery\9872 discovery2 copy.jpg"/>
          <p:cNvPicPr>
            <a:picLocks noChangeAspect="1" noChangeArrowheads="1"/>
          </p:cNvPicPr>
          <p:nvPr/>
        </p:nvPicPr>
        <p:blipFill>
          <a:blip r:embed="rId3"/>
          <a:srcRect l="5113" t="4948" r="6213" b="10928"/>
          <a:stretch>
            <a:fillRect/>
          </a:stretch>
        </p:blipFill>
        <p:spPr bwMode="ltGray">
          <a:xfrm>
            <a:off x="1622425" y="2116138"/>
            <a:ext cx="4349750" cy="4398962"/>
          </a:xfrm>
          <a:prstGeom prst="rect">
            <a:avLst/>
          </a:prstGeom>
          <a:noFill/>
        </p:spPr>
      </p:pic>
      <p:grpSp>
        <p:nvGrpSpPr>
          <p:cNvPr id="2" name="Group 46"/>
          <p:cNvGrpSpPr>
            <a:grpSpLocks/>
          </p:cNvGrpSpPr>
          <p:nvPr/>
        </p:nvGrpSpPr>
        <p:grpSpPr bwMode="auto">
          <a:xfrm>
            <a:off x="2895600" y="6096000"/>
            <a:ext cx="3357563" cy="533400"/>
            <a:chOff x="1824" y="3840"/>
            <a:chExt cx="2115" cy="336"/>
          </a:xfrm>
        </p:grpSpPr>
        <p:sp>
          <p:nvSpPr>
            <p:cNvPr id="290835" name="Text Box 19"/>
            <p:cNvSpPr txBox="1">
              <a:spLocks noChangeArrowheads="1"/>
            </p:cNvSpPr>
            <p:nvPr/>
          </p:nvSpPr>
          <p:spPr bwMode="auto">
            <a:xfrm>
              <a:off x="1824" y="3840"/>
              <a:ext cx="2115" cy="336"/>
            </a:xfrm>
            <a:prstGeom prst="rect">
              <a:avLst/>
            </a:prstGeom>
            <a:gradFill rotWithShape="0">
              <a:gsLst>
                <a:gs pos="0">
                  <a:schemeClr val="accent1"/>
                </a:gs>
                <a:gs pos="50000">
                  <a:srgbClr val="FFB953"/>
                </a:gs>
                <a:gs pos="100000">
                  <a:schemeClr val="accent1"/>
                </a:gs>
              </a:gsLst>
              <a:lin ang="2700000" scaled="1"/>
            </a:gradFill>
            <a:ln w="9525">
              <a:noFill/>
              <a:miter lim="800000"/>
              <a:headEnd/>
              <a:tailEnd/>
            </a:ln>
            <a:effectLst>
              <a:prstShdw prst="shdw17" dist="17961" dir="2700000">
                <a:schemeClr val="accent1">
                  <a:gamma/>
                  <a:shade val="60000"/>
                  <a:invGamma/>
                </a:schemeClr>
              </a:prstShdw>
            </a:effectLst>
          </p:spPr>
          <p:txBody>
            <a:bodyPr wrap="none"/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endParaRPr lang="en-US" sz="1200" b="0">
                <a:solidFill>
                  <a:srgbClr val="FFFFFF"/>
                </a:solidFill>
              </a:endParaRPr>
            </a:p>
          </p:txBody>
        </p:sp>
        <p:sp>
          <p:nvSpPr>
            <p:cNvPr id="290836" name="Rectangle 20"/>
            <p:cNvSpPr>
              <a:spLocks noChangeArrowheads="1"/>
            </p:cNvSpPr>
            <p:nvPr/>
          </p:nvSpPr>
          <p:spPr bwMode="auto">
            <a:xfrm>
              <a:off x="2405" y="3944"/>
              <a:ext cx="1376" cy="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lnSpc>
                  <a:spcPct val="70000"/>
                </a:lnSpc>
                <a:spcBef>
                  <a:spcPct val="50000"/>
                </a:spcBef>
              </a:pPr>
              <a:r>
                <a:rPr lang="en-US" sz="1400">
                  <a:solidFill>
                    <a:schemeClr val="bg2"/>
                  </a:solidFill>
                </a:rPr>
                <a:t>Page Served by Akamai</a:t>
              </a:r>
            </a:p>
          </p:txBody>
        </p:sp>
        <p:sp>
          <p:nvSpPr>
            <p:cNvPr id="290837" name="Rectangle 21"/>
            <p:cNvSpPr>
              <a:spLocks noChangeArrowheads="1"/>
            </p:cNvSpPr>
            <p:nvPr/>
          </p:nvSpPr>
          <p:spPr bwMode="auto">
            <a:xfrm>
              <a:off x="1872" y="3840"/>
              <a:ext cx="565" cy="3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28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78%</a:t>
              </a:r>
            </a:p>
          </p:txBody>
        </p:sp>
      </p:grpSp>
      <p:grpSp>
        <p:nvGrpSpPr>
          <p:cNvPr id="3" name="Group 41"/>
          <p:cNvGrpSpPr>
            <a:grpSpLocks/>
          </p:cNvGrpSpPr>
          <p:nvPr/>
        </p:nvGrpSpPr>
        <p:grpSpPr bwMode="auto">
          <a:xfrm>
            <a:off x="2293938" y="1562100"/>
            <a:ext cx="3802062" cy="495300"/>
            <a:chOff x="1445" y="984"/>
            <a:chExt cx="2395" cy="312"/>
          </a:xfrm>
        </p:grpSpPr>
        <p:sp>
          <p:nvSpPr>
            <p:cNvPr id="290846" name="Text Box 30"/>
            <p:cNvSpPr txBox="1">
              <a:spLocks noChangeArrowheads="1"/>
            </p:cNvSpPr>
            <p:nvPr/>
          </p:nvSpPr>
          <p:spPr bwMode="auto">
            <a:xfrm>
              <a:off x="1488" y="984"/>
              <a:ext cx="2352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tabLst>
                  <a:tab pos="2743200" algn="r"/>
                </a:tabLst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Total page	87,550 bytes</a:t>
              </a:r>
              <a:b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Total Akamai Served	    68,756 bytes</a:t>
              </a:r>
            </a:p>
          </p:txBody>
        </p:sp>
        <p:sp>
          <p:nvSpPr>
            <p:cNvPr id="290849" name="Line 33"/>
            <p:cNvSpPr>
              <a:spLocks noChangeShapeType="1"/>
            </p:cNvSpPr>
            <p:nvPr/>
          </p:nvSpPr>
          <p:spPr bwMode="auto">
            <a:xfrm flipV="1">
              <a:off x="1445" y="1032"/>
              <a:ext cx="0" cy="26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42"/>
          <p:cNvGrpSpPr>
            <a:grpSpLocks/>
          </p:cNvGrpSpPr>
          <p:nvPr/>
        </p:nvGrpSpPr>
        <p:grpSpPr bwMode="auto">
          <a:xfrm>
            <a:off x="228600" y="4191000"/>
            <a:ext cx="1447800" cy="461963"/>
            <a:chOff x="144" y="2640"/>
            <a:chExt cx="912" cy="291"/>
          </a:xfrm>
        </p:grpSpPr>
        <p:sp>
          <p:nvSpPr>
            <p:cNvPr id="290841" name="Text Box 25"/>
            <p:cNvSpPr txBox="1">
              <a:spLocks noChangeArrowheads="1"/>
            </p:cNvSpPr>
            <p:nvPr/>
          </p:nvSpPr>
          <p:spPr bwMode="auto">
            <a:xfrm>
              <a:off x="144" y="2640"/>
              <a:ext cx="87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Navigation Bar</a:t>
              </a:r>
              <a:b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9,674 bytes</a:t>
              </a:r>
            </a:p>
          </p:txBody>
        </p:sp>
        <p:sp>
          <p:nvSpPr>
            <p:cNvPr id="290851" name="Line 35"/>
            <p:cNvSpPr>
              <a:spLocks noChangeShapeType="1"/>
            </p:cNvSpPr>
            <p:nvPr/>
          </p:nvSpPr>
          <p:spPr bwMode="auto">
            <a:xfrm rot="16200000" flipV="1">
              <a:off x="598" y="2474"/>
              <a:ext cx="3" cy="9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" name="Group 43"/>
          <p:cNvGrpSpPr>
            <a:grpSpLocks/>
          </p:cNvGrpSpPr>
          <p:nvPr/>
        </p:nvGrpSpPr>
        <p:grpSpPr bwMode="auto">
          <a:xfrm>
            <a:off x="5715000" y="2743200"/>
            <a:ext cx="1525588" cy="461963"/>
            <a:chOff x="3600" y="1728"/>
            <a:chExt cx="961" cy="291"/>
          </a:xfrm>
        </p:grpSpPr>
        <p:sp>
          <p:nvSpPr>
            <p:cNvPr id="290847" name="Text Box 31"/>
            <p:cNvSpPr txBox="1">
              <a:spLocks noChangeArrowheads="1"/>
            </p:cNvSpPr>
            <p:nvPr/>
          </p:nvSpPr>
          <p:spPr bwMode="auto">
            <a:xfrm>
              <a:off x="3840" y="1728"/>
              <a:ext cx="721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Banner Ads    16,174 bytes</a:t>
              </a:r>
            </a:p>
          </p:txBody>
        </p:sp>
        <p:sp>
          <p:nvSpPr>
            <p:cNvPr id="290854" name="Line 38"/>
            <p:cNvSpPr>
              <a:spLocks noChangeShapeType="1"/>
            </p:cNvSpPr>
            <p:nvPr/>
          </p:nvSpPr>
          <p:spPr bwMode="auto">
            <a:xfrm rot="16200000" flipV="1">
              <a:off x="4078" y="1538"/>
              <a:ext cx="3" cy="96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6" name="Group 47"/>
          <p:cNvGrpSpPr>
            <a:grpSpLocks/>
          </p:cNvGrpSpPr>
          <p:nvPr/>
        </p:nvGrpSpPr>
        <p:grpSpPr bwMode="auto">
          <a:xfrm>
            <a:off x="228600" y="2895600"/>
            <a:ext cx="1447800" cy="481013"/>
            <a:chOff x="144" y="1824"/>
            <a:chExt cx="912" cy="303"/>
          </a:xfrm>
        </p:grpSpPr>
        <p:sp>
          <p:nvSpPr>
            <p:cNvPr id="290840" name="Text Box 24"/>
            <p:cNvSpPr txBox="1">
              <a:spLocks noChangeArrowheads="1"/>
            </p:cNvSpPr>
            <p:nvPr/>
          </p:nvSpPr>
          <p:spPr bwMode="auto">
            <a:xfrm>
              <a:off x="144" y="1824"/>
              <a:ext cx="768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Logos	      </a:t>
              </a:r>
              <a:b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3,395 bytes</a:t>
              </a:r>
            </a:p>
          </p:txBody>
        </p:sp>
        <p:sp>
          <p:nvSpPr>
            <p:cNvPr id="290850" name="Line 34"/>
            <p:cNvSpPr>
              <a:spLocks noChangeShapeType="1"/>
            </p:cNvSpPr>
            <p:nvPr/>
          </p:nvSpPr>
          <p:spPr bwMode="auto">
            <a:xfrm rot="16200000" flipV="1">
              <a:off x="598" y="1670"/>
              <a:ext cx="3" cy="912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 type="triangle" w="med" len="med"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" name="Group 45"/>
          <p:cNvGrpSpPr>
            <a:grpSpLocks/>
          </p:cNvGrpSpPr>
          <p:nvPr/>
        </p:nvGrpSpPr>
        <p:grpSpPr bwMode="auto">
          <a:xfrm>
            <a:off x="5715000" y="3962400"/>
            <a:ext cx="1525588" cy="461963"/>
            <a:chOff x="3600" y="2496"/>
            <a:chExt cx="961" cy="291"/>
          </a:xfrm>
        </p:grpSpPr>
        <p:sp>
          <p:nvSpPr>
            <p:cNvPr id="290843" name="Text Box 27"/>
            <p:cNvSpPr txBox="1">
              <a:spLocks noChangeArrowheads="1"/>
            </p:cNvSpPr>
            <p:nvPr/>
          </p:nvSpPr>
          <p:spPr bwMode="auto">
            <a:xfrm>
              <a:off x="3744" y="2496"/>
              <a:ext cx="817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Gif links</a:t>
              </a:r>
              <a:b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22,395 bytes</a:t>
              </a:r>
            </a:p>
          </p:txBody>
        </p:sp>
        <p:sp>
          <p:nvSpPr>
            <p:cNvPr id="290853" name="Line 37"/>
            <p:cNvSpPr>
              <a:spLocks noChangeShapeType="1"/>
            </p:cNvSpPr>
            <p:nvPr/>
          </p:nvSpPr>
          <p:spPr bwMode="auto">
            <a:xfrm rot="16200000" flipV="1">
              <a:off x="4078" y="2306"/>
              <a:ext cx="3" cy="960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" name="Group 44"/>
          <p:cNvGrpSpPr>
            <a:grpSpLocks/>
          </p:cNvGrpSpPr>
          <p:nvPr/>
        </p:nvGrpSpPr>
        <p:grpSpPr bwMode="auto">
          <a:xfrm>
            <a:off x="4724400" y="4495800"/>
            <a:ext cx="2516188" cy="461963"/>
            <a:chOff x="2976" y="2832"/>
            <a:chExt cx="1585" cy="291"/>
          </a:xfrm>
        </p:grpSpPr>
        <p:sp>
          <p:nvSpPr>
            <p:cNvPr id="290845" name="Text Box 29"/>
            <p:cNvSpPr txBox="1">
              <a:spLocks noChangeArrowheads="1"/>
            </p:cNvSpPr>
            <p:nvPr/>
          </p:nvSpPr>
          <p:spPr bwMode="auto">
            <a:xfrm>
              <a:off x="3648" y="2832"/>
              <a:ext cx="913" cy="2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Fresh Content</a:t>
              </a:r>
              <a:b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</a:br>
              <a:r>
                <a:rPr lang="en-US" sz="120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17,118 bytes</a:t>
              </a:r>
            </a:p>
          </p:txBody>
        </p:sp>
        <p:sp>
          <p:nvSpPr>
            <p:cNvPr id="290856" name="Line 40"/>
            <p:cNvSpPr>
              <a:spLocks noChangeShapeType="1"/>
            </p:cNvSpPr>
            <p:nvPr/>
          </p:nvSpPr>
          <p:spPr bwMode="auto">
            <a:xfrm rot="16200000" flipV="1">
              <a:off x="3765" y="2329"/>
              <a:ext cx="5" cy="1584"/>
            </a:xfrm>
            <a:prstGeom prst="line">
              <a:avLst/>
            </a:prstGeom>
            <a:noFill/>
            <a:ln w="28575">
              <a:solidFill>
                <a:schemeClr val="tx2"/>
              </a:solidFill>
              <a:round/>
              <a:headEnd/>
              <a:tailEnd type="triangle" w="med" len="med"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7" name="Title 26"/>
          <p:cNvSpPr>
            <a:spLocks noGrp="1"/>
          </p:cNvSpPr>
          <p:nvPr>
            <p:ph type="title"/>
          </p:nvPr>
        </p:nvSpPr>
        <p:spPr>
          <a:xfrm>
            <a:off x="228600" y="292100"/>
            <a:ext cx="8686800" cy="1003300"/>
          </a:xfrm>
        </p:spPr>
        <p:txBody>
          <a:bodyPr/>
          <a:lstStyle/>
          <a:p>
            <a:r>
              <a:rPr lang="en-US" sz="3200" dirty="0" smtClean="0"/>
              <a:t>Why </a:t>
            </a:r>
            <a:r>
              <a:rPr lang="en-US" sz="3200" dirty="0" err="1" smtClean="0"/>
              <a:t>Akamai</a:t>
            </a:r>
            <a:r>
              <a:rPr lang="en-US" sz="3200" dirty="0" smtClean="0"/>
              <a:t> helps even though the top-level page is fetched directly from the origin server?</a:t>
            </a:r>
            <a:endParaRPr lang="en-US" sz="3200" dirty="0"/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ransition advClick="0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r>
              <a:rPr lang="en-US" dirty="0" smtClean="0"/>
              <a:t>Trends impacting Web </a:t>
            </a:r>
            <a:r>
              <a:rPr lang="en-US" dirty="0" err="1" smtClean="0"/>
              <a:t>cacheability</a:t>
            </a:r>
            <a:r>
              <a:rPr lang="en-US" dirty="0" smtClean="0"/>
              <a:t> (and </a:t>
            </a:r>
            <a:r>
              <a:rPr lang="en-US" dirty="0" err="1" smtClean="0"/>
              <a:t>Akamai</a:t>
            </a:r>
            <a:r>
              <a:rPr lang="en-US" dirty="0" smtClean="0"/>
              <a:t>-like systems)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200"/>
          </a:xfrm>
        </p:spPr>
        <p:txBody>
          <a:bodyPr/>
          <a:lstStyle/>
          <a:p>
            <a:r>
              <a:rPr lang="en-US" dirty="0" smtClean="0"/>
              <a:t>Dynamic content</a:t>
            </a:r>
          </a:p>
          <a:p>
            <a:r>
              <a:rPr lang="en-US" dirty="0" smtClean="0"/>
              <a:t>Personalization</a:t>
            </a:r>
          </a:p>
          <a:p>
            <a:r>
              <a:rPr lang="en-US" dirty="0" smtClean="0"/>
              <a:t>Security</a:t>
            </a:r>
          </a:p>
          <a:p>
            <a:r>
              <a:rPr lang="en-US" dirty="0" smtClean="0"/>
              <a:t>Interactive features</a:t>
            </a:r>
          </a:p>
          <a:p>
            <a:r>
              <a:rPr lang="en-US" dirty="0" smtClean="0"/>
              <a:t>Content </a:t>
            </a:r>
            <a:r>
              <a:rPr lang="en-US" dirty="0" smtClean="0"/>
              <a:t>providers want user </a:t>
            </a:r>
            <a:r>
              <a:rPr lang="en-US" dirty="0" smtClean="0"/>
              <a:t>data</a:t>
            </a:r>
          </a:p>
          <a:p>
            <a:endParaRPr lang="en-US" dirty="0" smtClean="0"/>
          </a:p>
          <a:p>
            <a:r>
              <a:rPr lang="en-US" dirty="0" smtClean="0"/>
              <a:t>New </a:t>
            </a:r>
            <a:r>
              <a:rPr lang="en-US" dirty="0" smtClean="0"/>
              <a:t>tools for structuring Web applications</a:t>
            </a:r>
          </a:p>
          <a:p>
            <a:r>
              <a:rPr lang="en-US" dirty="0" smtClean="0"/>
              <a:t>Most content is multimedia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Peer-to-peer content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</a:t>
            </a:r>
            <a:r>
              <a:rPr lang="en-US" dirty="0" smtClean="0"/>
              <a:t>you cannot afford a CDN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For free or low-value (or illegal) </a:t>
            </a:r>
            <a:r>
              <a:rPr lang="en-US" dirty="0" smtClean="0"/>
              <a:t>content</a:t>
            </a:r>
          </a:p>
          <a:p>
            <a:endParaRPr lang="en-US" sz="1400" dirty="0" smtClean="0"/>
          </a:p>
          <a:p>
            <a:r>
              <a:rPr lang="en-US" dirty="0" smtClean="0"/>
              <a:t>Last week: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Napster, Gnutella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 not scale</a:t>
            </a:r>
          </a:p>
          <a:p>
            <a:pPr lvl="1"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dirty="0" smtClean="0"/>
              <a:t>Today: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BitTorrent</a:t>
            </a:r>
            <a:r>
              <a:rPr lang="en-US" dirty="0" smtClean="0"/>
              <a:t> </a:t>
            </a:r>
            <a:r>
              <a:rPr lang="en-US" sz="1600" dirty="0" smtClean="0"/>
              <a:t>(some slides courtesy </a:t>
            </a:r>
            <a:r>
              <a:rPr lang="en-US" sz="1600" dirty="0" err="1" smtClean="0"/>
              <a:t>Nikitas</a:t>
            </a:r>
            <a:r>
              <a:rPr lang="en-US" sz="1600" dirty="0" smtClean="0"/>
              <a:t> </a:t>
            </a:r>
            <a:r>
              <a:rPr lang="en-US" sz="1600" dirty="0" err="1" smtClean="0"/>
              <a:t>Liogkas</a:t>
            </a:r>
            <a:r>
              <a:rPr lang="en-US" sz="1600" dirty="0" smtClean="0"/>
              <a:t>)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err="1" smtClean="0"/>
              <a:t>CoralCDN</a:t>
            </a:r>
            <a:r>
              <a:rPr lang="en-US" dirty="0" smtClean="0"/>
              <a:t> </a:t>
            </a:r>
            <a:r>
              <a:rPr lang="en-US" sz="2000" dirty="0" smtClean="0"/>
              <a:t>(some slides courtesy Mike Freedman)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simplest case: Single server</a:t>
            </a:r>
            <a:endParaRPr lang="en-US" dirty="0"/>
          </a:p>
        </p:txBody>
      </p:sp>
      <p:pic>
        <p:nvPicPr>
          <p:cNvPr id="1027" name="Picture 3" descr="C:\Documents and Settings\ratul\Local Settings\Temporary Internet Files\Content.IE5\F9CIOJSR\MCj04348450000[1]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676400"/>
            <a:ext cx="933450" cy="933450"/>
          </a:xfrm>
          <a:prstGeom prst="rect">
            <a:avLst/>
          </a:prstGeom>
          <a:noFill/>
        </p:spPr>
      </p:pic>
      <p:sp>
        <p:nvSpPr>
          <p:cNvPr id="1029" name="server"/>
          <p:cNvSpPr>
            <a:spLocks noEditPoints="1" noChangeArrowheads="1"/>
          </p:cNvSpPr>
          <p:nvPr/>
        </p:nvSpPr>
        <p:spPr bwMode="auto">
          <a:xfrm>
            <a:off x="6629400" y="3829050"/>
            <a:ext cx="1809750" cy="18097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C:\Documents and Settings\ratul\Local Settings\Temporary Internet Files\Content.IE5\YQF62L0W\MCj0415934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6" y="3581400"/>
            <a:ext cx="2170109" cy="1676400"/>
          </a:xfrm>
          <a:prstGeom prst="rect">
            <a:avLst/>
          </a:prstGeom>
          <a:noFill/>
        </p:spPr>
      </p:pic>
      <p:cxnSp>
        <p:nvCxnSpPr>
          <p:cNvPr id="9" name="Straight Arrow Connector 8"/>
          <p:cNvCxnSpPr>
            <a:endCxn id="1027" idx="1"/>
          </p:cNvCxnSpPr>
          <p:nvPr/>
        </p:nvCxnSpPr>
        <p:spPr bwMode="auto">
          <a:xfrm flipV="1">
            <a:off x="2286000" y="2143125"/>
            <a:ext cx="1981200" cy="1590675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10800000" flipV="1">
            <a:off x="2286000" y="2590800"/>
            <a:ext cx="2209800" cy="1828800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2286000" y="4724400"/>
            <a:ext cx="4343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10800000">
            <a:off x="2286000" y="5105400"/>
            <a:ext cx="4343400" cy="1588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5105400" y="1828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086600" y="3440668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Web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 rot="19303193">
            <a:off x="1858586" y="2559822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1. Where is cnn.com?</a:t>
            </a:r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 rot="19303193">
            <a:off x="2145320" y="3048805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2. 204.132.12.31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3505200" y="4355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Get </a:t>
            </a:r>
            <a:r>
              <a:rPr lang="en-US" dirty="0" smtClean="0"/>
              <a:t>index.html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3505200" y="5117068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4. Index.html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Keys ideas beyond what we have seen so far: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Break a file into pieces so that it can be downloaded in parallel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Users interested in a file band together to increase its availability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“Fair exchange” incents users to give-n-take rather than just take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BitTorrent</a:t>
            </a:r>
            <a:r>
              <a:rPr lang="en-US" dirty="0" smtClean="0"/>
              <a:t> 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smtClean="0"/>
              <a:t>Swarm:</a:t>
            </a:r>
            <a:r>
              <a:rPr lang="en-US" dirty="0" smtClean="0"/>
              <a:t> group of nodes interested in the same file</a:t>
            </a:r>
          </a:p>
          <a:p>
            <a:endParaRPr lang="en-US" dirty="0" smtClean="0"/>
          </a:p>
          <a:p>
            <a:r>
              <a:rPr lang="en-US" i="1" dirty="0" smtClean="0"/>
              <a:t>Tracker:</a:t>
            </a:r>
            <a:r>
              <a:rPr lang="en-US" dirty="0" smtClean="0"/>
              <a:t> a node that </a:t>
            </a:r>
            <a:r>
              <a:rPr lang="en-US" dirty="0" smtClean="0"/>
              <a:t>tracks </a:t>
            </a:r>
            <a:r>
              <a:rPr lang="en-US" dirty="0" smtClean="0"/>
              <a:t>swarm’s membership</a:t>
            </a:r>
          </a:p>
          <a:p>
            <a:endParaRPr lang="en-US" i="1" dirty="0" smtClean="0"/>
          </a:p>
          <a:p>
            <a:r>
              <a:rPr lang="en-US" i="1" dirty="0" smtClean="0"/>
              <a:t>Seed:</a:t>
            </a:r>
            <a:r>
              <a:rPr lang="en-US" dirty="0" smtClean="0"/>
              <a:t> a peer that </a:t>
            </a:r>
            <a:r>
              <a:rPr lang="en-US" dirty="0" smtClean="0"/>
              <a:t>has the </a:t>
            </a:r>
            <a:r>
              <a:rPr lang="en-US" dirty="0" smtClean="0"/>
              <a:t>entire file</a:t>
            </a:r>
          </a:p>
          <a:p>
            <a:endParaRPr lang="en-US" dirty="0" smtClean="0"/>
          </a:p>
          <a:p>
            <a:r>
              <a:rPr lang="en-US" i="1" dirty="0" err="1" smtClean="0"/>
              <a:t>Leecher</a:t>
            </a:r>
            <a:r>
              <a:rPr lang="en-US" i="1" dirty="0" smtClean="0"/>
              <a:t>:</a:t>
            </a:r>
            <a:r>
              <a:rPr lang="en-US" dirty="0" smtClean="0"/>
              <a:t> a peer with incomplete file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1928813" y="1770063"/>
            <a:ext cx="2185987" cy="668337"/>
            <a:chOff x="2700" y="2340"/>
            <a:chExt cx="1620" cy="720"/>
          </a:xfrm>
        </p:grpSpPr>
        <p:sp>
          <p:nvSpPr>
            <p:cNvPr id="58378" name="AutoShape 10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379" name="Text Box 11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new leecher</a:t>
              </a:r>
            </a:p>
          </p:txBody>
        </p:sp>
      </p:grpSp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Joining </a:t>
            </a:r>
            <a:r>
              <a:rPr lang="en-US" dirty="0"/>
              <a:t>a torrent</a:t>
            </a:r>
          </a:p>
        </p:txBody>
      </p:sp>
      <p:sp>
        <p:nvSpPr>
          <p:cNvPr id="58373" name="Text Box 5"/>
          <p:cNvSpPr txBox="1">
            <a:spLocks noChangeArrowheads="1"/>
          </p:cNvSpPr>
          <p:nvPr/>
        </p:nvSpPr>
        <p:spPr bwMode="auto">
          <a:xfrm>
            <a:off x="4800600" y="2743200"/>
            <a:ext cx="1276350" cy="66833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data</a:t>
            </a:r>
            <a:br>
              <a:rPr lang="en-US" sz="2000"/>
            </a:br>
            <a:r>
              <a:rPr lang="en-US" sz="2000"/>
              <a:t>request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3173413" y="2698750"/>
            <a:ext cx="1093787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peer list</a:t>
            </a:r>
          </a:p>
        </p:txBody>
      </p:sp>
      <p:sp>
        <p:nvSpPr>
          <p:cNvPr id="58375" name="Text Box 7"/>
          <p:cNvSpPr txBox="1">
            <a:spLocks noChangeArrowheads="1"/>
          </p:cNvSpPr>
          <p:nvPr/>
        </p:nvSpPr>
        <p:spPr bwMode="auto">
          <a:xfrm>
            <a:off x="4133850" y="1789113"/>
            <a:ext cx="1638300" cy="3333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metadata file</a:t>
            </a:r>
          </a:p>
        </p:txBody>
      </p:sp>
      <p:sp>
        <p:nvSpPr>
          <p:cNvPr id="58376" name="Text Box 8"/>
          <p:cNvSpPr txBox="1">
            <a:spLocks noChangeArrowheads="1"/>
          </p:cNvSpPr>
          <p:nvPr/>
        </p:nvSpPr>
        <p:spPr bwMode="auto">
          <a:xfrm>
            <a:off x="2033588" y="2698750"/>
            <a:ext cx="728662" cy="5016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join</a:t>
            </a:r>
          </a:p>
        </p:txBody>
      </p:sp>
      <p:sp>
        <p:nvSpPr>
          <p:cNvPr id="58389" name="Line 21"/>
          <p:cNvSpPr>
            <a:spLocks noChangeShapeType="1"/>
          </p:cNvSpPr>
          <p:nvPr/>
        </p:nvSpPr>
        <p:spPr bwMode="auto">
          <a:xfrm flipH="1" flipV="1">
            <a:off x="4114800" y="2124075"/>
            <a:ext cx="1600200" cy="952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3" name="Group 24"/>
          <p:cNvGrpSpPr>
            <a:grpSpLocks/>
          </p:cNvGrpSpPr>
          <p:nvPr/>
        </p:nvGrpSpPr>
        <p:grpSpPr bwMode="auto">
          <a:xfrm>
            <a:off x="4495800" y="1523999"/>
            <a:ext cx="508000" cy="400758"/>
            <a:chOff x="4752" y="384"/>
            <a:chExt cx="336" cy="289"/>
          </a:xfrm>
        </p:grpSpPr>
        <p:sp>
          <p:nvSpPr>
            <p:cNvPr id="58393" name="Oval 25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394" name="Text Box 26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1</a:t>
              </a:r>
            </a:p>
          </p:txBody>
        </p:sp>
      </p:grpSp>
      <p:grpSp>
        <p:nvGrpSpPr>
          <p:cNvPr id="4" name="Group 27"/>
          <p:cNvGrpSpPr>
            <a:grpSpLocks/>
          </p:cNvGrpSpPr>
          <p:nvPr/>
        </p:nvGrpSpPr>
        <p:grpSpPr bwMode="auto">
          <a:xfrm>
            <a:off x="1624013" y="2697162"/>
            <a:ext cx="509587" cy="400758"/>
            <a:chOff x="4752" y="384"/>
            <a:chExt cx="336" cy="289"/>
          </a:xfrm>
        </p:grpSpPr>
        <p:sp>
          <p:nvSpPr>
            <p:cNvPr id="58396" name="Oval 28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397" name="Text Box 29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2</a:t>
              </a:r>
            </a:p>
          </p:txBody>
        </p:sp>
      </p:grpSp>
      <p:grpSp>
        <p:nvGrpSpPr>
          <p:cNvPr id="5" name="Group 30"/>
          <p:cNvGrpSpPr>
            <a:grpSpLocks/>
          </p:cNvGrpSpPr>
          <p:nvPr/>
        </p:nvGrpSpPr>
        <p:grpSpPr bwMode="auto">
          <a:xfrm>
            <a:off x="4191000" y="2697162"/>
            <a:ext cx="509588" cy="400758"/>
            <a:chOff x="4752" y="384"/>
            <a:chExt cx="336" cy="289"/>
          </a:xfrm>
        </p:grpSpPr>
        <p:sp>
          <p:nvSpPr>
            <p:cNvPr id="58399" name="Oval 31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0" name="Text Box 32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3</a:t>
              </a:r>
            </a:p>
          </p:txBody>
        </p:sp>
      </p:grpSp>
      <p:sp>
        <p:nvSpPr>
          <p:cNvPr id="58401" name="Line 33"/>
          <p:cNvSpPr>
            <a:spLocks noChangeShapeType="1"/>
          </p:cNvSpPr>
          <p:nvPr/>
        </p:nvSpPr>
        <p:spPr bwMode="auto">
          <a:xfrm>
            <a:off x="4127500" y="2447925"/>
            <a:ext cx="1816100" cy="447675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6" name="Group 34"/>
          <p:cNvGrpSpPr>
            <a:grpSpLocks/>
          </p:cNvGrpSpPr>
          <p:nvPr/>
        </p:nvGrpSpPr>
        <p:grpSpPr bwMode="auto">
          <a:xfrm>
            <a:off x="5281613" y="3306762"/>
            <a:ext cx="509587" cy="400758"/>
            <a:chOff x="4752" y="384"/>
            <a:chExt cx="336" cy="289"/>
          </a:xfrm>
        </p:grpSpPr>
        <p:sp>
          <p:nvSpPr>
            <p:cNvPr id="58403" name="Oval 35"/>
            <p:cNvSpPr>
              <a:spLocks noChangeArrowheads="1"/>
            </p:cNvSpPr>
            <p:nvPr/>
          </p:nvSpPr>
          <p:spPr bwMode="auto">
            <a:xfrm>
              <a:off x="4752" y="384"/>
              <a:ext cx="336" cy="240"/>
            </a:xfrm>
            <a:prstGeom prst="ellipse">
              <a:avLst/>
            </a:prstGeom>
            <a:noFill/>
            <a:ln w="9525" algn="ctr">
              <a:solidFill>
                <a:srgbClr val="000000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/>
              <a:endParaRPr lang="en-US"/>
            </a:p>
          </p:txBody>
        </p:sp>
        <p:sp>
          <p:nvSpPr>
            <p:cNvPr id="58404" name="Text Box 36"/>
            <p:cNvSpPr txBox="1">
              <a:spLocks noChangeArrowheads="1"/>
            </p:cNvSpPr>
            <p:nvPr/>
          </p:nvSpPr>
          <p:spPr bwMode="auto">
            <a:xfrm>
              <a:off x="4752" y="384"/>
              <a:ext cx="336" cy="28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2000"/>
                <a:t>4</a:t>
              </a:r>
            </a:p>
          </p:txBody>
        </p:sp>
      </p:grpSp>
      <p:sp>
        <p:nvSpPr>
          <p:cNvPr id="58406" name="Line 38"/>
          <p:cNvSpPr>
            <a:spLocks noChangeShapeType="1"/>
          </p:cNvSpPr>
          <p:nvPr/>
        </p:nvSpPr>
        <p:spPr bwMode="auto">
          <a:xfrm flipH="1">
            <a:off x="2667000" y="2438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58407" name="Line 39"/>
          <p:cNvSpPr>
            <a:spLocks noChangeShapeType="1"/>
          </p:cNvSpPr>
          <p:nvPr/>
        </p:nvSpPr>
        <p:spPr bwMode="auto">
          <a:xfrm flipV="1">
            <a:off x="3200400" y="2438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7" name="Group 40"/>
          <p:cNvGrpSpPr>
            <a:grpSpLocks/>
          </p:cNvGrpSpPr>
          <p:nvPr/>
        </p:nvGrpSpPr>
        <p:grpSpPr bwMode="auto">
          <a:xfrm>
            <a:off x="5943600" y="2895600"/>
            <a:ext cx="2185988" cy="668338"/>
            <a:chOff x="2700" y="2340"/>
            <a:chExt cx="1620" cy="720"/>
          </a:xfrm>
        </p:grpSpPr>
        <p:sp>
          <p:nvSpPr>
            <p:cNvPr id="58409" name="AutoShape 41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0" name="Text Box 42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seed/leecher</a:t>
              </a:r>
            </a:p>
          </p:txBody>
        </p:sp>
      </p:grpSp>
      <p:grpSp>
        <p:nvGrpSpPr>
          <p:cNvPr id="8" name="Group 43"/>
          <p:cNvGrpSpPr>
            <a:grpSpLocks/>
          </p:cNvGrpSpPr>
          <p:nvPr/>
        </p:nvGrpSpPr>
        <p:grpSpPr bwMode="auto">
          <a:xfrm>
            <a:off x="5715000" y="1752600"/>
            <a:ext cx="2185988" cy="668338"/>
            <a:chOff x="2700" y="2340"/>
            <a:chExt cx="1620" cy="720"/>
          </a:xfrm>
        </p:grpSpPr>
        <p:sp>
          <p:nvSpPr>
            <p:cNvPr id="58412" name="AutoShape 44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3" name="Text Box 45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website</a:t>
              </a:r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1905000" y="3124200"/>
            <a:ext cx="2185988" cy="668338"/>
            <a:chOff x="2700" y="2340"/>
            <a:chExt cx="1620" cy="720"/>
          </a:xfrm>
        </p:grpSpPr>
        <p:sp>
          <p:nvSpPr>
            <p:cNvPr id="58415" name="AutoShape 47"/>
            <p:cNvSpPr>
              <a:spLocks noChangeArrowheads="1"/>
            </p:cNvSpPr>
            <p:nvPr/>
          </p:nvSpPr>
          <p:spPr bwMode="auto">
            <a:xfrm>
              <a:off x="2700" y="2340"/>
              <a:ext cx="1620" cy="720"/>
            </a:xfrm>
            <a:prstGeom prst="flowChartProcess">
              <a:avLst/>
            </a:prstGeom>
            <a:solidFill>
              <a:srgbClr val="99CC00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8416" name="Text Box 48"/>
            <p:cNvSpPr txBox="1">
              <a:spLocks noChangeArrowheads="1"/>
            </p:cNvSpPr>
            <p:nvPr/>
          </p:nvSpPr>
          <p:spPr bwMode="auto">
            <a:xfrm>
              <a:off x="2880" y="2520"/>
              <a:ext cx="1260" cy="360"/>
            </a:xfrm>
            <a:prstGeom prst="rect">
              <a:avLst/>
            </a:prstGeom>
            <a:solidFill>
              <a:srgbClr val="99CC0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000"/>
                <a:t>tracker</a:t>
              </a: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914400" y="4309408"/>
            <a:ext cx="7086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Metadata file contains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file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The piece size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SHA-1 hash of pieces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400" dirty="0" smtClean="0"/>
              <a:t>Tracker’s URL</a:t>
            </a:r>
          </a:p>
        </p:txBody>
      </p:sp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8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8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8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8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84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58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3" grpId="0" animBg="1"/>
      <p:bldP spid="58374" grpId="0" animBg="1"/>
      <p:bldP spid="58375" grpId="0" animBg="1"/>
      <p:bldP spid="58376" grpId="0" animBg="1"/>
      <p:bldP spid="58389" grpId="0" animBg="1"/>
      <p:bldP spid="58401" grpId="0" animBg="1"/>
      <p:bldP spid="58406" grpId="0" animBg="1"/>
      <p:bldP spid="5840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02" name="Text Box 118"/>
          <p:cNvSpPr txBox="1">
            <a:spLocks noChangeArrowheads="1"/>
          </p:cNvSpPr>
          <p:nvPr/>
        </p:nvSpPr>
        <p:spPr bwMode="auto">
          <a:xfrm>
            <a:off x="8610600" y="2359025"/>
            <a:ext cx="457200" cy="38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/>
              <a:t>! </a:t>
            </a:r>
          </a:p>
        </p:txBody>
      </p:sp>
      <p:sp>
        <p:nvSpPr>
          <p:cNvPr id="118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Downloading data</a:t>
            </a:r>
            <a:endParaRPr lang="en-US" dirty="0"/>
          </a:p>
        </p:txBody>
      </p:sp>
      <p:sp>
        <p:nvSpPr>
          <p:cNvPr id="118835" name="Text Box 51"/>
          <p:cNvSpPr txBox="1">
            <a:spLocks noChangeArrowheads="1"/>
          </p:cNvSpPr>
          <p:nvPr/>
        </p:nvSpPr>
        <p:spPr bwMode="auto">
          <a:xfrm>
            <a:off x="7543800" y="2359025"/>
            <a:ext cx="914400" cy="384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en-US" sz="2000" dirty="0"/>
              <a:t>I have </a:t>
            </a:r>
          </a:p>
        </p:txBody>
      </p:sp>
      <p:grpSp>
        <p:nvGrpSpPr>
          <p:cNvPr id="2" name="Group 110"/>
          <p:cNvGrpSpPr>
            <a:grpSpLocks/>
          </p:cNvGrpSpPr>
          <p:nvPr/>
        </p:nvGrpSpPr>
        <p:grpSpPr bwMode="auto">
          <a:xfrm>
            <a:off x="7086600" y="2286000"/>
            <a:ext cx="458788" cy="457200"/>
            <a:chOff x="4320" y="1379"/>
            <a:chExt cx="289" cy="288"/>
          </a:xfrm>
        </p:grpSpPr>
        <p:sp>
          <p:nvSpPr>
            <p:cNvPr id="118836" name="Line 52"/>
            <p:cNvSpPr>
              <a:spLocks noChangeShapeType="1"/>
            </p:cNvSpPr>
            <p:nvPr/>
          </p:nvSpPr>
          <p:spPr bwMode="auto">
            <a:xfrm flipV="1">
              <a:off x="4320" y="1379"/>
              <a:ext cx="288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7" name="Line 53"/>
            <p:cNvSpPr>
              <a:spLocks noChangeShapeType="1"/>
            </p:cNvSpPr>
            <p:nvPr/>
          </p:nvSpPr>
          <p:spPr bwMode="auto">
            <a:xfrm>
              <a:off x="4320" y="1523"/>
              <a:ext cx="289" cy="1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8838" name="Line 54"/>
            <p:cNvSpPr>
              <a:spLocks noChangeShapeType="1"/>
            </p:cNvSpPr>
            <p:nvPr/>
          </p:nvSpPr>
          <p:spPr bwMode="auto">
            <a:xfrm>
              <a:off x="4336" y="1523"/>
              <a:ext cx="272" cy="14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77"/>
          <p:cNvGrpSpPr>
            <a:grpSpLocks/>
          </p:cNvGrpSpPr>
          <p:nvPr/>
        </p:nvGrpSpPr>
        <p:grpSpPr bwMode="auto">
          <a:xfrm>
            <a:off x="4876800" y="2151063"/>
            <a:ext cx="2209800" cy="668337"/>
            <a:chOff x="2943" y="1152"/>
            <a:chExt cx="1377" cy="421"/>
          </a:xfrm>
        </p:grpSpPr>
        <p:grpSp>
          <p:nvGrpSpPr>
            <p:cNvPr id="4" name="Group 5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118840" name="AutoShape 5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41" name="Text Box 5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A</a:t>
                </a:r>
              </a:p>
            </p:txBody>
          </p:sp>
        </p:grpSp>
        <p:pic>
          <p:nvPicPr>
            <p:cNvPr id="118859" name="Picture 75" descr="lee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/>
            <a:effectLst/>
          </p:spPr>
        </p:pic>
      </p:grpSp>
      <p:sp>
        <p:nvSpPr>
          <p:cNvPr id="118892" name="Rectangle 108"/>
          <p:cNvSpPr>
            <a:spLocks noChangeArrowheads="1"/>
          </p:cNvSpPr>
          <p:nvPr/>
        </p:nvSpPr>
        <p:spPr bwMode="auto">
          <a:xfrm>
            <a:off x="8382000" y="2362200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93" name="Rectangle 109"/>
          <p:cNvSpPr>
            <a:spLocks noChangeArrowheads="1"/>
          </p:cNvSpPr>
          <p:nvPr/>
        </p:nvSpPr>
        <p:spPr bwMode="auto">
          <a:xfrm>
            <a:off x="6477000" y="1676400"/>
            <a:ext cx="457200" cy="381000"/>
          </a:xfrm>
          <a:prstGeom prst="rect">
            <a:avLst/>
          </a:prstGeom>
          <a:solidFill>
            <a:srgbClr val="00008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95" name="Rectangle 111"/>
          <p:cNvSpPr>
            <a:spLocks noChangeArrowheads="1"/>
          </p:cNvSpPr>
          <p:nvPr/>
        </p:nvSpPr>
        <p:spPr bwMode="auto">
          <a:xfrm>
            <a:off x="50292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96" name="Rectangle 112"/>
          <p:cNvSpPr>
            <a:spLocks noChangeArrowheads="1"/>
          </p:cNvSpPr>
          <p:nvPr/>
        </p:nvSpPr>
        <p:spPr bwMode="auto">
          <a:xfrm>
            <a:off x="52578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97" name="Rectangle 113"/>
          <p:cNvSpPr>
            <a:spLocks noChangeArrowheads="1"/>
          </p:cNvSpPr>
          <p:nvPr/>
        </p:nvSpPr>
        <p:spPr bwMode="auto">
          <a:xfrm>
            <a:off x="54864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898" name="Rectangle 114"/>
          <p:cNvSpPr>
            <a:spLocks noChangeArrowheads="1"/>
          </p:cNvSpPr>
          <p:nvPr/>
        </p:nvSpPr>
        <p:spPr bwMode="auto">
          <a:xfrm>
            <a:off x="5715000" y="16764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01" name="AutoShape 117"/>
          <p:cNvSpPr>
            <a:spLocks noChangeArrowheads="1"/>
          </p:cNvSpPr>
          <p:nvPr/>
        </p:nvSpPr>
        <p:spPr bwMode="auto">
          <a:xfrm>
            <a:off x="5943600" y="1752600"/>
            <a:ext cx="381000" cy="228600"/>
          </a:xfrm>
          <a:prstGeom prst="rightArrow">
            <a:avLst>
              <a:gd name="adj1" fmla="val 50000"/>
              <a:gd name="adj2" fmla="val 41667"/>
            </a:avLst>
          </a:prstGeom>
          <a:noFill/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23" name="Text Box 139"/>
          <p:cNvSpPr txBox="1">
            <a:spLocks noChangeArrowheads="1"/>
          </p:cNvSpPr>
          <p:nvPr/>
        </p:nvSpPr>
        <p:spPr bwMode="auto">
          <a:xfrm>
            <a:off x="838200" y="4421188"/>
            <a:ext cx="8229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●</a:t>
            </a:r>
            <a:r>
              <a:rPr lang="en-US" sz="1700" dirty="0">
                <a:cs typeface="Times New Roman" pitchFamily="18" charset="0"/>
              </a:rPr>
              <a:t> </a:t>
            </a:r>
            <a:r>
              <a:rPr lang="en-US" sz="2800" dirty="0" smtClean="0"/>
              <a:t>Download pieces in parallel</a:t>
            </a:r>
            <a:endParaRPr lang="en-US" sz="2800" dirty="0"/>
          </a:p>
        </p:txBody>
      </p:sp>
      <p:sp>
        <p:nvSpPr>
          <p:cNvPr id="118925" name="Text Box 141"/>
          <p:cNvSpPr txBox="1">
            <a:spLocks noChangeArrowheads="1"/>
          </p:cNvSpPr>
          <p:nvPr/>
        </p:nvSpPr>
        <p:spPr bwMode="auto">
          <a:xfrm>
            <a:off x="838200" y="4878387"/>
            <a:ext cx="8229600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●</a:t>
            </a:r>
            <a:r>
              <a:rPr lang="en-US" sz="1700" dirty="0">
                <a:cs typeface="Times New Roman" pitchFamily="18" charset="0"/>
              </a:rPr>
              <a:t> </a:t>
            </a:r>
            <a:r>
              <a:rPr lang="en-US" sz="2800" dirty="0" smtClean="0">
                <a:cs typeface="Times New Roman" pitchFamily="18" charset="0"/>
              </a:rPr>
              <a:t>Verify them using hashes</a:t>
            </a:r>
            <a:endParaRPr lang="en-US" sz="2800" dirty="0"/>
          </a:p>
        </p:txBody>
      </p:sp>
      <p:sp>
        <p:nvSpPr>
          <p:cNvPr id="118926" name="Text Box 142"/>
          <p:cNvSpPr txBox="1">
            <a:spLocks noChangeArrowheads="1"/>
          </p:cNvSpPr>
          <p:nvPr/>
        </p:nvSpPr>
        <p:spPr bwMode="auto">
          <a:xfrm>
            <a:off x="838200" y="54102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>
                <a:cs typeface="Times New Roman" pitchFamily="18" charset="0"/>
              </a:rPr>
              <a:t>● </a:t>
            </a:r>
            <a:r>
              <a:rPr lang="en-US" sz="2800" i="1">
                <a:cs typeface="Times New Roman" pitchFamily="18" charset="0"/>
              </a:rPr>
              <a:t>Advertise</a:t>
            </a:r>
            <a:r>
              <a:rPr lang="en-US" sz="2800">
                <a:cs typeface="Times New Roman" pitchFamily="18" charset="0"/>
              </a:rPr>
              <a:t> received pieces to the entire peer list</a:t>
            </a:r>
            <a:endParaRPr lang="en-US" sz="2800"/>
          </a:p>
        </p:txBody>
      </p:sp>
      <p:sp>
        <p:nvSpPr>
          <p:cNvPr id="118927" name="Text Box 143"/>
          <p:cNvSpPr txBox="1">
            <a:spLocks noChangeArrowheads="1"/>
          </p:cNvSpPr>
          <p:nvPr/>
        </p:nvSpPr>
        <p:spPr bwMode="auto">
          <a:xfrm>
            <a:off x="838200" y="5943600"/>
            <a:ext cx="8229600" cy="4556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dirty="0">
                <a:cs typeface="Times New Roman" pitchFamily="18" charset="0"/>
              </a:rPr>
              <a:t>● Look for the </a:t>
            </a:r>
            <a:r>
              <a:rPr lang="en-US" sz="2800" i="1" dirty="0">
                <a:cs typeface="Times New Roman" pitchFamily="18" charset="0"/>
              </a:rPr>
              <a:t>rarest</a:t>
            </a:r>
            <a:r>
              <a:rPr lang="en-US" sz="2800" dirty="0">
                <a:cs typeface="Times New Roman" pitchFamily="18" charset="0"/>
              </a:rPr>
              <a:t> pieces</a:t>
            </a:r>
            <a:endParaRPr lang="en-US" sz="2800" dirty="0"/>
          </a:p>
        </p:txBody>
      </p:sp>
      <p:grpSp>
        <p:nvGrpSpPr>
          <p:cNvPr id="5" name="Group 165"/>
          <p:cNvGrpSpPr>
            <a:grpSpLocks/>
          </p:cNvGrpSpPr>
          <p:nvPr/>
        </p:nvGrpSpPr>
        <p:grpSpPr bwMode="auto">
          <a:xfrm>
            <a:off x="1852613" y="2895600"/>
            <a:ext cx="1804987" cy="668338"/>
            <a:chOff x="3744" y="1968"/>
            <a:chExt cx="1377" cy="421"/>
          </a:xfrm>
        </p:grpSpPr>
        <p:grpSp>
          <p:nvGrpSpPr>
            <p:cNvPr id="6" name="Group 166"/>
            <p:cNvGrpSpPr>
              <a:grpSpLocks/>
            </p:cNvGrpSpPr>
            <p:nvPr/>
          </p:nvGrpSpPr>
          <p:grpSpPr bwMode="auto">
            <a:xfrm>
              <a:off x="3744" y="1968"/>
              <a:ext cx="1377" cy="421"/>
              <a:chOff x="2700" y="2340"/>
              <a:chExt cx="1620" cy="720"/>
            </a:xfrm>
          </p:grpSpPr>
          <p:sp>
            <p:nvSpPr>
              <p:cNvPr id="118951" name="AutoShape 167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52" name="Text Box 168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seed</a:t>
                </a:r>
              </a:p>
            </p:txBody>
          </p:sp>
        </p:grpSp>
        <p:pic>
          <p:nvPicPr>
            <p:cNvPr id="118953" name="Picture 169" descr="seed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656" y="2016"/>
              <a:ext cx="432" cy="324"/>
            </a:xfrm>
            <a:prstGeom prst="rect">
              <a:avLst/>
            </a:prstGeom>
            <a:solidFill>
              <a:srgbClr val="FF9900"/>
            </a:solidFill>
          </p:spPr>
        </p:pic>
      </p:grpSp>
      <p:grpSp>
        <p:nvGrpSpPr>
          <p:cNvPr id="7" name="Group 170"/>
          <p:cNvGrpSpPr>
            <a:grpSpLocks/>
          </p:cNvGrpSpPr>
          <p:nvPr/>
        </p:nvGrpSpPr>
        <p:grpSpPr bwMode="auto">
          <a:xfrm>
            <a:off x="1371600" y="2074863"/>
            <a:ext cx="2286000" cy="668337"/>
            <a:chOff x="2943" y="1152"/>
            <a:chExt cx="1377" cy="421"/>
          </a:xfrm>
        </p:grpSpPr>
        <p:grpSp>
          <p:nvGrpSpPr>
            <p:cNvPr id="8" name="Group 171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118956" name="AutoShape 172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57" name="Text Box 173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  leecher B</a:t>
                </a:r>
              </a:p>
            </p:txBody>
          </p:sp>
        </p:grpSp>
        <p:pic>
          <p:nvPicPr>
            <p:cNvPr id="118958" name="Picture 174" descr="leech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9" name="Group 175"/>
          <p:cNvGrpSpPr>
            <a:grpSpLocks/>
          </p:cNvGrpSpPr>
          <p:nvPr/>
        </p:nvGrpSpPr>
        <p:grpSpPr bwMode="auto">
          <a:xfrm>
            <a:off x="4876800" y="3522663"/>
            <a:ext cx="2209800" cy="668337"/>
            <a:chOff x="2943" y="1152"/>
            <a:chExt cx="1377" cy="421"/>
          </a:xfrm>
        </p:grpSpPr>
        <p:grpSp>
          <p:nvGrpSpPr>
            <p:cNvPr id="10" name="Group 176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118961" name="AutoShape 177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62" name="Text Box 178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C</a:t>
                </a:r>
              </a:p>
            </p:txBody>
          </p:sp>
        </p:grpSp>
        <p:pic>
          <p:nvPicPr>
            <p:cNvPr id="118963" name="Picture 179" descr="leech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18964" name="Line 180"/>
          <p:cNvSpPr>
            <a:spLocks noChangeShapeType="1"/>
          </p:cNvSpPr>
          <p:nvPr/>
        </p:nvSpPr>
        <p:spPr bwMode="auto">
          <a:xfrm>
            <a:off x="3657600" y="2362200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8965" name="Rectangle 181"/>
          <p:cNvSpPr>
            <a:spLocks noChangeArrowheads="1"/>
          </p:cNvSpPr>
          <p:nvPr/>
        </p:nvSpPr>
        <p:spPr bwMode="auto">
          <a:xfrm>
            <a:off x="4191000" y="19050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69" name="Line 185"/>
          <p:cNvSpPr>
            <a:spLocks noChangeShapeType="1"/>
          </p:cNvSpPr>
          <p:nvPr/>
        </p:nvSpPr>
        <p:spPr bwMode="auto">
          <a:xfrm flipV="1">
            <a:off x="3657600" y="2667000"/>
            <a:ext cx="1219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8976" name="Rectangle 192"/>
          <p:cNvSpPr>
            <a:spLocks noChangeArrowheads="1"/>
          </p:cNvSpPr>
          <p:nvPr/>
        </p:nvSpPr>
        <p:spPr bwMode="auto">
          <a:xfrm>
            <a:off x="3886200" y="26670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18979" name="Line 195"/>
          <p:cNvSpPr>
            <a:spLocks noChangeShapeType="1"/>
          </p:cNvSpPr>
          <p:nvPr/>
        </p:nvSpPr>
        <p:spPr bwMode="auto">
          <a:xfrm flipV="1">
            <a:off x="6477000" y="2819400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18980" name="Rectangle 196"/>
          <p:cNvSpPr>
            <a:spLocks noChangeArrowheads="1"/>
          </p:cNvSpPr>
          <p:nvPr/>
        </p:nvSpPr>
        <p:spPr bwMode="auto">
          <a:xfrm>
            <a:off x="6629400" y="2971800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Slide Number Placeholder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89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89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1889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1889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1889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1889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890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18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1898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1897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18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18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189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4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189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1188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11889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6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11890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89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9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189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902" grpId="0" animBg="1"/>
      <p:bldP spid="118835" grpId="0" animBg="1"/>
      <p:bldP spid="118892" grpId="0" animBg="1"/>
      <p:bldP spid="118895" grpId="0" animBg="1"/>
      <p:bldP spid="118896" grpId="0" animBg="1"/>
      <p:bldP spid="118897" grpId="0" animBg="1"/>
      <p:bldP spid="118898" grpId="0" animBg="1"/>
      <p:bldP spid="118901" grpId="0" animBg="1"/>
      <p:bldP spid="118923" grpId="0"/>
      <p:bldP spid="118925" grpId="0"/>
      <p:bldP spid="118926" grpId="0"/>
      <p:bldP spid="118927" grpId="0"/>
      <p:bldP spid="118964" grpId="0" animBg="1"/>
      <p:bldP spid="118965" grpId="0" animBg="1"/>
      <p:bldP spid="118969" grpId="0" animBg="1"/>
      <p:bldP spid="118976" grpId="0" animBg="1"/>
      <p:bldP spid="118979" grpId="0" animBg="1"/>
      <p:bldP spid="11898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92100"/>
            <a:ext cx="8305800" cy="868363"/>
          </a:xfrm>
        </p:spPr>
        <p:txBody>
          <a:bodyPr/>
          <a:lstStyle/>
          <a:p>
            <a:r>
              <a:rPr lang="en-US" dirty="0" smtClean="0"/>
              <a:t>Uploading data (</a:t>
            </a:r>
            <a:r>
              <a:rPr lang="en-US" dirty="0" err="1" smtClean="0"/>
              <a:t>unchoking</a:t>
            </a:r>
            <a:r>
              <a:rPr lang="en-US" dirty="0" smtClean="0"/>
              <a:t>)</a:t>
            </a:r>
            <a:endParaRPr lang="en-US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5562600" y="1600200"/>
            <a:ext cx="2209800" cy="668338"/>
            <a:chOff x="2943" y="1152"/>
            <a:chExt cx="1377" cy="421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160774" name="AutoShape 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75" name="Text Box 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A</a:t>
                </a:r>
              </a:p>
            </p:txBody>
          </p:sp>
        </p:grpSp>
        <p:pic>
          <p:nvPicPr>
            <p:cNvPr id="160776" name="Picture 8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2538413" y="2344738"/>
            <a:ext cx="1804987" cy="668337"/>
            <a:chOff x="3744" y="1968"/>
            <a:chExt cx="1377" cy="421"/>
          </a:xfrm>
        </p:grpSpPr>
        <p:grpSp>
          <p:nvGrpSpPr>
            <p:cNvPr id="5" name="Group 10"/>
            <p:cNvGrpSpPr>
              <a:grpSpLocks/>
            </p:cNvGrpSpPr>
            <p:nvPr/>
          </p:nvGrpSpPr>
          <p:grpSpPr bwMode="auto">
            <a:xfrm>
              <a:off x="3744" y="1968"/>
              <a:ext cx="1377" cy="421"/>
              <a:chOff x="2700" y="2340"/>
              <a:chExt cx="1620" cy="720"/>
            </a:xfrm>
          </p:grpSpPr>
          <p:sp>
            <p:nvSpPr>
              <p:cNvPr id="160779" name="AutoShape 11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FF99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0" name="Text Box 12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solidFill>
                <a:srgbClr val="FF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seed</a:t>
                </a:r>
              </a:p>
            </p:txBody>
          </p:sp>
        </p:grpSp>
        <p:pic>
          <p:nvPicPr>
            <p:cNvPr id="160781" name="Picture 13" descr="seed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656" y="2016"/>
              <a:ext cx="432" cy="324"/>
            </a:xfrm>
            <a:prstGeom prst="rect">
              <a:avLst/>
            </a:prstGeom>
            <a:solidFill>
              <a:srgbClr val="FF9900"/>
            </a:solidFill>
          </p:spPr>
        </p:pic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2057400" y="1524000"/>
            <a:ext cx="2286000" cy="668338"/>
            <a:chOff x="2943" y="1152"/>
            <a:chExt cx="1377" cy="421"/>
          </a:xfrm>
        </p:grpSpPr>
        <p:grpSp>
          <p:nvGrpSpPr>
            <p:cNvPr id="7" name="Group 15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160784" name="AutoShape 16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85" name="Text Box 17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  leecher B</a:t>
                </a:r>
              </a:p>
            </p:txBody>
          </p:sp>
        </p:grpSp>
        <p:pic>
          <p:nvPicPr>
            <p:cNvPr id="160786" name="Picture 18" descr="leech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8" name="Group 19"/>
          <p:cNvGrpSpPr>
            <a:grpSpLocks/>
          </p:cNvGrpSpPr>
          <p:nvPr/>
        </p:nvGrpSpPr>
        <p:grpSpPr bwMode="auto">
          <a:xfrm>
            <a:off x="5562600" y="2971800"/>
            <a:ext cx="2209800" cy="668338"/>
            <a:chOff x="2943" y="1152"/>
            <a:chExt cx="1377" cy="421"/>
          </a:xfrm>
        </p:grpSpPr>
        <p:grpSp>
          <p:nvGrpSpPr>
            <p:cNvPr id="9" name="Group 20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160789" name="AutoShape 21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790" name="Text Box 22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C</a:t>
                </a:r>
              </a:p>
            </p:txBody>
          </p:sp>
        </p:grpSp>
        <p:pic>
          <p:nvPicPr>
            <p:cNvPr id="160791" name="Picture 23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792" name="Line 24"/>
          <p:cNvSpPr>
            <a:spLocks noChangeShapeType="1"/>
          </p:cNvSpPr>
          <p:nvPr/>
        </p:nvSpPr>
        <p:spPr bwMode="auto">
          <a:xfrm>
            <a:off x="4343400" y="1811338"/>
            <a:ext cx="1219200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60793" name="Rectangle 25"/>
          <p:cNvSpPr>
            <a:spLocks noChangeArrowheads="1"/>
          </p:cNvSpPr>
          <p:nvPr/>
        </p:nvSpPr>
        <p:spPr bwMode="auto">
          <a:xfrm>
            <a:off x="4876800" y="1354138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794" name="Line 26"/>
          <p:cNvSpPr>
            <a:spLocks noChangeShapeType="1"/>
          </p:cNvSpPr>
          <p:nvPr/>
        </p:nvSpPr>
        <p:spPr bwMode="auto">
          <a:xfrm flipV="1">
            <a:off x="7162800" y="2268538"/>
            <a:ext cx="0" cy="6858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60796" name="Line 28"/>
          <p:cNvSpPr>
            <a:spLocks noChangeShapeType="1"/>
          </p:cNvSpPr>
          <p:nvPr/>
        </p:nvSpPr>
        <p:spPr bwMode="auto">
          <a:xfrm>
            <a:off x="5791200" y="2268538"/>
            <a:ext cx="0" cy="6858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60803" name="Line 35"/>
          <p:cNvSpPr>
            <a:spLocks noChangeShapeType="1"/>
          </p:cNvSpPr>
          <p:nvPr/>
        </p:nvSpPr>
        <p:spPr bwMode="auto">
          <a:xfrm flipV="1">
            <a:off x="4343400" y="2116138"/>
            <a:ext cx="1219200" cy="6096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grpSp>
        <p:nvGrpSpPr>
          <p:cNvPr id="10" name="Group 36"/>
          <p:cNvGrpSpPr>
            <a:grpSpLocks/>
          </p:cNvGrpSpPr>
          <p:nvPr/>
        </p:nvGrpSpPr>
        <p:grpSpPr bwMode="auto">
          <a:xfrm>
            <a:off x="2133600" y="3182938"/>
            <a:ext cx="2209800" cy="668337"/>
            <a:chOff x="2943" y="1152"/>
            <a:chExt cx="1377" cy="421"/>
          </a:xfrm>
        </p:grpSpPr>
        <p:grpSp>
          <p:nvGrpSpPr>
            <p:cNvPr id="11" name="Group 37"/>
            <p:cNvGrpSpPr>
              <a:grpSpLocks/>
            </p:cNvGrpSpPr>
            <p:nvPr/>
          </p:nvGrpSpPr>
          <p:grpSpPr bwMode="auto">
            <a:xfrm>
              <a:off x="2943" y="1152"/>
              <a:ext cx="1377" cy="421"/>
              <a:chOff x="2700" y="2340"/>
              <a:chExt cx="1620" cy="720"/>
            </a:xfrm>
          </p:grpSpPr>
          <p:sp>
            <p:nvSpPr>
              <p:cNvPr id="160806" name="AutoShape 38"/>
              <p:cNvSpPr>
                <a:spLocks noChangeArrowheads="1"/>
              </p:cNvSpPr>
              <p:nvPr/>
            </p:nvSpPr>
            <p:spPr bwMode="auto">
              <a:xfrm>
                <a:off x="2700" y="2340"/>
                <a:ext cx="1620" cy="720"/>
              </a:xfrm>
              <a:prstGeom prst="flowChartProcess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0807" name="Text Box 39"/>
              <p:cNvSpPr txBox="1">
                <a:spLocks noChangeArrowheads="1"/>
              </p:cNvSpPr>
              <p:nvPr/>
            </p:nvSpPr>
            <p:spPr bwMode="auto">
              <a:xfrm>
                <a:off x="2880" y="2520"/>
                <a:ext cx="1260" cy="3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 sz="2000"/>
                  <a:t>leecher D</a:t>
                </a:r>
              </a:p>
            </p:txBody>
          </p:sp>
        </p:grpSp>
        <p:pic>
          <p:nvPicPr>
            <p:cNvPr id="160808" name="Picture 40" descr="leech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84" y="1200"/>
              <a:ext cx="268" cy="3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60809" name="Line 41"/>
          <p:cNvSpPr>
            <a:spLocks noChangeShapeType="1"/>
          </p:cNvSpPr>
          <p:nvPr/>
        </p:nvSpPr>
        <p:spPr bwMode="auto">
          <a:xfrm flipH="1">
            <a:off x="4343400" y="2268538"/>
            <a:ext cx="1219200" cy="114300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anchor="ctr"/>
          <a:lstStyle/>
          <a:p>
            <a:endParaRPr lang="en-US"/>
          </a:p>
        </p:txBody>
      </p:sp>
      <p:sp>
        <p:nvSpPr>
          <p:cNvPr id="160810" name="Rectangle 42"/>
          <p:cNvSpPr>
            <a:spLocks noChangeArrowheads="1"/>
          </p:cNvSpPr>
          <p:nvPr/>
        </p:nvSpPr>
        <p:spPr bwMode="auto">
          <a:xfrm>
            <a:off x="4572000" y="2116138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12" name="Rectangle 44"/>
          <p:cNvSpPr>
            <a:spLocks noChangeArrowheads="1"/>
          </p:cNvSpPr>
          <p:nvPr/>
        </p:nvSpPr>
        <p:spPr bwMode="auto">
          <a:xfrm>
            <a:off x="5029200" y="2878138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15" name="Text Box 47"/>
          <p:cNvSpPr txBox="1">
            <a:spLocks noChangeArrowheads="1"/>
          </p:cNvSpPr>
          <p:nvPr/>
        </p:nvSpPr>
        <p:spPr bwMode="auto">
          <a:xfrm>
            <a:off x="457200" y="4034135"/>
            <a:ext cx="861060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● Periodically calculate data-receiving rates</a:t>
            </a:r>
            <a:endParaRPr lang="en-US" sz="2400" dirty="0"/>
          </a:p>
        </p:txBody>
      </p:sp>
      <p:sp>
        <p:nvSpPr>
          <p:cNvPr id="160816" name="Text Box 48"/>
          <p:cNvSpPr txBox="1">
            <a:spLocks noChangeArrowheads="1"/>
          </p:cNvSpPr>
          <p:nvPr/>
        </p:nvSpPr>
        <p:spPr bwMode="auto">
          <a:xfrm>
            <a:off x="457200" y="4394537"/>
            <a:ext cx="8610600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● Upload to (</a:t>
            </a:r>
            <a:r>
              <a:rPr lang="en-US" sz="2400" i="1" dirty="0" err="1">
                <a:cs typeface="Times New Roman" pitchFamily="18" charset="0"/>
              </a:rPr>
              <a:t>unchoke</a:t>
            </a:r>
            <a:r>
              <a:rPr lang="en-US" sz="2400" dirty="0">
                <a:cs typeface="Times New Roman" pitchFamily="18" charset="0"/>
              </a:rPr>
              <a:t>) the fastest </a:t>
            </a:r>
            <a:r>
              <a:rPr lang="en-US" sz="2400" dirty="0" smtClean="0">
                <a:cs typeface="Times New Roman" pitchFamily="18" charset="0"/>
              </a:rPr>
              <a:t>k </a:t>
            </a:r>
            <a:r>
              <a:rPr lang="en-US" sz="2400" dirty="0" err="1" smtClean="0">
                <a:cs typeface="Times New Roman" pitchFamily="18" charset="0"/>
              </a:rPr>
              <a:t>downloaders</a:t>
            </a:r>
            <a:endParaRPr lang="en-US" sz="2400" dirty="0"/>
          </a:p>
          <a:p>
            <a:pPr lvl="1">
              <a:spcBef>
                <a:spcPct val="50000"/>
              </a:spcBef>
              <a:buFont typeface="Arial" pitchFamily="34" charset="0"/>
              <a:buChar char="•"/>
            </a:pPr>
            <a:r>
              <a:rPr lang="en-US" sz="2400" dirty="0" smtClean="0">
                <a:cs typeface="Times New Roman" pitchFamily="18" charset="0"/>
              </a:rPr>
              <a:t> Split upload capacity equally</a:t>
            </a:r>
          </a:p>
        </p:txBody>
      </p:sp>
      <p:sp>
        <p:nvSpPr>
          <p:cNvPr id="160817" name="Rectangle 49"/>
          <p:cNvSpPr>
            <a:spLocks noChangeArrowheads="1"/>
          </p:cNvSpPr>
          <p:nvPr/>
        </p:nvSpPr>
        <p:spPr bwMode="auto">
          <a:xfrm>
            <a:off x="5943600" y="2403475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18" name="Rectangle 50"/>
          <p:cNvSpPr>
            <a:spLocks noChangeArrowheads="1"/>
          </p:cNvSpPr>
          <p:nvPr/>
        </p:nvSpPr>
        <p:spPr bwMode="auto">
          <a:xfrm>
            <a:off x="7391400" y="2403475"/>
            <a:ext cx="76200" cy="381000"/>
          </a:xfrm>
          <a:prstGeom prst="rect">
            <a:avLst/>
          </a:prstGeom>
          <a:solidFill>
            <a:srgbClr val="FF0000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60819" name="Text Box 51"/>
          <p:cNvSpPr txBox="1">
            <a:spLocks noChangeArrowheads="1"/>
          </p:cNvSpPr>
          <p:nvPr/>
        </p:nvSpPr>
        <p:spPr bwMode="auto">
          <a:xfrm>
            <a:off x="457200" y="5429250"/>
            <a:ext cx="861060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cs typeface="Times New Roman" pitchFamily="18" charset="0"/>
              </a:rPr>
              <a:t>● </a:t>
            </a:r>
            <a:r>
              <a:rPr lang="en-US" sz="2400" i="1" dirty="0">
                <a:cs typeface="Times New Roman" pitchFamily="18" charset="0"/>
              </a:rPr>
              <a:t>Optimistic </a:t>
            </a:r>
            <a:r>
              <a:rPr lang="en-US" sz="2400" i="1" dirty="0" err="1">
                <a:cs typeface="Times New Roman" pitchFamily="18" charset="0"/>
              </a:rPr>
              <a:t>unchoking</a:t>
            </a:r>
            <a:r>
              <a:rPr lang="en-US" sz="2400" i="1" dirty="0">
                <a:cs typeface="Times New Roman" pitchFamily="18" charset="0"/>
              </a:rPr>
              <a:t/>
            </a:r>
            <a:br>
              <a:rPr lang="en-US" sz="2400" i="1" dirty="0">
                <a:cs typeface="Times New Roman" pitchFamily="18" charset="0"/>
              </a:rPr>
            </a:br>
            <a:r>
              <a:rPr lang="en-US" sz="2400" i="1" dirty="0">
                <a:cs typeface="Times New Roman" pitchFamily="18" charset="0"/>
              </a:rPr>
              <a:t>   ▪  </a:t>
            </a:r>
            <a:r>
              <a:rPr lang="en-US" sz="2400" dirty="0">
                <a:cs typeface="Times New Roman" pitchFamily="18" charset="0"/>
              </a:rPr>
              <a:t>periodically select a peer at random and upload to it</a:t>
            </a:r>
            <a:br>
              <a:rPr lang="en-US" sz="2400" dirty="0">
                <a:cs typeface="Times New Roman" pitchFamily="18" charset="0"/>
              </a:rPr>
            </a:br>
            <a:r>
              <a:rPr lang="en-US" sz="2400" dirty="0">
                <a:cs typeface="Times New Roman" pitchFamily="18" charset="0"/>
              </a:rPr>
              <a:t>  </a:t>
            </a:r>
            <a:r>
              <a:rPr lang="en-US" sz="2400" dirty="0"/>
              <a:t> </a:t>
            </a:r>
            <a:r>
              <a:rPr lang="en-US" sz="2400" i="1" dirty="0"/>
              <a:t>▪  </a:t>
            </a:r>
            <a:r>
              <a:rPr lang="en-US" sz="2400" dirty="0"/>
              <a:t>continuously look for the fastest partners</a:t>
            </a:r>
          </a:p>
        </p:txBody>
      </p:sp>
      <p:sp>
        <p:nvSpPr>
          <p:cNvPr id="41" name="Slide Number Placeholder 4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0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60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60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60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08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60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160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0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60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60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60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0792" grpId="0" animBg="1"/>
      <p:bldP spid="160793" grpId="0" animBg="1"/>
      <p:bldP spid="160794" grpId="0" animBg="1"/>
      <p:bldP spid="160796" grpId="0" animBg="1"/>
      <p:bldP spid="160803" grpId="0" animBg="1"/>
      <p:bldP spid="160809" grpId="0" animBg="1"/>
      <p:bldP spid="160810" grpId="0" animBg="1"/>
      <p:bldP spid="160812" grpId="0" animBg="1"/>
      <p:bldP spid="160817" grpId="0" animBg="1"/>
      <p:bldP spid="160818" grpId="0" animBg="1"/>
      <p:bldP spid="160819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Incentives and fairness in </a:t>
            </a:r>
            <a:r>
              <a:rPr lang="en-US" sz="3600" dirty="0" err="1" smtClean="0"/>
              <a:t>BitTorrent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59362"/>
          </a:xfrm>
        </p:spPr>
        <p:txBody>
          <a:bodyPr/>
          <a:lstStyle/>
          <a:p>
            <a:r>
              <a:rPr lang="en-US" dirty="0" smtClean="0"/>
              <a:t>Embedded in choke/</a:t>
            </a:r>
            <a:r>
              <a:rPr lang="en-US" dirty="0" err="1" smtClean="0"/>
              <a:t>unchoke</a:t>
            </a:r>
            <a:r>
              <a:rPr lang="en-US" dirty="0" smtClean="0"/>
              <a:t> mechanism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Tit-for-tat</a:t>
            </a:r>
            <a:endParaRPr lang="en-US" dirty="0" smtClean="0"/>
          </a:p>
          <a:p>
            <a:endParaRPr lang="en-US" sz="1400" dirty="0" smtClean="0"/>
          </a:p>
          <a:p>
            <a:r>
              <a:rPr lang="en-US" dirty="0" smtClean="0"/>
              <a:t>Not </a:t>
            </a:r>
            <a:r>
              <a:rPr lang="en-US" dirty="0" smtClean="0"/>
              <a:t>perfect, i.e., several ways to “free-ride”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Download only from seeds; no need to upload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Connect to many peers and pick strategically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Multiple </a:t>
            </a:r>
            <a:r>
              <a:rPr lang="en-US" dirty="0" smtClean="0"/>
              <a:t>identities</a:t>
            </a:r>
          </a:p>
          <a:p>
            <a:r>
              <a:rPr lang="en-US" dirty="0" smtClean="0"/>
              <a:t>Can do better with some intelligence</a:t>
            </a:r>
          </a:p>
          <a:p>
            <a:endParaRPr lang="en-US" sz="1600" dirty="0" smtClean="0"/>
          </a:p>
          <a:p>
            <a:r>
              <a:rPr lang="en-US" dirty="0" smtClean="0"/>
              <a:t>Good enough in practice?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Need some (how much?) altruism for the system to function well?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35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BitTyrant</a:t>
            </a:r>
            <a:r>
              <a:rPr lang="en-US" dirty="0" smtClean="0"/>
              <a:t> </a:t>
            </a:r>
            <a:r>
              <a:rPr lang="en-US" sz="2800" dirty="0" smtClean="0"/>
              <a:t>[NSDI 2006]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57400" y="1676400"/>
            <a:ext cx="5005141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CoralCDN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Goals and usage model is similar to </a:t>
            </a:r>
            <a:r>
              <a:rPr lang="en-US" dirty="0" err="1" smtClean="0"/>
              <a:t>Akamai</a:t>
            </a:r>
            <a:endParaRPr lang="en-US" dirty="0" smtClean="0"/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Minimize load on origin server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Modified URLs and DNS redirections </a:t>
            </a:r>
          </a:p>
          <a:p>
            <a:endParaRPr lang="en-US" dirty="0" smtClean="0"/>
          </a:p>
          <a:p>
            <a:r>
              <a:rPr lang="en-US" dirty="0" smtClean="0"/>
              <a:t>It is p2p but end users are not necessarily peers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CDN nodes are distinct from end users</a:t>
            </a:r>
          </a:p>
          <a:p>
            <a:endParaRPr lang="en-US" dirty="0" smtClean="0"/>
          </a:p>
          <a:p>
            <a:r>
              <a:rPr lang="en-US" dirty="0" smtClean="0"/>
              <a:t>Another perspective: It presents a possible (open) way to build an </a:t>
            </a:r>
            <a:r>
              <a:rPr lang="en-US" dirty="0" err="1" smtClean="0"/>
              <a:t>Akamai</a:t>
            </a:r>
            <a:r>
              <a:rPr lang="en-US" dirty="0" smtClean="0"/>
              <a:t>-like system</a:t>
            </a:r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CoralCDN</a:t>
            </a:r>
            <a:r>
              <a:rPr lang="en-US" dirty="0" smtClean="0"/>
              <a:t> overview</a:t>
            </a:r>
            <a:endParaRPr lang="en-US" dirty="0"/>
          </a:p>
        </p:txBody>
      </p:sp>
      <p:sp>
        <p:nvSpPr>
          <p:cNvPr id="517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6424" y="5029200"/>
            <a:ext cx="8156575" cy="1219200"/>
          </a:xfrm>
          <a:noFill/>
          <a:ln/>
        </p:spPr>
        <p:txBody>
          <a:bodyPr/>
          <a:lstStyle/>
          <a:p>
            <a:pPr marL="284163" indent="-284163">
              <a:lnSpc>
                <a:spcPct val="110000"/>
              </a:lnSpc>
            </a:pPr>
            <a:r>
              <a:rPr lang="en-US" sz="2400" dirty="0" smtClean="0"/>
              <a:t>Implements </a:t>
            </a:r>
            <a:r>
              <a:rPr lang="en-US" sz="2400" dirty="0"/>
              <a:t>an open </a:t>
            </a:r>
            <a:r>
              <a:rPr lang="en-US" sz="2400" dirty="0" smtClean="0"/>
              <a:t>CDN to which anyone can contribute</a:t>
            </a:r>
            <a:endParaRPr lang="en-US" sz="2400" dirty="0"/>
          </a:p>
          <a:p>
            <a:pPr marL="284163" indent="-284163">
              <a:lnSpc>
                <a:spcPct val="110000"/>
              </a:lnSpc>
            </a:pPr>
            <a:r>
              <a:rPr lang="en-US" sz="2400" dirty="0" smtClean="0"/>
              <a:t>CDN </a:t>
            </a:r>
            <a:r>
              <a:rPr lang="en-US" sz="2400" dirty="0"/>
              <a:t>only fetches </a:t>
            </a:r>
            <a:r>
              <a:rPr lang="en-US" sz="2400" u="sng" dirty="0"/>
              <a:t>once</a:t>
            </a:r>
            <a:r>
              <a:rPr lang="en-US" sz="2400" dirty="0"/>
              <a:t> from origin </a:t>
            </a:r>
            <a:r>
              <a:rPr lang="en-US" sz="2400" dirty="0" smtClean="0"/>
              <a:t>server</a:t>
            </a:r>
            <a:endParaRPr lang="en-US" sz="2400" dirty="0"/>
          </a:p>
          <a:p>
            <a:pPr marL="284163" indent="-284163">
              <a:lnSpc>
                <a:spcPct val="110000"/>
              </a:lnSpc>
            </a:pPr>
            <a:endParaRPr lang="en-US" sz="2400" dirty="0"/>
          </a:p>
        </p:txBody>
      </p:sp>
      <p:sp>
        <p:nvSpPr>
          <p:cNvPr id="517124" name="Text Box 4"/>
          <p:cNvSpPr txBox="1">
            <a:spLocks noChangeArrowheads="1"/>
          </p:cNvSpPr>
          <p:nvPr/>
        </p:nvSpPr>
        <p:spPr bwMode="auto">
          <a:xfrm>
            <a:off x="382588" y="2070100"/>
            <a:ext cx="1146468" cy="76944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/>
              <a:t>Origin</a:t>
            </a:r>
          </a:p>
          <a:p>
            <a:r>
              <a:rPr lang="en-US" sz="2200" b="1"/>
              <a:t>Server</a:t>
            </a:r>
          </a:p>
        </p:txBody>
      </p:sp>
      <p:sp>
        <p:nvSpPr>
          <p:cNvPr id="517125" name="Cloud"/>
          <p:cNvSpPr>
            <a:spLocks noChangeAspect="1" noEditPoints="1" noChangeArrowheads="1"/>
          </p:cNvSpPr>
          <p:nvPr/>
        </p:nvSpPr>
        <p:spPr bwMode="auto">
          <a:xfrm>
            <a:off x="2352675" y="1905000"/>
            <a:ext cx="3395663" cy="2274887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17126" name="Text Box 6"/>
          <p:cNvSpPr txBox="1">
            <a:spLocks noChangeArrowheads="1"/>
          </p:cNvSpPr>
          <p:nvPr/>
        </p:nvSpPr>
        <p:spPr bwMode="auto">
          <a:xfrm>
            <a:off x="3992563" y="2978150"/>
            <a:ext cx="434734" cy="32316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1"/>
              <a:t>Coral</a:t>
            </a:r>
          </a:p>
          <a:p>
            <a:r>
              <a:rPr lang="en-US" sz="500" b="1"/>
              <a:t>httpprx</a:t>
            </a:r>
          </a:p>
          <a:p>
            <a:r>
              <a:rPr lang="en-US" sz="500" b="1"/>
              <a:t>dnssrv</a:t>
            </a:r>
          </a:p>
        </p:txBody>
      </p:sp>
      <p:sp>
        <p:nvSpPr>
          <p:cNvPr id="517127" name="Text Box 7"/>
          <p:cNvSpPr txBox="1">
            <a:spLocks noChangeArrowheads="1"/>
          </p:cNvSpPr>
          <p:nvPr/>
        </p:nvSpPr>
        <p:spPr bwMode="auto">
          <a:xfrm>
            <a:off x="3500438" y="2455862"/>
            <a:ext cx="434734" cy="32316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1"/>
              <a:t>Coral</a:t>
            </a:r>
          </a:p>
          <a:p>
            <a:r>
              <a:rPr lang="en-US" sz="500" b="1"/>
              <a:t>httpprx</a:t>
            </a:r>
          </a:p>
          <a:p>
            <a:r>
              <a:rPr lang="en-US" sz="500" b="1"/>
              <a:t>dnssrv</a:t>
            </a:r>
          </a:p>
        </p:txBody>
      </p:sp>
      <p:sp>
        <p:nvSpPr>
          <p:cNvPr id="517128" name="Text Box 8"/>
          <p:cNvSpPr txBox="1">
            <a:spLocks noChangeArrowheads="1"/>
          </p:cNvSpPr>
          <p:nvPr/>
        </p:nvSpPr>
        <p:spPr bwMode="auto">
          <a:xfrm>
            <a:off x="2809875" y="2751137"/>
            <a:ext cx="434734" cy="32316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1"/>
              <a:t>Coral</a:t>
            </a:r>
          </a:p>
          <a:p>
            <a:r>
              <a:rPr lang="en-US" sz="500" b="1"/>
              <a:t>httpprx</a:t>
            </a:r>
          </a:p>
          <a:p>
            <a:r>
              <a:rPr lang="en-US" sz="500" b="1"/>
              <a:t>dnssrv</a:t>
            </a:r>
          </a:p>
        </p:txBody>
      </p:sp>
      <p:sp>
        <p:nvSpPr>
          <p:cNvPr id="517129" name="Text Box 9"/>
          <p:cNvSpPr txBox="1">
            <a:spLocks noChangeArrowheads="1"/>
          </p:cNvSpPr>
          <p:nvPr/>
        </p:nvSpPr>
        <p:spPr bwMode="auto">
          <a:xfrm>
            <a:off x="3911600" y="3556000"/>
            <a:ext cx="434734" cy="32316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1"/>
              <a:t>Coral</a:t>
            </a:r>
          </a:p>
          <a:p>
            <a:r>
              <a:rPr lang="en-US" sz="500" b="1"/>
              <a:t>httpprx</a:t>
            </a:r>
          </a:p>
          <a:p>
            <a:r>
              <a:rPr lang="en-US" sz="500" b="1"/>
              <a:t>dnssrv</a:t>
            </a:r>
          </a:p>
        </p:txBody>
      </p:sp>
      <p:sp>
        <p:nvSpPr>
          <p:cNvPr id="517130" name="Text Box 10"/>
          <p:cNvSpPr txBox="1">
            <a:spLocks noChangeArrowheads="1"/>
          </p:cNvSpPr>
          <p:nvPr/>
        </p:nvSpPr>
        <p:spPr bwMode="auto">
          <a:xfrm>
            <a:off x="4279900" y="2247900"/>
            <a:ext cx="434734" cy="32316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1"/>
              <a:t>Coral</a:t>
            </a:r>
          </a:p>
          <a:p>
            <a:r>
              <a:rPr lang="en-US" sz="500" b="1"/>
              <a:t>httpprx</a:t>
            </a:r>
          </a:p>
          <a:p>
            <a:r>
              <a:rPr lang="en-US" sz="500" b="1"/>
              <a:t>dnssrv</a:t>
            </a:r>
          </a:p>
        </p:txBody>
      </p:sp>
      <p:sp>
        <p:nvSpPr>
          <p:cNvPr id="517131" name="Text Box 11"/>
          <p:cNvSpPr txBox="1">
            <a:spLocks noChangeArrowheads="1"/>
          </p:cNvSpPr>
          <p:nvPr/>
        </p:nvSpPr>
        <p:spPr bwMode="auto">
          <a:xfrm>
            <a:off x="2994025" y="3344862"/>
            <a:ext cx="434734" cy="323165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500" b="1"/>
              <a:t>Coral</a:t>
            </a:r>
          </a:p>
          <a:p>
            <a:r>
              <a:rPr lang="en-US" sz="500" b="1"/>
              <a:t>httpprx</a:t>
            </a:r>
          </a:p>
          <a:p>
            <a:r>
              <a:rPr lang="en-US" sz="500" b="1"/>
              <a:t>dnssrv</a:t>
            </a:r>
          </a:p>
        </p:txBody>
      </p:sp>
      <p:sp>
        <p:nvSpPr>
          <p:cNvPr id="517132" name="Text Box 12"/>
          <p:cNvSpPr txBox="1">
            <a:spLocks noChangeArrowheads="1"/>
          </p:cNvSpPr>
          <p:nvPr/>
        </p:nvSpPr>
        <p:spPr bwMode="auto">
          <a:xfrm>
            <a:off x="7242175" y="2687637"/>
            <a:ext cx="1422184" cy="430887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200" b="1"/>
              <a:t>Browser</a:t>
            </a:r>
          </a:p>
        </p:txBody>
      </p:sp>
      <p:sp>
        <p:nvSpPr>
          <p:cNvPr id="517133" name="Line 13"/>
          <p:cNvSpPr>
            <a:spLocks noChangeShapeType="1"/>
          </p:cNvSpPr>
          <p:nvPr/>
        </p:nvSpPr>
        <p:spPr bwMode="auto">
          <a:xfrm flipH="1">
            <a:off x="5662613" y="2278062"/>
            <a:ext cx="711200" cy="158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34" name="Line 14"/>
          <p:cNvSpPr>
            <a:spLocks noChangeShapeType="1"/>
          </p:cNvSpPr>
          <p:nvPr/>
        </p:nvSpPr>
        <p:spPr bwMode="auto">
          <a:xfrm flipH="1" flipV="1">
            <a:off x="1533525" y="2693987"/>
            <a:ext cx="784225" cy="173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35" name="Text Box 15"/>
          <p:cNvSpPr txBox="1">
            <a:spLocks noChangeArrowheads="1"/>
          </p:cNvSpPr>
          <p:nvPr/>
        </p:nvSpPr>
        <p:spPr bwMode="auto">
          <a:xfrm>
            <a:off x="6713538" y="3627437"/>
            <a:ext cx="859531" cy="27699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Browser</a:t>
            </a:r>
          </a:p>
        </p:txBody>
      </p:sp>
      <p:sp>
        <p:nvSpPr>
          <p:cNvPr id="517136" name="Text Box 16"/>
          <p:cNvSpPr txBox="1">
            <a:spLocks noChangeArrowheads="1"/>
          </p:cNvSpPr>
          <p:nvPr/>
        </p:nvSpPr>
        <p:spPr bwMode="auto">
          <a:xfrm>
            <a:off x="6488113" y="2097087"/>
            <a:ext cx="859531" cy="27699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Browser</a:t>
            </a:r>
          </a:p>
        </p:txBody>
      </p:sp>
      <p:sp>
        <p:nvSpPr>
          <p:cNvPr id="517137" name="Text Box 17"/>
          <p:cNvSpPr txBox="1">
            <a:spLocks noChangeArrowheads="1"/>
          </p:cNvSpPr>
          <p:nvPr/>
        </p:nvSpPr>
        <p:spPr bwMode="auto">
          <a:xfrm>
            <a:off x="6038850" y="4171950"/>
            <a:ext cx="859531" cy="276999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1200" b="1"/>
              <a:t>Browser</a:t>
            </a:r>
          </a:p>
        </p:txBody>
      </p:sp>
      <p:sp>
        <p:nvSpPr>
          <p:cNvPr id="517138" name="Line 18"/>
          <p:cNvSpPr>
            <a:spLocks noChangeShapeType="1"/>
          </p:cNvSpPr>
          <p:nvPr/>
        </p:nvSpPr>
        <p:spPr bwMode="auto">
          <a:xfrm flipH="1" flipV="1">
            <a:off x="5889625" y="2908300"/>
            <a:ext cx="1204913" cy="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39" name="Line 19"/>
          <p:cNvSpPr>
            <a:spLocks noChangeShapeType="1"/>
          </p:cNvSpPr>
          <p:nvPr/>
        </p:nvSpPr>
        <p:spPr bwMode="auto">
          <a:xfrm flipH="1" flipV="1">
            <a:off x="5265738" y="3854450"/>
            <a:ext cx="681037" cy="4191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7140" name="Line 20"/>
          <p:cNvSpPr>
            <a:spLocks noChangeShapeType="1"/>
          </p:cNvSpPr>
          <p:nvPr/>
        </p:nvSpPr>
        <p:spPr bwMode="auto">
          <a:xfrm flipH="1" flipV="1">
            <a:off x="5691188" y="3541712"/>
            <a:ext cx="884237" cy="246063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17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17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17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17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517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517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517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17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7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517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17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7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517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517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1" dur="500"/>
                                        <p:tgtEl>
                                          <p:spTgt spid="517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517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7125" grpId="0" animBg="1"/>
      <p:bldP spid="517126" grpId="0" animBg="1"/>
      <p:bldP spid="517127" grpId="0" animBg="1"/>
      <p:bldP spid="517128" grpId="0" animBg="1"/>
      <p:bldP spid="517131" grpId="0" animBg="1"/>
      <p:bldP spid="517132" grpId="0" animBg="1"/>
      <p:bldP spid="517133" grpId="0" animBg="1"/>
      <p:bldP spid="517134" grpId="0" animBg="1"/>
      <p:bldP spid="517135" grpId="0" animBg="1"/>
      <p:bldP spid="517136" grpId="0" animBg="1"/>
      <p:bldP spid="517137" grpId="0" animBg="1"/>
      <p:bldP spid="517138" grpId="0" animBg="1"/>
      <p:bldP spid="517139" grpId="0" animBg="1"/>
      <p:bldP spid="517140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Text Box 2"/>
          <p:cNvSpPr txBox="1">
            <a:spLocks noChangeArrowheads="1"/>
          </p:cNvSpPr>
          <p:nvPr/>
        </p:nvSpPr>
        <p:spPr bwMode="auto">
          <a:xfrm>
            <a:off x="5186363" y="3219450"/>
            <a:ext cx="1085554" cy="92333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/>
          </a:p>
          <a:p>
            <a:r>
              <a:rPr lang="en-US" b="1"/>
              <a:t>httpprx</a:t>
            </a:r>
          </a:p>
          <a:p>
            <a:endParaRPr lang="en-US" b="1"/>
          </a:p>
        </p:txBody>
      </p:sp>
      <p:sp>
        <p:nvSpPr>
          <p:cNvPr id="137219" name="Text Box 3"/>
          <p:cNvSpPr txBox="1">
            <a:spLocks noChangeArrowheads="1"/>
          </p:cNvSpPr>
          <p:nvPr/>
        </p:nvSpPr>
        <p:spPr bwMode="auto">
          <a:xfrm>
            <a:off x="2843213" y="3219450"/>
            <a:ext cx="984565" cy="923330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b="1"/>
          </a:p>
          <a:p>
            <a:r>
              <a:rPr lang="en-US" b="1"/>
              <a:t>            </a:t>
            </a:r>
          </a:p>
          <a:p>
            <a:r>
              <a:rPr lang="en-US" b="1"/>
              <a:t>dnssrv</a:t>
            </a:r>
          </a:p>
        </p:txBody>
      </p:sp>
      <p:sp>
        <p:nvSpPr>
          <p:cNvPr id="137220" name="Text Box 4"/>
          <p:cNvSpPr txBox="1">
            <a:spLocks noChangeArrowheads="1"/>
          </p:cNvSpPr>
          <p:nvPr/>
        </p:nvSpPr>
        <p:spPr bwMode="auto">
          <a:xfrm>
            <a:off x="5078413" y="5943600"/>
            <a:ext cx="1196161" cy="369332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Browser</a:t>
            </a:r>
          </a:p>
        </p:txBody>
      </p:sp>
      <p:sp>
        <p:nvSpPr>
          <p:cNvPr id="137221" name="Text Box 5"/>
          <p:cNvSpPr txBox="1">
            <a:spLocks noChangeArrowheads="1"/>
          </p:cNvSpPr>
          <p:nvPr/>
        </p:nvSpPr>
        <p:spPr bwMode="auto">
          <a:xfrm>
            <a:off x="2743200" y="5562600"/>
            <a:ext cx="1229824" cy="369332"/>
          </a:xfrm>
          <a:prstGeom prst="rect">
            <a:avLst/>
          </a:prstGeom>
          <a:noFill/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Resolver</a:t>
            </a:r>
          </a:p>
        </p:txBody>
      </p:sp>
      <p:sp>
        <p:nvSpPr>
          <p:cNvPr id="137222" name="Line 6"/>
          <p:cNvSpPr>
            <a:spLocks noChangeShapeType="1"/>
          </p:cNvSpPr>
          <p:nvPr/>
        </p:nvSpPr>
        <p:spPr bwMode="auto">
          <a:xfrm flipH="1" flipV="1">
            <a:off x="4343400" y="5943600"/>
            <a:ext cx="609600" cy="228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25" name="Text Box 9"/>
          <p:cNvSpPr txBox="1">
            <a:spLocks noChangeArrowheads="1"/>
          </p:cNvSpPr>
          <p:nvPr/>
        </p:nvSpPr>
        <p:spPr bwMode="auto">
          <a:xfrm>
            <a:off x="287337" y="4465638"/>
            <a:ext cx="2836863" cy="169068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dirty="0"/>
              <a:t>DNS Redirection</a:t>
            </a:r>
          </a:p>
          <a:p>
            <a:endParaRPr lang="en-US" sz="500" dirty="0"/>
          </a:p>
          <a:p>
            <a:r>
              <a:rPr lang="en-US" dirty="0"/>
              <a:t>Return proxy, </a:t>
            </a:r>
          </a:p>
          <a:p>
            <a:r>
              <a:rPr lang="en-US" dirty="0"/>
              <a:t>preferably one </a:t>
            </a:r>
          </a:p>
          <a:p>
            <a:r>
              <a:rPr lang="en-US" dirty="0"/>
              <a:t>near client</a:t>
            </a:r>
          </a:p>
        </p:txBody>
      </p:sp>
      <p:sp>
        <p:nvSpPr>
          <p:cNvPr id="137226" name="Text Box 10"/>
          <p:cNvSpPr txBox="1">
            <a:spLocks noChangeArrowheads="1"/>
          </p:cNvSpPr>
          <p:nvPr/>
        </p:nvSpPr>
        <p:spPr bwMode="auto">
          <a:xfrm>
            <a:off x="6440488" y="4692650"/>
            <a:ext cx="2322512" cy="9461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Cooperative</a:t>
            </a:r>
          </a:p>
          <a:p>
            <a:r>
              <a:rPr lang="en-US" sz="2800"/>
              <a:t>Web Caching</a:t>
            </a:r>
          </a:p>
        </p:txBody>
      </p:sp>
      <p:sp>
        <p:nvSpPr>
          <p:cNvPr id="137227" name="Rectangle 11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/>
              <a:t>CoralCDN components</a:t>
            </a:r>
          </a:p>
        </p:txBody>
      </p:sp>
      <p:sp>
        <p:nvSpPr>
          <p:cNvPr id="137236" name="Freeform 20"/>
          <p:cNvSpPr>
            <a:spLocks/>
          </p:cNvSpPr>
          <p:nvPr/>
        </p:nvSpPr>
        <p:spPr bwMode="auto">
          <a:xfrm>
            <a:off x="6508750" y="2895600"/>
            <a:ext cx="882650" cy="369332"/>
          </a:xfrm>
          <a:custGeom>
            <a:avLst/>
            <a:gdLst/>
            <a:ahLst/>
            <a:cxnLst>
              <a:cxn ang="0">
                <a:pos x="0" y="1248"/>
              </a:cxn>
              <a:cxn ang="0">
                <a:pos x="672" y="720"/>
              </a:cxn>
              <a:cxn ang="0">
                <a:pos x="912" y="0"/>
              </a:cxn>
            </a:cxnLst>
            <a:rect l="0" t="0" r="r" b="b"/>
            <a:pathLst>
              <a:path w="912" h="1248">
                <a:moveTo>
                  <a:pt x="0" y="1248"/>
                </a:moveTo>
                <a:cubicBezTo>
                  <a:pt x="260" y="1088"/>
                  <a:pt x="520" y="928"/>
                  <a:pt x="672" y="720"/>
                </a:cubicBezTo>
                <a:cubicBezTo>
                  <a:pt x="824" y="512"/>
                  <a:pt x="868" y="256"/>
                  <a:pt x="912" y="0"/>
                </a:cubicBezTo>
              </a:path>
            </a:pathLst>
          </a:custGeom>
          <a:noFill/>
          <a:ln w="57150" cap="flat" cmpd="sng">
            <a:solidFill>
              <a:schemeClr val="accent2"/>
            </a:solidFill>
            <a:prstDash val="solid"/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37" name="Text Box 21"/>
          <p:cNvSpPr txBox="1">
            <a:spLocks noChangeArrowheads="1"/>
          </p:cNvSpPr>
          <p:nvPr/>
        </p:nvSpPr>
        <p:spPr bwMode="auto">
          <a:xfrm>
            <a:off x="6934200" y="2076450"/>
            <a:ext cx="886781" cy="738664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1400" b="1"/>
          </a:p>
          <a:p>
            <a:r>
              <a:rPr lang="en-US" sz="1400" b="1"/>
              <a:t>httpprx</a:t>
            </a:r>
          </a:p>
          <a:p>
            <a:endParaRPr lang="en-US" sz="1400" b="1"/>
          </a:p>
        </p:txBody>
      </p:sp>
      <p:sp>
        <p:nvSpPr>
          <p:cNvPr id="137245" name="Line 29"/>
          <p:cNvSpPr>
            <a:spLocks noChangeShapeType="1"/>
          </p:cNvSpPr>
          <p:nvPr/>
        </p:nvSpPr>
        <p:spPr bwMode="auto">
          <a:xfrm>
            <a:off x="3003550" y="4953000"/>
            <a:ext cx="3352800" cy="0"/>
          </a:xfrm>
          <a:prstGeom prst="line">
            <a:avLst/>
          </a:prstGeom>
          <a:noFill/>
          <a:ln w="44450" cap="rnd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46" name="Text Box 30"/>
          <p:cNvSpPr txBox="1">
            <a:spLocks noChangeArrowheads="1"/>
          </p:cNvSpPr>
          <p:nvPr/>
        </p:nvSpPr>
        <p:spPr bwMode="auto">
          <a:xfrm>
            <a:off x="2198688" y="6248400"/>
            <a:ext cx="2576346" cy="40011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www.x.com.nyud.net</a:t>
            </a:r>
          </a:p>
        </p:txBody>
      </p:sp>
      <p:sp>
        <p:nvSpPr>
          <p:cNvPr id="137247" name="Text Box 31"/>
          <p:cNvSpPr txBox="1">
            <a:spLocks noChangeArrowheads="1"/>
          </p:cNvSpPr>
          <p:nvPr/>
        </p:nvSpPr>
        <p:spPr bwMode="auto">
          <a:xfrm>
            <a:off x="5138738" y="6477000"/>
            <a:ext cx="1871025" cy="40011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2000"/>
              <a:t>216.165.108.10</a:t>
            </a:r>
          </a:p>
        </p:txBody>
      </p:sp>
      <p:sp>
        <p:nvSpPr>
          <p:cNvPr id="137248" name="Rectangle 32"/>
          <p:cNvSpPr>
            <a:spLocks noChangeArrowheads="1"/>
          </p:cNvSpPr>
          <p:nvPr/>
        </p:nvSpPr>
        <p:spPr bwMode="auto">
          <a:xfrm>
            <a:off x="4953000" y="6477000"/>
            <a:ext cx="2057400" cy="369332"/>
          </a:xfrm>
          <a:prstGeom prst="rect">
            <a:avLst/>
          </a:prstGeom>
          <a:solidFill>
            <a:schemeClr val="bg1"/>
          </a:solidFill>
          <a:ln w="444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249" name="Text Box 33"/>
          <p:cNvSpPr txBox="1">
            <a:spLocks noChangeArrowheads="1"/>
          </p:cNvSpPr>
          <p:nvPr/>
        </p:nvSpPr>
        <p:spPr bwMode="auto">
          <a:xfrm>
            <a:off x="7140575" y="3292475"/>
            <a:ext cx="1499128" cy="646331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Fetch data</a:t>
            </a:r>
          </a:p>
          <a:p>
            <a:r>
              <a:rPr lang="en-US" dirty="0"/>
              <a:t>from nearby </a:t>
            </a:r>
          </a:p>
        </p:txBody>
      </p:sp>
      <p:sp>
        <p:nvSpPr>
          <p:cNvPr id="137253" name="Freeform 37"/>
          <p:cNvSpPr>
            <a:spLocks/>
          </p:cNvSpPr>
          <p:nvPr/>
        </p:nvSpPr>
        <p:spPr bwMode="auto">
          <a:xfrm>
            <a:off x="4114800" y="3581400"/>
            <a:ext cx="1066800" cy="36933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336" y="0"/>
              </a:cxn>
              <a:cxn ang="0">
                <a:pos x="672" y="192"/>
              </a:cxn>
            </a:cxnLst>
            <a:rect l="0" t="0" r="r" b="b"/>
            <a:pathLst>
              <a:path w="672" h="19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60" y="96"/>
                  <a:pt x="672" y="192"/>
                </a:cubicBezTo>
              </a:path>
            </a:pathLst>
          </a:custGeom>
          <a:noFill/>
          <a:ln w="57150" cap="flat" cmpd="sng">
            <a:solidFill>
              <a:srgbClr val="66FF66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54" name="Freeform 38"/>
          <p:cNvSpPr>
            <a:spLocks/>
          </p:cNvSpPr>
          <p:nvPr/>
        </p:nvSpPr>
        <p:spPr bwMode="auto">
          <a:xfrm rot="19686553">
            <a:off x="5874181" y="2552078"/>
            <a:ext cx="1073989" cy="369332"/>
          </a:xfrm>
          <a:custGeom>
            <a:avLst/>
            <a:gdLst/>
            <a:ahLst/>
            <a:cxnLst>
              <a:cxn ang="0">
                <a:pos x="0" y="192"/>
              </a:cxn>
              <a:cxn ang="0">
                <a:pos x="336" y="0"/>
              </a:cxn>
              <a:cxn ang="0">
                <a:pos x="672" y="192"/>
              </a:cxn>
            </a:cxnLst>
            <a:rect l="0" t="0" r="r" b="b"/>
            <a:pathLst>
              <a:path w="672" h="192">
                <a:moveTo>
                  <a:pt x="0" y="192"/>
                </a:moveTo>
                <a:cubicBezTo>
                  <a:pt x="112" y="96"/>
                  <a:pt x="224" y="0"/>
                  <a:pt x="336" y="0"/>
                </a:cubicBezTo>
                <a:cubicBezTo>
                  <a:pt x="448" y="0"/>
                  <a:pt x="560" y="96"/>
                  <a:pt x="672" y="192"/>
                </a:cubicBezTo>
              </a:path>
            </a:pathLst>
          </a:custGeom>
          <a:noFill/>
          <a:ln w="57150" cap="flat" cmpd="sng">
            <a:solidFill>
              <a:srgbClr val="66FF66"/>
            </a:solidFill>
            <a:prstDash val="sysDot"/>
            <a:round/>
            <a:headEnd type="none" w="med" len="med"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137255" name="Text Box 39"/>
          <p:cNvSpPr txBox="1">
            <a:spLocks noChangeArrowheads="1"/>
          </p:cNvSpPr>
          <p:nvPr/>
        </p:nvSpPr>
        <p:spPr bwMode="auto">
          <a:xfrm>
            <a:off x="4368800" y="2897188"/>
            <a:ext cx="452368" cy="67710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800" b="1"/>
              <a:t>?</a:t>
            </a:r>
          </a:p>
        </p:txBody>
      </p:sp>
      <p:sp>
        <p:nvSpPr>
          <p:cNvPr id="137256" name="Text Box 40"/>
          <p:cNvSpPr txBox="1">
            <a:spLocks noChangeArrowheads="1"/>
          </p:cNvSpPr>
          <p:nvPr/>
        </p:nvSpPr>
        <p:spPr bwMode="auto">
          <a:xfrm>
            <a:off x="5921375" y="2071688"/>
            <a:ext cx="452368" cy="67710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sz="3800" b="1"/>
              <a:t>?</a:t>
            </a:r>
          </a:p>
        </p:txBody>
      </p:sp>
      <p:sp>
        <p:nvSpPr>
          <p:cNvPr id="137257" name="Rectangle 41"/>
          <p:cNvSpPr>
            <a:spLocks noChangeArrowheads="1"/>
          </p:cNvSpPr>
          <p:nvPr/>
        </p:nvSpPr>
        <p:spPr bwMode="auto">
          <a:xfrm>
            <a:off x="7543800" y="2895600"/>
            <a:ext cx="228600" cy="369332"/>
          </a:xfrm>
          <a:prstGeom prst="rect">
            <a:avLst/>
          </a:prstGeom>
          <a:solidFill>
            <a:srgbClr val="FFFF00"/>
          </a:solidFill>
          <a:ln w="444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259" name="Rectangle 43"/>
          <p:cNvSpPr>
            <a:spLocks noChangeArrowheads="1"/>
          </p:cNvSpPr>
          <p:nvPr/>
        </p:nvSpPr>
        <p:spPr bwMode="auto">
          <a:xfrm>
            <a:off x="6019800" y="4552950"/>
            <a:ext cx="228600" cy="369332"/>
          </a:xfrm>
          <a:prstGeom prst="rect">
            <a:avLst/>
          </a:prstGeom>
          <a:solidFill>
            <a:schemeClr val="accent2"/>
          </a:solidFill>
          <a:ln w="444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260" name="Rectangle 44"/>
          <p:cNvSpPr>
            <a:spLocks noChangeArrowheads="1"/>
          </p:cNvSpPr>
          <p:nvPr/>
        </p:nvSpPr>
        <p:spPr bwMode="auto">
          <a:xfrm>
            <a:off x="7543800" y="2895600"/>
            <a:ext cx="228600" cy="369332"/>
          </a:xfrm>
          <a:prstGeom prst="rect">
            <a:avLst/>
          </a:prstGeom>
          <a:solidFill>
            <a:schemeClr val="accent2"/>
          </a:solidFill>
          <a:ln w="444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264" name="Rectangle 48"/>
          <p:cNvSpPr>
            <a:spLocks noChangeArrowheads="1"/>
          </p:cNvSpPr>
          <p:nvPr/>
        </p:nvSpPr>
        <p:spPr bwMode="auto">
          <a:xfrm>
            <a:off x="3733800" y="4552950"/>
            <a:ext cx="228600" cy="369332"/>
          </a:xfrm>
          <a:prstGeom prst="rect">
            <a:avLst/>
          </a:prstGeom>
          <a:solidFill>
            <a:srgbClr val="FF9900"/>
          </a:solidFill>
          <a:ln w="444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265" name="Rectangle 49"/>
          <p:cNvSpPr>
            <a:spLocks noChangeArrowheads="1"/>
          </p:cNvSpPr>
          <p:nvPr/>
        </p:nvSpPr>
        <p:spPr bwMode="auto">
          <a:xfrm>
            <a:off x="3733800" y="5257800"/>
            <a:ext cx="228600" cy="369332"/>
          </a:xfrm>
          <a:prstGeom prst="rect">
            <a:avLst/>
          </a:prstGeom>
          <a:solidFill>
            <a:srgbClr val="FF9900"/>
          </a:solidFill>
          <a:ln w="4445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7224" name="Freeform 8"/>
          <p:cNvSpPr>
            <a:spLocks/>
          </p:cNvSpPr>
          <p:nvPr/>
        </p:nvSpPr>
        <p:spPr bwMode="auto">
          <a:xfrm>
            <a:off x="5772150" y="4476750"/>
            <a:ext cx="1588" cy="369332"/>
          </a:xfrm>
          <a:custGeom>
            <a:avLst/>
            <a:gdLst/>
            <a:ahLst/>
            <a:cxnLst>
              <a:cxn ang="0">
                <a:pos x="0" y="858"/>
              </a:cxn>
              <a:cxn ang="0">
                <a:pos x="0" y="0"/>
              </a:cxn>
            </a:cxnLst>
            <a:rect l="0" t="0" r="r" b="b"/>
            <a:pathLst>
              <a:path w="1" h="858">
                <a:moveTo>
                  <a:pt x="0" y="858"/>
                </a:moveTo>
                <a:lnTo>
                  <a:pt x="0" y="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23" name="Line 7"/>
          <p:cNvSpPr>
            <a:spLocks noChangeShapeType="1"/>
          </p:cNvSpPr>
          <p:nvPr/>
        </p:nvSpPr>
        <p:spPr bwMode="auto">
          <a:xfrm flipH="1" flipV="1">
            <a:off x="3505200" y="4495800"/>
            <a:ext cx="0" cy="990600"/>
          </a:xfrm>
          <a:prstGeom prst="line">
            <a:avLst/>
          </a:prstGeom>
          <a:noFill/>
          <a:ln w="571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137266" name="Text Box 50"/>
          <p:cNvSpPr txBox="1">
            <a:spLocks noChangeArrowheads="1"/>
          </p:cNvSpPr>
          <p:nvPr/>
        </p:nvSpPr>
        <p:spPr bwMode="auto">
          <a:xfrm>
            <a:off x="4343400" y="1425575"/>
            <a:ext cx="968535" cy="646331"/>
          </a:xfrm>
          <a:prstGeom prst="rect">
            <a:avLst/>
          </a:prstGeom>
          <a:solidFill>
            <a:schemeClr val="bg1"/>
          </a:solidFill>
          <a:ln w="38100" algn="ctr">
            <a:solidFill>
              <a:schemeClr val="tx1"/>
            </a:solidFill>
            <a:prstDash val="sysDot"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/>
              <a:t>Origin</a:t>
            </a:r>
          </a:p>
          <a:p>
            <a:r>
              <a:rPr lang="en-US" b="1"/>
              <a:t>Server</a:t>
            </a:r>
          </a:p>
        </p:txBody>
      </p:sp>
      <p:sp>
        <p:nvSpPr>
          <p:cNvPr id="137269" name="Line 53"/>
          <p:cNvSpPr>
            <a:spLocks noChangeShapeType="1"/>
          </p:cNvSpPr>
          <p:nvPr/>
        </p:nvSpPr>
        <p:spPr bwMode="auto">
          <a:xfrm flipH="1" flipV="1">
            <a:off x="5029200" y="2362200"/>
            <a:ext cx="609600" cy="838200"/>
          </a:xfrm>
          <a:prstGeom prst="line">
            <a:avLst/>
          </a:pr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137271" name="Text Box 55"/>
          <p:cNvSpPr txBox="1">
            <a:spLocks noChangeArrowheads="1"/>
          </p:cNvSpPr>
          <p:nvPr/>
        </p:nvSpPr>
        <p:spPr bwMode="auto">
          <a:xfrm>
            <a:off x="5026025" y="2239963"/>
            <a:ext cx="765175" cy="11890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7200" dirty="0">
                <a:sym typeface="Wingdings" pitchFamily="2" charset="2"/>
              </a:rPr>
              <a:t></a:t>
            </a:r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39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ransition advTm="22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7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37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7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0139 L -3.33333E-6 0.10278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1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23"/>
                                            </p:cond>
                                          </p:stCondLst>
                                        </p:cTn>
                                        <p:tgtEl>
                                          <p:spTgt spid="137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0.2125 0.06527 " pathEditMode="relative" rAng="0" ptsTypes="AA">
                                      <p:cBhvr>
                                        <p:cTn id="30" dur="1000" fill="hold"/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3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9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372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38" dur="500"/>
                                        <p:tgtEl>
                                          <p:spTgt spid="1372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7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137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5" dur="500"/>
                                        <p:tgtEl>
                                          <p:spTgt spid="137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8" dur="500"/>
                                        <p:tgtEl>
                                          <p:spTgt spid="137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9" presetClass="emph" presetSubtype="0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2" dur="indefinite"/>
                                        <p:tgtEl>
                                          <p:spTgt spid="13726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3" dur="indefinite"/>
                                        <p:tgtEl>
                                          <p:spTgt spid="137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9" presetClass="emph" presetSubtype="0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7" dur="indefinite"/>
                                        <p:tgtEl>
                                          <p:spTgt spid="13727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8" dur="indefinite"/>
                                        <p:tgtEl>
                                          <p:spTgt spid="137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70" dur="indefinite"/>
                                        <p:tgtEl>
                                          <p:spTgt spid="137266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1" dur="indefinite"/>
                                        <p:tgtEl>
                                          <p:spTgt spid="137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500"/>
                                        <p:tgtEl>
                                          <p:spTgt spid="137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37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37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0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-0.1625 0.2430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372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1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25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0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66667E-6 1.11111E-6 L 6.66667E-6 0.16666 " pathEditMode="relative" ptsTypes="AA">
                                      <p:cBhvr>
                                        <p:cTn id="92" dur="1000" fill="hold"/>
                                        <p:tgtEl>
                                          <p:spTgt spid="1372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37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0" dur="500"/>
                                        <p:tgtEl>
                                          <p:spTgt spid="137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22" grpId="0" animBg="1"/>
      <p:bldP spid="137236" grpId="0" animBg="1"/>
      <p:bldP spid="137237" grpId="0" animBg="1"/>
      <p:bldP spid="137246" grpId="0"/>
      <p:bldP spid="137248" grpId="0" animBg="1"/>
      <p:bldP spid="137249" grpId="0"/>
      <p:bldP spid="137253" grpId="0" animBg="1"/>
      <p:bldP spid="137254" grpId="0" animBg="1"/>
      <p:bldP spid="137255" grpId="0"/>
      <p:bldP spid="137256" grpId="0"/>
      <p:bldP spid="137257" grpId="0" animBg="1"/>
      <p:bldP spid="137257" grpId="1" animBg="1"/>
      <p:bldP spid="137259" grpId="0" animBg="1"/>
      <p:bldP spid="137259" grpId="1" animBg="1"/>
      <p:bldP spid="137260" grpId="0" animBg="1"/>
      <p:bldP spid="137264" grpId="0" animBg="1"/>
      <p:bldP spid="137265" grpId="0" animBg="1"/>
      <p:bldP spid="137265" grpId="1" animBg="1"/>
      <p:bldP spid="137265" grpId="2" animBg="1"/>
      <p:bldP spid="137224" grpId="0" animBg="1"/>
      <p:bldP spid="137223" grpId="0" animBg="1"/>
      <p:bldP spid="137266" grpId="0" animBg="1"/>
      <p:bldP spid="137269" grpId="0" animBg="1"/>
      <p:bldP spid="137269" grpId="1" animBg="1"/>
      <p:bldP spid="137271" grpId="0"/>
      <p:bldP spid="137271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28600"/>
            <a:ext cx="8686800" cy="868363"/>
          </a:xfrm>
        </p:spPr>
        <p:txBody>
          <a:bodyPr/>
          <a:lstStyle/>
          <a:p>
            <a:r>
              <a:rPr lang="en-US" dirty="0" smtClean="0"/>
              <a:t>Single servers limit scalability</a:t>
            </a:r>
            <a:endParaRPr lang="en-US" dirty="0"/>
          </a:p>
        </p:txBody>
      </p:sp>
      <p:pic>
        <p:nvPicPr>
          <p:cNvPr id="2051" name="Picture 3" descr="C:\Documents and Settings\ratul\Local Settings\Temporary Internet Files\Content.IE5\F9CIOJSR\MMj03957780000[1]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2667000"/>
            <a:ext cx="1676400" cy="1676400"/>
          </a:xfrm>
          <a:prstGeom prst="rect">
            <a:avLst/>
          </a:prstGeom>
          <a:noFill/>
        </p:spPr>
      </p:pic>
      <p:pic>
        <p:nvPicPr>
          <p:cNvPr id="2052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295400"/>
            <a:ext cx="1447800" cy="967958"/>
          </a:xfrm>
          <a:prstGeom prst="rect">
            <a:avLst/>
          </a:prstGeom>
          <a:noFill/>
        </p:spPr>
      </p:pic>
      <p:pic>
        <p:nvPicPr>
          <p:cNvPr id="8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2537242"/>
            <a:ext cx="1447800" cy="967958"/>
          </a:xfrm>
          <a:prstGeom prst="rect">
            <a:avLst/>
          </a:prstGeom>
          <a:noFill/>
        </p:spPr>
      </p:pic>
      <p:pic>
        <p:nvPicPr>
          <p:cNvPr id="9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442242"/>
            <a:ext cx="1447800" cy="967958"/>
          </a:xfrm>
          <a:prstGeom prst="rect">
            <a:avLst/>
          </a:prstGeom>
          <a:noFill/>
        </p:spPr>
      </p:pic>
      <p:pic>
        <p:nvPicPr>
          <p:cNvPr id="10" name="Picture 4" descr="C:\Documents and Settings\ratul\Local Settings\Temporary Internet Files\Content.IE5\F9CIOJSR\MPj043318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5638800"/>
            <a:ext cx="1447800" cy="967958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447800" y="3403937"/>
            <a:ext cx="381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</a:p>
          <a:p>
            <a:r>
              <a:rPr lang="en-US" sz="2000" b="1" dirty="0" smtClean="0"/>
              <a:t>.</a:t>
            </a:r>
            <a:endParaRPr lang="en-US" sz="2000" b="1" dirty="0"/>
          </a:p>
        </p:txBody>
      </p:sp>
      <p:cxnSp>
        <p:nvCxnSpPr>
          <p:cNvPr id="13" name="Straight Arrow Connector 12"/>
          <p:cNvCxnSpPr>
            <a:stCxn id="2052" idx="3"/>
          </p:cNvCxnSpPr>
          <p:nvPr/>
        </p:nvCxnSpPr>
        <p:spPr bwMode="auto">
          <a:xfrm>
            <a:off x="2362200" y="1779379"/>
            <a:ext cx="4724400" cy="111622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>
            <a:stCxn id="8" idx="3"/>
          </p:cNvCxnSpPr>
          <p:nvPr/>
        </p:nvCxnSpPr>
        <p:spPr bwMode="auto">
          <a:xfrm>
            <a:off x="2362200" y="3021221"/>
            <a:ext cx="4724400" cy="2553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7" name="Straight Arrow Connector 16"/>
          <p:cNvCxnSpPr>
            <a:stCxn id="9" idx="3"/>
          </p:cNvCxnSpPr>
          <p:nvPr/>
        </p:nvCxnSpPr>
        <p:spPr bwMode="auto">
          <a:xfrm flipV="1">
            <a:off x="2362200" y="3733800"/>
            <a:ext cx="4724400" cy="1192421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cxnSp>
        <p:nvCxnSpPr>
          <p:cNvPr id="19" name="Straight Arrow Connector 18"/>
          <p:cNvCxnSpPr>
            <a:stCxn id="10" idx="3"/>
          </p:cNvCxnSpPr>
          <p:nvPr/>
        </p:nvCxnSpPr>
        <p:spPr bwMode="auto">
          <a:xfrm flipV="1">
            <a:off x="2362200" y="4114800"/>
            <a:ext cx="4724400" cy="2007979"/>
          </a:xfrm>
          <a:prstGeom prst="straightConnector1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4" name="TextBox 13"/>
          <p:cNvSpPr txBox="1"/>
          <p:nvPr/>
        </p:nvSpPr>
        <p:spPr>
          <a:xfrm>
            <a:off x="5334000" y="5257800"/>
            <a:ext cx="2819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Vulnerable to flash crowds, failures</a:t>
            </a:r>
            <a:endParaRPr lang="en-US" sz="2400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079500"/>
          </a:xfrm>
        </p:spPr>
        <p:txBody>
          <a:bodyPr/>
          <a:lstStyle/>
          <a:p>
            <a:r>
              <a:rPr lang="en-US" dirty="0" smtClean="0"/>
              <a:t>How to find close proxies and </a:t>
            </a:r>
            <a:r>
              <a:rPr lang="en-US" dirty="0" smtClean="0"/>
              <a:t>cached content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/>
          <a:lstStyle/>
          <a:p>
            <a:r>
              <a:rPr lang="en-US" dirty="0" smtClean="0"/>
              <a:t>DHTs can do that but a straightforward use </a:t>
            </a:r>
            <a:r>
              <a:rPr lang="en-US" dirty="0" smtClean="0"/>
              <a:t>has significant </a:t>
            </a:r>
            <a:r>
              <a:rPr lang="en-US" dirty="0" smtClean="0"/>
              <a:t>limitations</a:t>
            </a:r>
            <a:endParaRPr lang="en-US" dirty="0" smtClean="0"/>
          </a:p>
          <a:p>
            <a:r>
              <a:rPr lang="en-US" dirty="0" smtClean="0"/>
              <a:t>How to map users to nearby proxies?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DNS servers measure paths to clients</a:t>
            </a:r>
          </a:p>
          <a:p>
            <a:r>
              <a:rPr lang="en-US" dirty="0" smtClean="0"/>
              <a:t>How to transfer data from a nearby proxy?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Clustering and fetch from the closest cluster</a:t>
            </a:r>
          </a:p>
          <a:p>
            <a:r>
              <a:rPr lang="en-US" dirty="0" smtClean="0"/>
              <a:t>How to prevent hotspots?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Rate-limiting and multi-inserts</a:t>
            </a:r>
          </a:p>
          <a:p>
            <a:pPr lvl="4">
              <a:buFont typeface="Arial" pitchFamily="34" charset="0"/>
              <a:buChar char="•"/>
            </a:pPr>
            <a:endParaRPr lang="en-US" dirty="0" smtClean="0"/>
          </a:p>
          <a:p>
            <a:r>
              <a:rPr lang="en-US" dirty="0" smtClean="0"/>
              <a:t>Key enabler: DSHT (Coral)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4724400"/>
            <a:ext cx="7239000" cy="228600"/>
            <a:chOff x="192" y="3456"/>
            <a:chExt cx="4560" cy="144"/>
          </a:xfrm>
        </p:grpSpPr>
        <p:sp>
          <p:nvSpPr>
            <p:cNvPr id="457731" name="Freeform 3"/>
            <p:cNvSpPr>
              <a:spLocks/>
            </p:cNvSpPr>
            <p:nvPr/>
          </p:nvSpPr>
          <p:spPr bwMode="auto">
            <a:xfrm>
              <a:off x="240" y="3527"/>
              <a:ext cx="443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7" y="1"/>
                </a:cxn>
              </a:cxnLst>
              <a:rect l="0" t="0" r="r" b="b"/>
              <a:pathLst>
                <a:path w="4437" h="1">
                  <a:moveTo>
                    <a:pt x="0" y="0"/>
                  </a:moveTo>
                  <a:lnTo>
                    <a:pt x="4437" y="1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2" name="Oval 4"/>
            <p:cNvSpPr>
              <a:spLocks noChangeArrowheads="1"/>
            </p:cNvSpPr>
            <p:nvPr/>
          </p:nvSpPr>
          <p:spPr bwMode="auto">
            <a:xfrm>
              <a:off x="192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3" name="Oval 5"/>
            <p:cNvSpPr>
              <a:spLocks noChangeArrowheads="1"/>
            </p:cNvSpPr>
            <p:nvPr/>
          </p:nvSpPr>
          <p:spPr bwMode="auto">
            <a:xfrm>
              <a:off x="1056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4" name="Oval 6"/>
            <p:cNvSpPr>
              <a:spLocks noChangeArrowheads="1"/>
            </p:cNvSpPr>
            <p:nvPr/>
          </p:nvSpPr>
          <p:spPr bwMode="auto">
            <a:xfrm>
              <a:off x="1920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5" name="Oval 7"/>
            <p:cNvSpPr>
              <a:spLocks noChangeArrowheads="1"/>
            </p:cNvSpPr>
            <p:nvPr/>
          </p:nvSpPr>
          <p:spPr bwMode="auto">
            <a:xfrm>
              <a:off x="3020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6" name="Oval 8"/>
            <p:cNvSpPr>
              <a:spLocks noChangeArrowheads="1"/>
            </p:cNvSpPr>
            <p:nvPr/>
          </p:nvSpPr>
          <p:spPr bwMode="auto">
            <a:xfrm>
              <a:off x="4608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3810000"/>
            <a:ext cx="7239000" cy="228600"/>
            <a:chOff x="192" y="2640"/>
            <a:chExt cx="4560" cy="144"/>
          </a:xfrm>
        </p:grpSpPr>
        <p:sp>
          <p:nvSpPr>
            <p:cNvPr id="457738" name="Freeform 10"/>
            <p:cNvSpPr>
              <a:spLocks/>
            </p:cNvSpPr>
            <p:nvPr/>
          </p:nvSpPr>
          <p:spPr bwMode="auto">
            <a:xfrm>
              <a:off x="246" y="2712"/>
              <a:ext cx="443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1" y="0"/>
                </a:cxn>
              </a:cxnLst>
              <a:rect l="0" t="0" r="r" b="b"/>
              <a:pathLst>
                <a:path w="4431" h="1">
                  <a:moveTo>
                    <a:pt x="0" y="0"/>
                  </a:moveTo>
                  <a:lnTo>
                    <a:pt x="4431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9" name="Oval 11"/>
            <p:cNvSpPr>
              <a:spLocks noChangeArrowheads="1"/>
            </p:cNvSpPr>
            <p:nvPr/>
          </p:nvSpPr>
          <p:spPr bwMode="auto">
            <a:xfrm>
              <a:off x="192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0" name="Oval 12"/>
            <p:cNvSpPr>
              <a:spLocks noChangeArrowheads="1"/>
            </p:cNvSpPr>
            <p:nvPr/>
          </p:nvSpPr>
          <p:spPr bwMode="auto">
            <a:xfrm>
              <a:off x="1056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1" name="Oval 13"/>
            <p:cNvSpPr>
              <a:spLocks noChangeArrowheads="1"/>
            </p:cNvSpPr>
            <p:nvPr/>
          </p:nvSpPr>
          <p:spPr bwMode="auto">
            <a:xfrm>
              <a:off x="1920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2" name="Oval 14"/>
            <p:cNvSpPr>
              <a:spLocks noChangeArrowheads="1"/>
            </p:cNvSpPr>
            <p:nvPr/>
          </p:nvSpPr>
          <p:spPr bwMode="auto">
            <a:xfrm>
              <a:off x="3020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3" name="Oval 15"/>
            <p:cNvSpPr>
              <a:spLocks noChangeArrowheads="1"/>
            </p:cNvSpPr>
            <p:nvPr/>
          </p:nvSpPr>
          <p:spPr bwMode="auto">
            <a:xfrm>
              <a:off x="4608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4" name="Oval 16"/>
            <p:cNvSpPr>
              <a:spLocks noChangeArrowheads="1"/>
            </p:cNvSpPr>
            <p:nvPr/>
          </p:nvSpPr>
          <p:spPr bwMode="auto">
            <a:xfrm>
              <a:off x="1680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5" name="Oval 17"/>
            <p:cNvSpPr>
              <a:spLocks noChangeArrowheads="1"/>
            </p:cNvSpPr>
            <p:nvPr/>
          </p:nvSpPr>
          <p:spPr bwMode="auto">
            <a:xfrm>
              <a:off x="3600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6" name="Oval 18"/>
            <p:cNvSpPr>
              <a:spLocks noChangeArrowheads="1"/>
            </p:cNvSpPr>
            <p:nvPr/>
          </p:nvSpPr>
          <p:spPr bwMode="auto">
            <a:xfrm>
              <a:off x="672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7" name="Oval 19"/>
            <p:cNvSpPr>
              <a:spLocks noChangeArrowheads="1"/>
            </p:cNvSpPr>
            <p:nvPr/>
          </p:nvSpPr>
          <p:spPr bwMode="auto">
            <a:xfrm>
              <a:off x="4320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11150" y="2667000"/>
            <a:ext cx="7239000" cy="228600"/>
            <a:chOff x="196" y="1872"/>
            <a:chExt cx="4560" cy="144"/>
          </a:xfrm>
        </p:grpSpPr>
        <p:sp>
          <p:nvSpPr>
            <p:cNvPr id="457749" name="Freeform 21"/>
            <p:cNvSpPr>
              <a:spLocks/>
            </p:cNvSpPr>
            <p:nvPr/>
          </p:nvSpPr>
          <p:spPr bwMode="auto">
            <a:xfrm>
              <a:off x="258" y="1947"/>
              <a:ext cx="4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28" y="0"/>
                </a:cxn>
              </a:cxnLst>
              <a:rect l="0" t="0" r="r" b="b"/>
              <a:pathLst>
                <a:path w="4428" h="1">
                  <a:moveTo>
                    <a:pt x="0" y="0"/>
                  </a:moveTo>
                  <a:lnTo>
                    <a:pt x="4428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0" name="Oval 22"/>
            <p:cNvSpPr>
              <a:spLocks noChangeArrowheads="1"/>
            </p:cNvSpPr>
            <p:nvPr/>
          </p:nvSpPr>
          <p:spPr bwMode="auto">
            <a:xfrm>
              <a:off x="196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1" name="Oval 23"/>
            <p:cNvSpPr>
              <a:spLocks noChangeArrowheads="1"/>
            </p:cNvSpPr>
            <p:nvPr/>
          </p:nvSpPr>
          <p:spPr bwMode="auto">
            <a:xfrm>
              <a:off x="1060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2" name="Oval 24"/>
            <p:cNvSpPr>
              <a:spLocks noChangeArrowheads="1"/>
            </p:cNvSpPr>
            <p:nvPr/>
          </p:nvSpPr>
          <p:spPr bwMode="auto">
            <a:xfrm>
              <a:off x="1924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3" name="Oval 25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4" name="Oval 26"/>
            <p:cNvSpPr>
              <a:spLocks noChangeArrowheads="1"/>
            </p:cNvSpPr>
            <p:nvPr/>
          </p:nvSpPr>
          <p:spPr bwMode="auto">
            <a:xfrm>
              <a:off x="4612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5" name="Oval 27"/>
            <p:cNvSpPr>
              <a:spLocks noChangeArrowheads="1"/>
            </p:cNvSpPr>
            <p:nvPr/>
          </p:nvSpPr>
          <p:spPr bwMode="auto">
            <a:xfrm>
              <a:off x="1680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6" name="Oval 28"/>
            <p:cNvSpPr>
              <a:spLocks noChangeArrowheads="1"/>
            </p:cNvSpPr>
            <p:nvPr/>
          </p:nvSpPr>
          <p:spPr bwMode="auto">
            <a:xfrm>
              <a:off x="3600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7" name="Oval 29"/>
            <p:cNvSpPr>
              <a:spLocks noChangeArrowheads="1"/>
            </p:cNvSpPr>
            <p:nvPr/>
          </p:nvSpPr>
          <p:spPr bwMode="auto">
            <a:xfrm>
              <a:off x="672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8" name="Oval 30"/>
            <p:cNvSpPr>
              <a:spLocks noChangeArrowheads="1"/>
            </p:cNvSpPr>
            <p:nvPr/>
          </p:nvSpPr>
          <p:spPr bwMode="auto">
            <a:xfrm>
              <a:off x="432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9" name="Oval 31"/>
            <p:cNvSpPr>
              <a:spLocks noChangeArrowheads="1"/>
            </p:cNvSpPr>
            <p:nvPr/>
          </p:nvSpPr>
          <p:spPr bwMode="auto">
            <a:xfrm>
              <a:off x="4320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0" name="Oval 32"/>
            <p:cNvSpPr>
              <a:spLocks noChangeArrowheads="1"/>
            </p:cNvSpPr>
            <p:nvPr/>
          </p:nvSpPr>
          <p:spPr bwMode="auto">
            <a:xfrm>
              <a:off x="1344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1" name="Oval 33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2" name="Oval 34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3" name="Oval 35"/>
            <p:cNvSpPr>
              <a:spLocks noChangeArrowheads="1"/>
            </p:cNvSpPr>
            <p:nvPr/>
          </p:nvSpPr>
          <p:spPr bwMode="auto">
            <a:xfrm>
              <a:off x="3360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4" name="Oval 3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6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DSHT: Hierarchy</a:t>
            </a:r>
            <a:endParaRPr lang="en-US" dirty="0"/>
          </a:p>
        </p:txBody>
      </p:sp>
      <p:sp>
        <p:nvSpPr>
          <p:cNvPr id="457770" name="Text Box 42"/>
          <p:cNvSpPr txBox="1">
            <a:spLocks noChangeArrowheads="1"/>
          </p:cNvSpPr>
          <p:nvPr/>
        </p:nvSpPr>
        <p:spPr bwMode="auto">
          <a:xfrm>
            <a:off x="7696200" y="2819400"/>
            <a:ext cx="1219200" cy="2225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dirty="0">
                <a:solidFill>
                  <a:srgbClr val="00CC66"/>
                </a:solidFill>
              </a:rPr>
              <a:t>None</a:t>
            </a: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33CC33"/>
              </a:solidFill>
            </a:endParaRP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33CC33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&lt; 60 ms</a:t>
            </a: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dirty="0"/>
              <a:t>&lt; 20 ms</a:t>
            </a:r>
          </a:p>
        </p:txBody>
      </p:sp>
      <p:sp>
        <p:nvSpPr>
          <p:cNvPr id="457771" name="Text Box 43"/>
          <p:cNvSpPr txBox="1">
            <a:spLocks noChangeArrowheads="1"/>
          </p:cNvSpPr>
          <p:nvPr/>
        </p:nvSpPr>
        <p:spPr bwMode="auto">
          <a:xfrm>
            <a:off x="7450138" y="2209800"/>
            <a:ext cx="1693862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tx1"/>
                </a:solidFill>
              </a:rPr>
              <a:t>Thresholds</a:t>
            </a:r>
            <a:endParaRPr lang="en-US"/>
          </a:p>
        </p:txBody>
      </p:sp>
      <p:sp>
        <p:nvSpPr>
          <p:cNvPr id="457780" name="Rectangle 52"/>
          <p:cNvSpPr>
            <a:spLocks noChangeArrowheads="1"/>
          </p:cNvSpPr>
          <p:nvPr/>
        </p:nvSpPr>
        <p:spPr bwMode="auto">
          <a:xfrm>
            <a:off x="231775" y="2895600"/>
            <a:ext cx="457200" cy="3810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  <a:p>
            <a:endParaRPr lang="en-US"/>
          </a:p>
        </p:txBody>
      </p:sp>
      <p:sp>
        <p:nvSpPr>
          <p:cNvPr id="457781" name="Rectangle 53"/>
          <p:cNvSpPr>
            <a:spLocks noChangeArrowheads="1"/>
          </p:cNvSpPr>
          <p:nvPr/>
        </p:nvSpPr>
        <p:spPr bwMode="auto">
          <a:xfrm>
            <a:off x="228600" y="4191000"/>
            <a:ext cx="4572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2" name="Rectangle 54"/>
          <p:cNvSpPr>
            <a:spLocks noChangeArrowheads="1"/>
          </p:cNvSpPr>
          <p:nvPr/>
        </p:nvSpPr>
        <p:spPr bwMode="auto">
          <a:xfrm>
            <a:off x="228600" y="5334000"/>
            <a:ext cx="4572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1143000" y="5638800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A node has the same Id at each level</a:t>
            </a:r>
            <a:endParaRPr lang="en-US" sz="2800" dirty="0"/>
          </a:p>
        </p:txBody>
      </p:sp>
      <p:sp>
        <p:nvSpPr>
          <p:cNvPr id="44" name="Slide Number Placeholder 4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41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304800" y="4724400"/>
            <a:ext cx="7239000" cy="228600"/>
            <a:chOff x="192" y="3456"/>
            <a:chExt cx="4560" cy="144"/>
          </a:xfrm>
        </p:grpSpPr>
        <p:sp>
          <p:nvSpPr>
            <p:cNvPr id="457731" name="Freeform 3"/>
            <p:cNvSpPr>
              <a:spLocks/>
            </p:cNvSpPr>
            <p:nvPr/>
          </p:nvSpPr>
          <p:spPr bwMode="auto">
            <a:xfrm>
              <a:off x="240" y="3527"/>
              <a:ext cx="4437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7" y="1"/>
                </a:cxn>
              </a:cxnLst>
              <a:rect l="0" t="0" r="r" b="b"/>
              <a:pathLst>
                <a:path w="4437" h="1">
                  <a:moveTo>
                    <a:pt x="0" y="0"/>
                  </a:moveTo>
                  <a:lnTo>
                    <a:pt x="4437" y="1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2" name="Oval 4"/>
            <p:cNvSpPr>
              <a:spLocks noChangeArrowheads="1"/>
            </p:cNvSpPr>
            <p:nvPr/>
          </p:nvSpPr>
          <p:spPr bwMode="auto">
            <a:xfrm>
              <a:off x="192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3" name="Oval 5"/>
            <p:cNvSpPr>
              <a:spLocks noChangeArrowheads="1"/>
            </p:cNvSpPr>
            <p:nvPr/>
          </p:nvSpPr>
          <p:spPr bwMode="auto">
            <a:xfrm>
              <a:off x="1056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4" name="Oval 6"/>
            <p:cNvSpPr>
              <a:spLocks noChangeArrowheads="1"/>
            </p:cNvSpPr>
            <p:nvPr/>
          </p:nvSpPr>
          <p:spPr bwMode="auto">
            <a:xfrm>
              <a:off x="1920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5" name="Oval 7"/>
            <p:cNvSpPr>
              <a:spLocks noChangeArrowheads="1"/>
            </p:cNvSpPr>
            <p:nvPr/>
          </p:nvSpPr>
          <p:spPr bwMode="auto">
            <a:xfrm>
              <a:off x="3020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6" name="Oval 8"/>
            <p:cNvSpPr>
              <a:spLocks noChangeArrowheads="1"/>
            </p:cNvSpPr>
            <p:nvPr/>
          </p:nvSpPr>
          <p:spPr bwMode="auto">
            <a:xfrm>
              <a:off x="4608" y="3456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304800" y="3810000"/>
            <a:ext cx="7239000" cy="228600"/>
            <a:chOff x="192" y="2640"/>
            <a:chExt cx="4560" cy="144"/>
          </a:xfrm>
        </p:grpSpPr>
        <p:sp>
          <p:nvSpPr>
            <p:cNvPr id="457738" name="Freeform 10"/>
            <p:cNvSpPr>
              <a:spLocks/>
            </p:cNvSpPr>
            <p:nvPr/>
          </p:nvSpPr>
          <p:spPr bwMode="auto">
            <a:xfrm>
              <a:off x="246" y="2712"/>
              <a:ext cx="443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31" y="0"/>
                </a:cxn>
              </a:cxnLst>
              <a:rect l="0" t="0" r="r" b="b"/>
              <a:pathLst>
                <a:path w="4431" h="1">
                  <a:moveTo>
                    <a:pt x="0" y="0"/>
                  </a:moveTo>
                  <a:lnTo>
                    <a:pt x="4431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39" name="Oval 11"/>
            <p:cNvSpPr>
              <a:spLocks noChangeArrowheads="1"/>
            </p:cNvSpPr>
            <p:nvPr/>
          </p:nvSpPr>
          <p:spPr bwMode="auto">
            <a:xfrm>
              <a:off x="192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0" name="Oval 12"/>
            <p:cNvSpPr>
              <a:spLocks noChangeArrowheads="1"/>
            </p:cNvSpPr>
            <p:nvPr/>
          </p:nvSpPr>
          <p:spPr bwMode="auto">
            <a:xfrm>
              <a:off x="1056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1" name="Oval 13"/>
            <p:cNvSpPr>
              <a:spLocks noChangeArrowheads="1"/>
            </p:cNvSpPr>
            <p:nvPr/>
          </p:nvSpPr>
          <p:spPr bwMode="auto">
            <a:xfrm>
              <a:off x="1920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2" name="Oval 14"/>
            <p:cNvSpPr>
              <a:spLocks noChangeArrowheads="1"/>
            </p:cNvSpPr>
            <p:nvPr/>
          </p:nvSpPr>
          <p:spPr bwMode="auto">
            <a:xfrm>
              <a:off x="3020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3" name="Oval 15"/>
            <p:cNvSpPr>
              <a:spLocks noChangeArrowheads="1"/>
            </p:cNvSpPr>
            <p:nvPr/>
          </p:nvSpPr>
          <p:spPr bwMode="auto">
            <a:xfrm>
              <a:off x="4608" y="2640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4" name="Oval 16"/>
            <p:cNvSpPr>
              <a:spLocks noChangeArrowheads="1"/>
            </p:cNvSpPr>
            <p:nvPr/>
          </p:nvSpPr>
          <p:spPr bwMode="auto">
            <a:xfrm>
              <a:off x="1680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5" name="Oval 17"/>
            <p:cNvSpPr>
              <a:spLocks noChangeArrowheads="1"/>
            </p:cNvSpPr>
            <p:nvPr/>
          </p:nvSpPr>
          <p:spPr bwMode="auto">
            <a:xfrm>
              <a:off x="3600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6" name="Oval 18"/>
            <p:cNvSpPr>
              <a:spLocks noChangeArrowheads="1"/>
            </p:cNvSpPr>
            <p:nvPr/>
          </p:nvSpPr>
          <p:spPr bwMode="auto">
            <a:xfrm>
              <a:off x="672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47" name="Oval 19"/>
            <p:cNvSpPr>
              <a:spLocks noChangeArrowheads="1"/>
            </p:cNvSpPr>
            <p:nvPr/>
          </p:nvSpPr>
          <p:spPr bwMode="auto">
            <a:xfrm>
              <a:off x="4320" y="2640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81000" y="2743200"/>
            <a:ext cx="7239000" cy="228600"/>
            <a:chOff x="196" y="1872"/>
            <a:chExt cx="4560" cy="144"/>
          </a:xfrm>
        </p:grpSpPr>
        <p:sp>
          <p:nvSpPr>
            <p:cNvPr id="457749" name="Freeform 21"/>
            <p:cNvSpPr>
              <a:spLocks/>
            </p:cNvSpPr>
            <p:nvPr/>
          </p:nvSpPr>
          <p:spPr bwMode="auto">
            <a:xfrm>
              <a:off x="258" y="1947"/>
              <a:ext cx="4428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28" y="0"/>
                </a:cxn>
              </a:cxnLst>
              <a:rect l="0" t="0" r="r" b="b"/>
              <a:pathLst>
                <a:path w="4428" h="1">
                  <a:moveTo>
                    <a:pt x="0" y="0"/>
                  </a:moveTo>
                  <a:lnTo>
                    <a:pt x="4428" y="0"/>
                  </a:lnTo>
                </a:path>
              </a:pathLst>
            </a:custGeom>
            <a:noFill/>
            <a:ln w="38100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0" name="Oval 22"/>
            <p:cNvSpPr>
              <a:spLocks noChangeArrowheads="1"/>
            </p:cNvSpPr>
            <p:nvPr/>
          </p:nvSpPr>
          <p:spPr bwMode="auto">
            <a:xfrm>
              <a:off x="196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1" name="Oval 23"/>
            <p:cNvSpPr>
              <a:spLocks noChangeArrowheads="1"/>
            </p:cNvSpPr>
            <p:nvPr/>
          </p:nvSpPr>
          <p:spPr bwMode="auto">
            <a:xfrm>
              <a:off x="1060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2" name="Oval 24"/>
            <p:cNvSpPr>
              <a:spLocks noChangeArrowheads="1"/>
            </p:cNvSpPr>
            <p:nvPr/>
          </p:nvSpPr>
          <p:spPr bwMode="auto">
            <a:xfrm>
              <a:off x="1924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3" name="Oval 25"/>
            <p:cNvSpPr>
              <a:spLocks noChangeArrowheads="1"/>
            </p:cNvSpPr>
            <p:nvPr/>
          </p:nvSpPr>
          <p:spPr bwMode="auto">
            <a:xfrm>
              <a:off x="3024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4" name="Oval 26"/>
            <p:cNvSpPr>
              <a:spLocks noChangeArrowheads="1"/>
            </p:cNvSpPr>
            <p:nvPr/>
          </p:nvSpPr>
          <p:spPr bwMode="auto">
            <a:xfrm>
              <a:off x="4612" y="1872"/>
              <a:ext cx="144" cy="144"/>
            </a:xfrm>
            <a:prstGeom prst="ellipse">
              <a:avLst/>
            </a:prstGeom>
            <a:solidFill>
              <a:srgbClr val="FFFF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5" name="Oval 27"/>
            <p:cNvSpPr>
              <a:spLocks noChangeArrowheads="1"/>
            </p:cNvSpPr>
            <p:nvPr/>
          </p:nvSpPr>
          <p:spPr bwMode="auto">
            <a:xfrm>
              <a:off x="1680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6" name="Oval 28"/>
            <p:cNvSpPr>
              <a:spLocks noChangeArrowheads="1"/>
            </p:cNvSpPr>
            <p:nvPr/>
          </p:nvSpPr>
          <p:spPr bwMode="auto">
            <a:xfrm>
              <a:off x="3600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7" name="Oval 29"/>
            <p:cNvSpPr>
              <a:spLocks noChangeArrowheads="1"/>
            </p:cNvSpPr>
            <p:nvPr/>
          </p:nvSpPr>
          <p:spPr bwMode="auto">
            <a:xfrm>
              <a:off x="672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8" name="Oval 30"/>
            <p:cNvSpPr>
              <a:spLocks noChangeArrowheads="1"/>
            </p:cNvSpPr>
            <p:nvPr/>
          </p:nvSpPr>
          <p:spPr bwMode="auto">
            <a:xfrm>
              <a:off x="432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59" name="Oval 31"/>
            <p:cNvSpPr>
              <a:spLocks noChangeArrowheads="1"/>
            </p:cNvSpPr>
            <p:nvPr/>
          </p:nvSpPr>
          <p:spPr bwMode="auto">
            <a:xfrm>
              <a:off x="4320" y="1872"/>
              <a:ext cx="144" cy="144"/>
            </a:xfrm>
            <a:prstGeom prst="ellipse">
              <a:avLst/>
            </a:prstGeom>
            <a:solidFill>
              <a:srgbClr val="FF0000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0" name="Oval 32"/>
            <p:cNvSpPr>
              <a:spLocks noChangeArrowheads="1"/>
            </p:cNvSpPr>
            <p:nvPr/>
          </p:nvSpPr>
          <p:spPr bwMode="auto">
            <a:xfrm>
              <a:off x="1344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1" name="Oval 33"/>
            <p:cNvSpPr>
              <a:spLocks noChangeArrowheads="1"/>
            </p:cNvSpPr>
            <p:nvPr/>
          </p:nvSpPr>
          <p:spPr bwMode="auto">
            <a:xfrm>
              <a:off x="2160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2" name="Oval 34"/>
            <p:cNvSpPr>
              <a:spLocks noChangeArrowheads="1"/>
            </p:cNvSpPr>
            <p:nvPr/>
          </p:nvSpPr>
          <p:spPr bwMode="auto">
            <a:xfrm>
              <a:off x="2640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3" name="Oval 35"/>
            <p:cNvSpPr>
              <a:spLocks noChangeArrowheads="1"/>
            </p:cNvSpPr>
            <p:nvPr/>
          </p:nvSpPr>
          <p:spPr bwMode="auto">
            <a:xfrm>
              <a:off x="3360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57764" name="Oval 36"/>
            <p:cNvSpPr>
              <a:spLocks noChangeArrowheads="1"/>
            </p:cNvSpPr>
            <p:nvPr/>
          </p:nvSpPr>
          <p:spPr bwMode="auto">
            <a:xfrm>
              <a:off x="3888" y="1872"/>
              <a:ext cx="144" cy="144"/>
            </a:xfrm>
            <a:prstGeom prst="ellipse">
              <a:avLst/>
            </a:prstGeom>
            <a:solidFill>
              <a:srgbClr val="00CC66"/>
            </a:solidFill>
            <a:ln w="2857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7765" name="Rectangle 3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DSHT: Routing</a:t>
            </a:r>
            <a:endParaRPr lang="en-US" dirty="0"/>
          </a:p>
        </p:txBody>
      </p:sp>
      <p:sp>
        <p:nvSpPr>
          <p:cNvPr id="457770" name="Text Box 42"/>
          <p:cNvSpPr txBox="1">
            <a:spLocks noChangeArrowheads="1"/>
          </p:cNvSpPr>
          <p:nvPr/>
        </p:nvSpPr>
        <p:spPr bwMode="auto">
          <a:xfrm>
            <a:off x="7467600" y="2743200"/>
            <a:ext cx="1371600" cy="222522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110000"/>
              </a:lnSpc>
            </a:pPr>
            <a:r>
              <a:rPr lang="en-US" dirty="0">
                <a:solidFill>
                  <a:srgbClr val="00CC66"/>
                </a:solidFill>
              </a:rPr>
              <a:t>None</a:t>
            </a: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33CC33"/>
              </a:solidFill>
            </a:endParaRP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33CC33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&lt; 60 ms</a:t>
            </a: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110000"/>
              </a:lnSpc>
            </a:pPr>
            <a:endParaRPr lang="en-US" dirty="0">
              <a:solidFill>
                <a:srgbClr val="FF0000"/>
              </a:solidFill>
            </a:endParaRPr>
          </a:p>
          <a:p>
            <a:pPr algn="r">
              <a:lnSpc>
                <a:spcPct val="110000"/>
              </a:lnSpc>
            </a:pPr>
            <a:r>
              <a:rPr lang="en-US" dirty="0"/>
              <a:t>&lt; 20 ms</a:t>
            </a:r>
          </a:p>
        </p:txBody>
      </p:sp>
      <p:sp>
        <p:nvSpPr>
          <p:cNvPr id="457771" name="Text Box 43"/>
          <p:cNvSpPr txBox="1">
            <a:spLocks noChangeArrowheads="1"/>
          </p:cNvSpPr>
          <p:nvPr/>
        </p:nvSpPr>
        <p:spPr bwMode="auto">
          <a:xfrm>
            <a:off x="7450138" y="2209800"/>
            <a:ext cx="1693862" cy="457200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u="sng">
                <a:solidFill>
                  <a:schemeClr val="tx1"/>
                </a:solidFill>
              </a:rPr>
              <a:t>Thresholds</a:t>
            </a:r>
            <a:endParaRPr lang="en-US"/>
          </a:p>
        </p:txBody>
      </p:sp>
      <p:sp>
        <p:nvSpPr>
          <p:cNvPr id="457775" name="Freeform 47"/>
          <p:cNvSpPr>
            <a:spLocks/>
          </p:cNvSpPr>
          <p:nvPr/>
        </p:nvSpPr>
        <p:spPr bwMode="auto">
          <a:xfrm>
            <a:off x="882650" y="2359025"/>
            <a:ext cx="6534150" cy="460375"/>
          </a:xfrm>
          <a:custGeom>
            <a:avLst/>
            <a:gdLst/>
            <a:ahLst/>
            <a:cxnLst>
              <a:cxn ang="0">
                <a:pos x="2448" y="336"/>
              </a:cxn>
              <a:cxn ang="0">
                <a:pos x="1152" y="0"/>
              </a:cxn>
              <a:cxn ang="0">
                <a:pos x="0" y="336"/>
              </a:cxn>
            </a:cxnLst>
            <a:rect l="0" t="0" r="r" b="b"/>
            <a:pathLst>
              <a:path w="2448" h="336">
                <a:moveTo>
                  <a:pt x="2448" y="336"/>
                </a:moveTo>
                <a:cubicBezTo>
                  <a:pt x="2004" y="168"/>
                  <a:pt x="1560" y="0"/>
                  <a:pt x="1152" y="0"/>
                </a:cubicBezTo>
                <a:cubicBezTo>
                  <a:pt x="744" y="0"/>
                  <a:pt x="372" y="168"/>
                  <a:pt x="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0" name="Rectangle 52"/>
          <p:cNvSpPr>
            <a:spLocks noChangeArrowheads="1"/>
          </p:cNvSpPr>
          <p:nvPr/>
        </p:nvSpPr>
        <p:spPr bwMode="auto">
          <a:xfrm>
            <a:off x="231775" y="2667000"/>
            <a:ext cx="457200" cy="3810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  <a:p>
            <a:endParaRPr lang="en-US"/>
          </a:p>
        </p:txBody>
      </p:sp>
      <p:sp>
        <p:nvSpPr>
          <p:cNvPr id="457781" name="Rectangle 53"/>
          <p:cNvSpPr>
            <a:spLocks noChangeArrowheads="1"/>
          </p:cNvSpPr>
          <p:nvPr/>
        </p:nvSpPr>
        <p:spPr bwMode="auto">
          <a:xfrm>
            <a:off x="228600" y="3810000"/>
            <a:ext cx="4572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2" name="Rectangle 54"/>
          <p:cNvSpPr>
            <a:spLocks noChangeArrowheads="1"/>
          </p:cNvSpPr>
          <p:nvPr/>
        </p:nvSpPr>
        <p:spPr bwMode="auto">
          <a:xfrm>
            <a:off x="228600" y="4724400"/>
            <a:ext cx="457200" cy="3048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3" name="Freeform 55"/>
          <p:cNvSpPr>
            <a:spLocks/>
          </p:cNvSpPr>
          <p:nvPr/>
        </p:nvSpPr>
        <p:spPr bwMode="auto">
          <a:xfrm>
            <a:off x="1219200" y="3429000"/>
            <a:ext cx="6183313" cy="382587"/>
          </a:xfrm>
          <a:custGeom>
            <a:avLst/>
            <a:gdLst/>
            <a:ahLst/>
            <a:cxnLst>
              <a:cxn ang="0">
                <a:pos x="2448" y="336"/>
              </a:cxn>
              <a:cxn ang="0">
                <a:pos x="1152" y="0"/>
              </a:cxn>
              <a:cxn ang="0">
                <a:pos x="0" y="336"/>
              </a:cxn>
            </a:cxnLst>
            <a:rect l="0" t="0" r="r" b="b"/>
            <a:pathLst>
              <a:path w="2448" h="336">
                <a:moveTo>
                  <a:pt x="2448" y="336"/>
                </a:moveTo>
                <a:cubicBezTo>
                  <a:pt x="2004" y="168"/>
                  <a:pt x="1560" y="0"/>
                  <a:pt x="1152" y="0"/>
                </a:cubicBezTo>
                <a:cubicBezTo>
                  <a:pt x="744" y="0"/>
                  <a:pt x="372" y="168"/>
                  <a:pt x="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5" name="Line 57"/>
          <p:cNvSpPr>
            <a:spLocks noChangeShapeType="1"/>
          </p:cNvSpPr>
          <p:nvPr/>
        </p:nvSpPr>
        <p:spPr bwMode="auto">
          <a:xfrm flipV="1">
            <a:off x="1800225" y="40386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6" name="Line 58"/>
          <p:cNvSpPr>
            <a:spLocks noChangeShapeType="1"/>
          </p:cNvSpPr>
          <p:nvPr/>
        </p:nvSpPr>
        <p:spPr bwMode="auto">
          <a:xfrm flipV="1">
            <a:off x="1219200" y="2362200"/>
            <a:ext cx="0" cy="1219200"/>
          </a:xfrm>
          <a:prstGeom prst="line">
            <a:avLst/>
          </a:prstGeom>
          <a:noFill/>
          <a:ln w="28575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7" name="Freeform 59"/>
          <p:cNvSpPr>
            <a:spLocks/>
          </p:cNvSpPr>
          <p:nvPr/>
        </p:nvSpPr>
        <p:spPr bwMode="auto">
          <a:xfrm>
            <a:off x="3576638" y="4460875"/>
            <a:ext cx="3810000" cy="187325"/>
          </a:xfrm>
          <a:custGeom>
            <a:avLst/>
            <a:gdLst/>
            <a:ahLst/>
            <a:cxnLst>
              <a:cxn ang="0">
                <a:pos x="2448" y="336"/>
              </a:cxn>
              <a:cxn ang="0">
                <a:pos x="1152" y="0"/>
              </a:cxn>
              <a:cxn ang="0">
                <a:pos x="0" y="336"/>
              </a:cxn>
            </a:cxnLst>
            <a:rect l="0" t="0" r="r" b="b"/>
            <a:pathLst>
              <a:path w="2448" h="336">
                <a:moveTo>
                  <a:pt x="2448" y="336"/>
                </a:moveTo>
                <a:cubicBezTo>
                  <a:pt x="2004" y="168"/>
                  <a:pt x="1560" y="0"/>
                  <a:pt x="1152" y="0"/>
                </a:cubicBezTo>
                <a:cubicBezTo>
                  <a:pt x="744" y="0"/>
                  <a:pt x="372" y="168"/>
                  <a:pt x="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7788" name="Freeform 60"/>
          <p:cNvSpPr>
            <a:spLocks/>
          </p:cNvSpPr>
          <p:nvPr/>
        </p:nvSpPr>
        <p:spPr bwMode="auto">
          <a:xfrm>
            <a:off x="1824038" y="4343400"/>
            <a:ext cx="5584825" cy="293687"/>
          </a:xfrm>
          <a:custGeom>
            <a:avLst/>
            <a:gdLst/>
            <a:ahLst/>
            <a:cxnLst>
              <a:cxn ang="0">
                <a:pos x="2448" y="336"/>
              </a:cxn>
              <a:cxn ang="0">
                <a:pos x="1152" y="0"/>
              </a:cxn>
              <a:cxn ang="0">
                <a:pos x="0" y="336"/>
              </a:cxn>
            </a:cxnLst>
            <a:rect l="0" t="0" r="r" b="b"/>
            <a:pathLst>
              <a:path w="2448" h="336">
                <a:moveTo>
                  <a:pt x="2448" y="336"/>
                </a:moveTo>
                <a:cubicBezTo>
                  <a:pt x="2004" y="168"/>
                  <a:pt x="1560" y="0"/>
                  <a:pt x="1152" y="0"/>
                </a:cubicBezTo>
                <a:cubicBezTo>
                  <a:pt x="744" y="0"/>
                  <a:pt x="372" y="168"/>
                  <a:pt x="0" y="336"/>
                </a:cubicBezTo>
              </a:path>
            </a:pathLst>
          </a:custGeom>
          <a:noFill/>
          <a:ln w="38100" cap="flat" cmpd="sng">
            <a:solidFill>
              <a:schemeClr val="tx1"/>
            </a:solidFill>
            <a:prstDash val="solid"/>
            <a:round/>
            <a:headEnd type="none" w="med" len="med"/>
            <a:tailEnd type="triangle" w="med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685800" y="5791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Continues only if the key is not found at the closest cluster</a:t>
            </a:r>
            <a:endParaRPr lang="en-US" sz="2400" dirty="0"/>
          </a:p>
        </p:txBody>
      </p:sp>
      <p:sp>
        <p:nvSpPr>
          <p:cNvPr id="50" name="Slide Number Placeholder 4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42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DSHT: Preventing hotspots</a:t>
            </a:r>
            <a:endParaRPr lang="en-US" dirty="0"/>
          </a:p>
        </p:txBody>
      </p:sp>
      <p:sp>
        <p:nvSpPr>
          <p:cNvPr id="529411" name="Oval 3"/>
          <p:cNvSpPr>
            <a:spLocks noChangeArrowheads="1"/>
          </p:cNvSpPr>
          <p:nvPr/>
        </p:nvSpPr>
        <p:spPr bwMode="auto">
          <a:xfrm>
            <a:off x="1879600" y="4908550"/>
            <a:ext cx="228600" cy="222250"/>
          </a:xfrm>
          <a:prstGeom prst="ellipse">
            <a:avLst/>
          </a:prstGeom>
          <a:solidFill>
            <a:srgbClr val="FFFF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29412" name="Oval 4"/>
          <p:cNvSpPr>
            <a:spLocks noChangeArrowheads="1"/>
          </p:cNvSpPr>
          <p:nvPr/>
        </p:nvSpPr>
        <p:spPr bwMode="auto">
          <a:xfrm>
            <a:off x="6789738" y="47736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3" name="Text Box 5"/>
          <p:cNvSpPr txBox="1">
            <a:spLocks noChangeArrowheads="1"/>
          </p:cNvSpPr>
          <p:nvPr/>
        </p:nvSpPr>
        <p:spPr bwMode="auto">
          <a:xfrm>
            <a:off x="1544638" y="4475163"/>
            <a:ext cx="678391" cy="36933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/>
              <a:t>NYU</a:t>
            </a:r>
          </a:p>
        </p:txBody>
      </p:sp>
      <p:sp>
        <p:nvSpPr>
          <p:cNvPr id="529414" name="Line 6"/>
          <p:cNvSpPr>
            <a:spLocks noChangeShapeType="1"/>
          </p:cNvSpPr>
          <p:nvPr/>
        </p:nvSpPr>
        <p:spPr bwMode="auto">
          <a:xfrm flipH="1">
            <a:off x="2151063" y="5041900"/>
            <a:ext cx="866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5" name="Oval 7"/>
          <p:cNvSpPr>
            <a:spLocks noChangeArrowheads="1"/>
          </p:cNvSpPr>
          <p:nvPr/>
        </p:nvSpPr>
        <p:spPr bwMode="auto">
          <a:xfrm>
            <a:off x="3095625" y="4927600"/>
            <a:ext cx="228600" cy="222250"/>
          </a:xfrm>
          <a:prstGeom prst="ellipse">
            <a:avLst/>
          </a:prstGeom>
          <a:solidFill>
            <a:srgbClr val="FF99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H="1">
            <a:off x="3367088" y="5051425"/>
            <a:ext cx="866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7" name="Oval 9"/>
          <p:cNvSpPr>
            <a:spLocks noChangeArrowheads="1"/>
          </p:cNvSpPr>
          <p:nvPr/>
        </p:nvSpPr>
        <p:spPr bwMode="auto">
          <a:xfrm>
            <a:off x="4318000" y="4933950"/>
            <a:ext cx="228600" cy="222250"/>
          </a:xfrm>
          <a:prstGeom prst="ellipse">
            <a:avLst/>
          </a:prstGeom>
          <a:solidFill>
            <a:srgbClr val="FF99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9" name="Line 11"/>
          <p:cNvSpPr>
            <a:spLocks noChangeShapeType="1"/>
          </p:cNvSpPr>
          <p:nvPr/>
        </p:nvSpPr>
        <p:spPr bwMode="auto">
          <a:xfrm flipV="1">
            <a:off x="3005138" y="4114800"/>
            <a:ext cx="22225" cy="1651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0" name="Rectangle 12"/>
          <p:cNvSpPr>
            <a:spLocks noChangeArrowheads="1"/>
          </p:cNvSpPr>
          <p:nvPr/>
        </p:nvSpPr>
        <p:spPr bwMode="auto">
          <a:xfrm>
            <a:off x="534988" y="1484312"/>
            <a:ext cx="8609012" cy="232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2060575" algn="l"/>
                <a:tab pos="23368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Proxies insert themselves in the DSHT after caching content</a:t>
            </a:r>
          </a:p>
          <a:p>
            <a:pPr marL="800100" lvl="1" indent="-342900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2060575" algn="l"/>
                <a:tab pos="2336800" algn="l"/>
              </a:tabLst>
            </a:pPr>
            <a:r>
              <a:rPr lang="en-US" sz="2400" dirty="0" smtClean="0"/>
              <a:t>So other proxies do not go to the origin server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342900" indent="-342900" algn="l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Char char="n"/>
              <a:tabLst>
                <a:tab pos="2060575" algn="l"/>
                <a:tab pos="2336800" algn="l"/>
              </a:tabLst>
            </a:pPr>
            <a:r>
              <a:rPr lang="en-US" sz="2800" dirty="0" smtClean="0">
                <a:solidFill>
                  <a:schemeClr val="tx1"/>
                </a:solidFill>
              </a:rPr>
              <a:t>Store </a:t>
            </a:r>
            <a:r>
              <a:rPr lang="en-US" sz="2800" dirty="0">
                <a:solidFill>
                  <a:schemeClr val="tx1"/>
                </a:solidFill>
              </a:rPr>
              <a:t>value once in each level cluster</a:t>
            </a:r>
          </a:p>
          <a:p>
            <a:pPr marL="742950" lvl="1" indent="-285750" algn="l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  <a:tabLst>
                <a:tab pos="2060575" algn="l"/>
                <a:tab pos="2336800" algn="l"/>
              </a:tabLst>
            </a:pPr>
            <a:r>
              <a:rPr lang="en-US" sz="2300" dirty="0">
                <a:solidFill>
                  <a:schemeClr val="tx1"/>
                </a:solidFill>
              </a:rPr>
              <a:t>Always storing at closest node causes hotspot</a:t>
            </a:r>
          </a:p>
          <a:p>
            <a:pPr marL="342900" indent="-342900" algn="l">
              <a:spcBef>
                <a:spcPct val="20000"/>
              </a:spcBef>
              <a:buClr>
                <a:srgbClr val="CC0000"/>
              </a:buClr>
              <a:buSzPct val="75000"/>
              <a:buFont typeface="Wingdings" pitchFamily="2" charset="2"/>
              <a:buNone/>
              <a:tabLst>
                <a:tab pos="2060575" algn="l"/>
                <a:tab pos="2336800" algn="l"/>
              </a:tabLst>
            </a:pP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4632325" y="4510088"/>
            <a:ext cx="717550" cy="7318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29422" name="Oval 14"/>
          <p:cNvSpPr>
            <a:spLocks noChangeArrowheads="1"/>
          </p:cNvSpPr>
          <p:nvPr/>
        </p:nvSpPr>
        <p:spPr bwMode="auto">
          <a:xfrm>
            <a:off x="5867400" y="52816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3" name="Oval 15"/>
          <p:cNvSpPr>
            <a:spLocks noChangeArrowheads="1"/>
          </p:cNvSpPr>
          <p:nvPr/>
        </p:nvSpPr>
        <p:spPr bwMode="auto">
          <a:xfrm>
            <a:off x="6245225" y="424656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4" name="Oval 16"/>
          <p:cNvSpPr>
            <a:spLocks noChangeArrowheads="1"/>
          </p:cNvSpPr>
          <p:nvPr/>
        </p:nvSpPr>
        <p:spPr bwMode="auto">
          <a:xfrm>
            <a:off x="7077075" y="44688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6" name="Oval 18"/>
          <p:cNvSpPr>
            <a:spLocks noChangeArrowheads="1"/>
          </p:cNvSpPr>
          <p:nvPr/>
        </p:nvSpPr>
        <p:spPr bwMode="auto">
          <a:xfrm>
            <a:off x="7567613" y="5060950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7" name="Line 19"/>
          <p:cNvSpPr>
            <a:spLocks noChangeShapeType="1"/>
          </p:cNvSpPr>
          <p:nvPr/>
        </p:nvSpPr>
        <p:spPr bwMode="auto">
          <a:xfrm flipH="1" flipV="1">
            <a:off x="4213225" y="4135438"/>
            <a:ext cx="1588" cy="163036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32" name="Line 24"/>
          <p:cNvSpPr>
            <a:spLocks noChangeShapeType="1"/>
          </p:cNvSpPr>
          <p:nvPr/>
        </p:nvSpPr>
        <p:spPr bwMode="auto">
          <a:xfrm flipH="1">
            <a:off x="2154238" y="5184775"/>
            <a:ext cx="5351462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46" name="Line 38"/>
          <p:cNvSpPr>
            <a:spLocks noChangeShapeType="1"/>
          </p:cNvSpPr>
          <p:nvPr/>
        </p:nvSpPr>
        <p:spPr bwMode="auto">
          <a:xfrm flipH="1" flipV="1">
            <a:off x="2190750" y="5394325"/>
            <a:ext cx="4379913" cy="22225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47" name="Line 39"/>
          <p:cNvSpPr>
            <a:spLocks noChangeShapeType="1"/>
          </p:cNvSpPr>
          <p:nvPr/>
        </p:nvSpPr>
        <p:spPr bwMode="auto">
          <a:xfrm flipH="1" flipV="1">
            <a:off x="2246313" y="5278438"/>
            <a:ext cx="3513137" cy="10795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48" name="Line 40"/>
          <p:cNvSpPr>
            <a:spLocks noChangeShapeType="1"/>
          </p:cNvSpPr>
          <p:nvPr/>
        </p:nvSpPr>
        <p:spPr bwMode="auto">
          <a:xfrm flipH="1" flipV="1">
            <a:off x="2262188" y="4887913"/>
            <a:ext cx="4468812" cy="4762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49" name="Line 41"/>
          <p:cNvSpPr>
            <a:spLocks noChangeShapeType="1"/>
          </p:cNvSpPr>
          <p:nvPr/>
        </p:nvSpPr>
        <p:spPr bwMode="auto">
          <a:xfrm flipH="1">
            <a:off x="2349500" y="4616450"/>
            <a:ext cx="4686300" cy="1397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0" name="Line 42"/>
          <p:cNvSpPr>
            <a:spLocks noChangeShapeType="1"/>
          </p:cNvSpPr>
          <p:nvPr/>
        </p:nvSpPr>
        <p:spPr bwMode="auto">
          <a:xfrm flipH="1">
            <a:off x="2336800" y="4397375"/>
            <a:ext cx="3843338" cy="227013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1" name="Line 43"/>
          <p:cNvSpPr>
            <a:spLocks noChangeShapeType="1"/>
          </p:cNvSpPr>
          <p:nvPr/>
        </p:nvSpPr>
        <p:spPr bwMode="auto">
          <a:xfrm flipH="1">
            <a:off x="4289425" y="4397375"/>
            <a:ext cx="1881188" cy="1222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2" name="Line 44"/>
          <p:cNvSpPr>
            <a:spLocks noChangeShapeType="1"/>
          </p:cNvSpPr>
          <p:nvPr/>
        </p:nvSpPr>
        <p:spPr bwMode="auto">
          <a:xfrm flipH="1">
            <a:off x="3089275" y="4625975"/>
            <a:ext cx="3929063" cy="112713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3" name="Line 45"/>
          <p:cNvSpPr>
            <a:spLocks noChangeShapeType="1"/>
          </p:cNvSpPr>
          <p:nvPr/>
        </p:nvSpPr>
        <p:spPr bwMode="auto">
          <a:xfrm flipH="1" flipV="1">
            <a:off x="4279900" y="4891088"/>
            <a:ext cx="2443163" cy="158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4" name="Line 46"/>
          <p:cNvSpPr>
            <a:spLocks noChangeShapeType="1"/>
          </p:cNvSpPr>
          <p:nvPr/>
        </p:nvSpPr>
        <p:spPr bwMode="auto">
          <a:xfrm flipH="1" flipV="1">
            <a:off x="4289425" y="5338763"/>
            <a:ext cx="1462088" cy="49212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43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DSHT: Preventing hotspots (2)</a:t>
            </a:r>
            <a:endParaRPr lang="en-US" dirty="0"/>
          </a:p>
        </p:txBody>
      </p:sp>
      <p:sp>
        <p:nvSpPr>
          <p:cNvPr id="529411" name="Oval 3"/>
          <p:cNvSpPr>
            <a:spLocks noChangeArrowheads="1"/>
          </p:cNvSpPr>
          <p:nvPr/>
        </p:nvSpPr>
        <p:spPr bwMode="auto">
          <a:xfrm>
            <a:off x="1879600" y="4019550"/>
            <a:ext cx="228600" cy="222250"/>
          </a:xfrm>
          <a:prstGeom prst="ellipse">
            <a:avLst/>
          </a:prstGeom>
          <a:solidFill>
            <a:srgbClr val="FFFF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529412" name="Oval 4"/>
          <p:cNvSpPr>
            <a:spLocks noChangeArrowheads="1"/>
          </p:cNvSpPr>
          <p:nvPr/>
        </p:nvSpPr>
        <p:spPr bwMode="auto">
          <a:xfrm>
            <a:off x="6789738" y="38846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4" name="Line 6"/>
          <p:cNvSpPr>
            <a:spLocks noChangeShapeType="1"/>
          </p:cNvSpPr>
          <p:nvPr/>
        </p:nvSpPr>
        <p:spPr bwMode="auto">
          <a:xfrm flipH="1">
            <a:off x="2151063" y="4152900"/>
            <a:ext cx="866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5" name="Oval 7"/>
          <p:cNvSpPr>
            <a:spLocks noChangeArrowheads="1"/>
          </p:cNvSpPr>
          <p:nvPr/>
        </p:nvSpPr>
        <p:spPr bwMode="auto">
          <a:xfrm>
            <a:off x="3095625" y="4038600"/>
            <a:ext cx="228600" cy="222250"/>
          </a:xfrm>
          <a:prstGeom prst="ellipse">
            <a:avLst/>
          </a:prstGeom>
          <a:solidFill>
            <a:srgbClr val="FF99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6" name="Line 8"/>
          <p:cNvSpPr>
            <a:spLocks noChangeShapeType="1"/>
          </p:cNvSpPr>
          <p:nvPr/>
        </p:nvSpPr>
        <p:spPr bwMode="auto">
          <a:xfrm flipH="1">
            <a:off x="3367088" y="4162425"/>
            <a:ext cx="866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7" name="Oval 9"/>
          <p:cNvSpPr>
            <a:spLocks noChangeArrowheads="1"/>
          </p:cNvSpPr>
          <p:nvPr/>
        </p:nvSpPr>
        <p:spPr bwMode="auto">
          <a:xfrm>
            <a:off x="4318000" y="4044950"/>
            <a:ext cx="228600" cy="222250"/>
          </a:xfrm>
          <a:prstGeom prst="ellipse">
            <a:avLst/>
          </a:prstGeom>
          <a:solidFill>
            <a:srgbClr val="FF99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18" name="Rectangle 10"/>
          <p:cNvSpPr>
            <a:spLocks noGrp="1" noChangeArrowheads="1"/>
          </p:cNvSpPr>
          <p:nvPr>
            <p:ph type="body" idx="1"/>
          </p:nvPr>
        </p:nvSpPr>
        <p:spPr>
          <a:xfrm>
            <a:off x="381000" y="5181600"/>
            <a:ext cx="8609012" cy="1373187"/>
          </a:xfrm>
          <a:noFill/>
          <a:ln/>
        </p:spPr>
        <p:txBody>
          <a:bodyPr/>
          <a:lstStyle/>
          <a:p>
            <a:pPr>
              <a:tabLst>
                <a:tab pos="2060575" algn="l"/>
                <a:tab pos="2336800" algn="l"/>
              </a:tabLst>
            </a:pPr>
            <a:r>
              <a:rPr lang="en-US" sz="2400" dirty="0"/>
              <a:t>Halt put routing at </a:t>
            </a:r>
            <a:r>
              <a:rPr lang="en-US" sz="2400" dirty="0">
                <a:solidFill>
                  <a:schemeClr val="accent2"/>
                </a:solidFill>
              </a:rPr>
              <a:t>full</a:t>
            </a:r>
            <a:r>
              <a:rPr lang="en-US" sz="2400" dirty="0">
                <a:solidFill>
                  <a:srgbClr val="FFFF00"/>
                </a:solidFill>
              </a:rPr>
              <a:t> </a:t>
            </a:r>
            <a:r>
              <a:rPr lang="en-US" sz="2400" dirty="0"/>
              <a:t>and </a:t>
            </a:r>
            <a:r>
              <a:rPr lang="en-US" sz="2400" dirty="0">
                <a:solidFill>
                  <a:schemeClr val="accent2"/>
                </a:solidFill>
              </a:rPr>
              <a:t>loaded</a:t>
            </a:r>
            <a:r>
              <a:rPr lang="en-US" sz="2400" dirty="0"/>
              <a:t> node</a:t>
            </a:r>
          </a:p>
          <a:p>
            <a:pPr lvl="1">
              <a:tabLst>
                <a:tab pos="2060575" algn="l"/>
                <a:tab pos="2336800" algn="l"/>
              </a:tabLst>
            </a:pPr>
            <a:r>
              <a:rPr lang="en-US" sz="2000" dirty="0"/>
              <a:t>Full 	</a:t>
            </a:r>
            <a:r>
              <a:rPr lang="en-US" sz="2000" i="1" dirty="0"/>
              <a:t>→</a:t>
            </a:r>
            <a:r>
              <a:rPr lang="en-US" sz="2000" dirty="0"/>
              <a:t> 	M </a:t>
            </a:r>
            <a:r>
              <a:rPr lang="en-US" sz="2000" dirty="0" err="1"/>
              <a:t>vals</a:t>
            </a:r>
            <a:r>
              <a:rPr lang="en-US" sz="2000" dirty="0"/>
              <a:t>/key with TTL &gt; ½ insertion TTL</a:t>
            </a:r>
          </a:p>
          <a:p>
            <a:pPr lvl="1">
              <a:tabLst>
                <a:tab pos="2060575" algn="l"/>
                <a:tab pos="2336800" algn="l"/>
              </a:tabLst>
            </a:pPr>
            <a:r>
              <a:rPr lang="en-US" sz="2000" dirty="0"/>
              <a:t>Loaded 	</a:t>
            </a:r>
            <a:r>
              <a:rPr lang="en-US" sz="2000" i="1" dirty="0"/>
              <a:t>→</a:t>
            </a:r>
            <a:r>
              <a:rPr lang="en-US" sz="2000" dirty="0"/>
              <a:t> 	</a:t>
            </a:r>
            <a:r>
              <a:rPr lang="el-GR" sz="2000" dirty="0"/>
              <a:t>β</a:t>
            </a:r>
            <a:r>
              <a:rPr lang="en-US" sz="2000" dirty="0"/>
              <a:t> puts traverse node in past </a:t>
            </a:r>
            <a:r>
              <a:rPr lang="en-US" sz="2000" dirty="0" smtClean="0"/>
              <a:t>minute</a:t>
            </a:r>
            <a:endParaRPr lang="en-US" sz="2000" dirty="0"/>
          </a:p>
        </p:txBody>
      </p:sp>
      <p:sp>
        <p:nvSpPr>
          <p:cNvPr id="529419" name="Line 11"/>
          <p:cNvSpPr>
            <a:spLocks noChangeShapeType="1"/>
          </p:cNvSpPr>
          <p:nvPr/>
        </p:nvSpPr>
        <p:spPr bwMode="auto">
          <a:xfrm flipV="1">
            <a:off x="3005138" y="3225800"/>
            <a:ext cx="22225" cy="1651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1" name="Text Box 13"/>
          <p:cNvSpPr txBox="1">
            <a:spLocks noChangeArrowheads="1"/>
          </p:cNvSpPr>
          <p:nvPr/>
        </p:nvSpPr>
        <p:spPr bwMode="auto">
          <a:xfrm>
            <a:off x="4632325" y="3621088"/>
            <a:ext cx="717550" cy="7318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529422" name="Oval 14"/>
          <p:cNvSpPr>
            <a:spLocks noChangeArrowheads="1"/>
          </p:cNvSpPr>
          <p:nvPr/>
        </p:nvSpPr>
        <p:spPr bwMode="auto">
          <a:xfrm>
            <a:off x="5867400" y="43926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3" name="Oval 15"/>
          <p:cNvSpPr>
            <a:spLocks noChangeArrowheads="1"/>
          </p:cNvSpPr>
          <p:nvPr/>
        </p:nvSpPr>
        <p:spPr bwMode="auto">
          <a:xfrm>
            <a:off x="6245225" y="335756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4" name="Oval 16"/>
          <p:cNvSpPr>
            <a:spLocks noChangeArrowheads="1"/>
          </p:cNvSpPr>
          <p:nvPr/>
        </p:nvSpPr>
        <p:spPr bwMode="auto">
          <a:xfrm>
            <a:off x="7077075" y="35798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5" name="Oval 17"/>
          <p:cNvSpPr>
            <a:spLocks noChangeArrowheads="1"/>
          </p:cNvSpPr>
          <p:nvPr/>
        </p:nvSpPr>
        <p:spPr bwMode="auto">
          <a:xfrm>
            <a:off x="6677025" y="4637088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6" name="Oval 18"/>
          <p:cNvSpPr>
            <a:spLocks noChangeArrowheads="1"/>
          </p:cNvSpPr>
          <p:nvPr/>
        </p:nvSpPr>
        <p:spPr bwMode="auto">
          <a:xfrm>
            <a:off x="7567613" y="4171950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27" name="Line 19"/>
          <p:cNvSpPr>
            <a:spLocks noChangeShapeType="1"/>
          </p:cNvSpPr>
          <p:nvPr/>
        </p:nvSpPr>
        <p:spPr bwMode="auto">
          <a:xfrm flipH="1" flipV="1">
            <a:off x="4213225" y="3246438"/>
            <a:ext cx="1588" cy="163036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32" name="Line 24"/>
          <p:cNvSpPr>
            <a:spLocks noChangeShapeType="1"/>
          </p:cNvSpPr>
          <p:nvPr/>
        </p:nvSpPr>
        <p:spPr bwMode="auto">
          <a:xfrm flipH="1">
            <a:off x="2154238" y="4295775"/>
            <a:ext cx="5351462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34" name="Line 26"/>
          <p:cNvSpPr>
            <a:spLocks noChangeShapeType="1"/>
          </p:cNvSpPr>
          <p:nvPr/>
        </p:nvSpPr>
        <p:spPr bwMode="auto">
          <a:xfrm flipV="1">
            <a:off x="3073400" y="4205288"/>
            <a:ext cx="101600" cy="35083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35" name="Line 27"/>
          <p:cNvSpPr>
            <a:spLocks noChangeShapeType="1"/>
          </p:cNvSpPr>
          <p:nvPr/>
        </p:nvSpPr>
        <p:spPr bwMode="auto">
          <a:xfrm>
            <a:off x="3103563" y="3843338"/>
            <a:ext cx="95250" cy="2540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36" name="Line 28"/>
          <p:cNvSpPr>
            <a:spLocks noChangeShapeType="1"/>
          </p:cNvSpPr>
          <p:nvPr/>
        </p:nvSpPr>
        <p:spPr bwMode="auto">
          <a:xfrm flipV="1">
            <a:off x="4287838" y="4191000"/>
            <a:ext cx="87312" cy="257175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37" name="Line 29"/>
          <p:cNvSpPr>
            <a:spLocks noChangeShapeType="1"/>
          </p:cNvSpPr>
          <p:nvPr/>
        </p:nvSpPr>
        <p:spPr bwMode="auto">
          <a:xfrm>
            <a:off x="4298950" y="3625850"/>
            <a:ext cx="87313" cy="3762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38" name="Line 30"/>
          <p:cNvSpPr>
            <a:spLocks noChangeShapeType="1"/>
          </p:cNvSpPr>
          <p:nvPr/>
        </p:nvSpPr>
        <p:spPr bwMode="auto">
          <a:xfrm>
            <a:off x="4279900" y="3990975"/>
            <a:ext cx="133350" cy="182563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45" name="Rectangle 37"/>
          <p:cNvSpPr>
            <a:spLocks noChangeArrowheads="1"/>
          </p:cNvSpPr>
          <p:nvPr/>
        </p:nvSpPr>
        <p:spPr bwMode="auto">
          <a:xfrm>
            <a:off x="657225" y="4395788"/>
            <a:ext cx="990600" cy="381000"/>
          </a:xfrm>
          <a:prstGeom prst="rect">
            <a:avLst/>
          </a:prstGeom>
          <a:solidFill>
            <a:schemeClr val="bg1"/>
          </a:solidFill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48" name="Line 40"/>
          <p:cNvSpPr>
            <a:spLocks noChangeShapeType="1"/>
          </p:cNvSpPr>
          <p:nvPr/>
        </p:nvSpPr>
        <p:spPr bwMode="auto">
          <a:xfrm flipH="1" flipV="1">
            <a:off x="2262188" y="3998913"/>
            <a:ext cx="4468812" cy="4762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1" name="Line 43"/>
          <p:cNvSpPr>
            <a:spLocks noChangeShapeType="1"/>
          </p:cNvSpPr>
          <p:nvPr/>
        </p:nvSpPr>
        <p:spPr bwMode="auto">
          <a:xfrm flipH="1">
            <a:off x="4289425" y="3508375"/>
            <a:ext cx="1881188" cy="122238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2" name="Line 44"/>
          <p:cNvSpPr>
            <a:spLocks noChangeShapeType="1"/>
          </p:cNvSpPr>
          <p:nvPr/>
        </p:nvSpPr>
        <p:spPr bwMode="auto">
          <a:xfrm flipH="1">
            <a:off x="3089275" y="3736975"/>
            <a:ext cx="3929063" cy="112713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3" name="Line 45"/>
          <p:cNvSpPr>
            <a:spLocks noChangeShapeType="1"/>
          </p:cNvSpPr>
          <p:nvPr/>
        </p:nvSpPr>
        <p:spPr bwMode="auto">
          <a:xfrm flipH="1" flipV="1">
            <a:off x="4279900" y="4002088"/>
            <a:ext cx="2443163" cy="158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4" name="Line 46"/>
          <p:cNvSpPr>
            <a:spLocks noChangeShapeType="1"/>
          </p:cNvSpPr>
          <p:nvPr/>
        </p:nvSpPr>
        <p:spPr bwMode="auto">
          <a:xfrm flipH="1" flipV="1">
            <a:off x="4289425" y="4449763"/>
            <a:ext cx="1462088" cy="49212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9455" name="Line 47"/>
          <p:cNvSpPr>
            <a:spLocks noChangeShapeType="1"/>
          </p:cNvSpPr>
          <p:nvPr/>
        </p:nvSpPr>
        <p:spPr bwMode="auto">
          <a:xfrm flipH="1" flipV="1">
            <a:off x="3051175" y="4554538"/>
            <a:ext cx="3519488" cy="17303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8" name="Oval 3"/>
          <p:cNvSpPr>
            <a:spLocks noChangeArrowheads="1"/>
          </p:cNvSpPr>
          <p:nvPr/>
        </p:nvSpPr>
        <p:spPr bwMode="auto">
          <a:xfrm>
            <a:off x="1858962" y="2190750"/>
            <a:ext cx="228600" cy="222250"/>
          </a:xfrm>
          <a:prstGeom prst="ellipse">
            <a:avLst/>
          </a:prstGeom>
          <a:solidFill>
            <a:srgbClr val="FFFF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>
              <a:solidFill>
                <a:srgbClr val="FFFF00"/>
              </a:solidFill>
            </a:endParaRPr>
          </a:p>
        </p:txBody>
      </p:sp>
      <p:sp>
        <p:nvSpPr>
          <p:cNvPr id="39" name="Oval 4"/>
          <p:cNvSpPr>
            <a:spLocks noChangeArrowheads="1"/>
          </p:cNvSpPr>
          <p:nvPr/>
        </p:nvSpPr>
        <p:spPr bwMode="auto">
          <a:xfrm>
            <a:off x="6769100" y="20558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1" name="Line 6"/>
          <p:cNvSpPr>
            <a:spLocks noChangeShapeType="1"/>
          </p:cNvSpPr>
          <p:nvPr/>
        </p:nvSpPr>
        <p:spPr bwMode="auto">
          <a:xfrm flipH="1">
            <a:off x="2130425" y="2324100"/>
            <a:ext cx="866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2" name="Oval 7"/>
          <p:cNvSpPr>
            <a:spLocks noChangeArrowheads="1"/>
          </p:cNvSpPr>
          <p:nvPr/>
        </p:nvSpPr>
        <p:spPr bwMode="auto">
          <a:xfrm>
            <a:off x="3074987" y="2209800"/>
            <a:ext cx="228600" cy="222250"/>
          </a:xfrm>
          <a:prstGeom prst="ellipse">
            <a:avLst/>
          </a:prstGeom>
          <a:solidFill>
            <a:srgbClr val="FF99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3" name="Line 8"/>
          <p:cNvSpPr>
            <a:spLocks noChangeShapeType="1"/>
          </p:cNvSpPr>
          <p:nvPr/>
        </p:nvSpPr>
        <p:spPr bwMode="auto">
          <a:xfrm flipH="1">
            <a:off x="3346450" y="2333625"/>
            <a:ext cx="866775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4" name="Oval 9"/>
          <p:cNvSpPr>
            <a:spLocks noChangeArrowheads="1"/>
          </p:cNvSpPr>
          <p:nvPr/>
        </p:nvSpPr>
        <p:spPr bwMode="auto">
          <a:xfrm>
            <a:off x="4297362" y="2216150"/>
            <a:ext cx="228600" cy="222250"/>
          </a:xfrm>
          <a:prstGeom prst="ellipse">
            <a:avLst/>
          </a:prstGeom>
          <a:solidFill>
            <a:srgbClr val="FF9900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5" name="Line 11"/>
          <p:cNvSpPr>
            <a:spLocks noChangeShapeType="1"/>
          </p:cNvSpPr>
          <p:nvPr/>
        </p:nvSpPr>
        <p:spPr bwMode="auto">
          <a:xfrm flipV="1">
            <a:off x="2984500" y="1397000"/>
            <a:ext cx="22225" cy="1651000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6" name="Text Box 13"/>
          <p:cNvSpPr txBox="1">
            <a:spLocks noChangeArrowheads="1"/>
          </p:cNvSpPr>
          <p:nvPr/>
        </p:nvSpPr>
        <p:spPr bwMode="auto">
          <a:xfrm>
            <a:off x="4611687" y="1792288"/>
            <a:ext cx="717550" cy="731837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4200" b="1">
                <a:solidFill>
                  <a:srgbClr val="FFFF00"/>
                </a:solidFill>
              </a:rPr>
              <a:t>…</a:t>
            </a:r>
          </a:p>
        </p:txBody>
      </p:sp>
      <p:sp>
        <p:nvSpPr>
          <p:cNvPr id="47" name="Oval 14"/>
          <p:cNvSpPr>
            <a:spLocks noChangeArrowheads="1"/>
          </p:cNvSpPr>
          <p:nvPr/>
        </p:nvSpPr>
        <p:spPr bwMode="auto">
          <a:xfrm>
            <a:off x="5846762" y="25638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8" name="Oval 15"/>
          <p:cNvSpPr>
            <a:spLocks noChangeArrowheads="1"/>
          </p:cNvSpPr>
          <p:nvPr/>
        </p:nvSpPr>
        <p:spPr bwMode="auto">
          <a:xfrm>
            <a:off x="6224587" y="152876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49" name="Oval 16"/>
          <p:cNvSpPr>
            <a:spLocks noChangeArrowheads="1"/>
          </p:cNvSpPr>
          <p:nvPr/>
        </p:nvSpPr>
        <p:spPr bwMode="auto">
          <a:xfrm>
            <a:off x="7056437" y="1751013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" name="Oval 18"/>
          <p:cNvSpPr>
            <a:spLocks noChangeArrowheads="1"/>
          </p:cNvSpPr>
          <p:nvPr/>
        </p:nvSpPr>
        <p:spPr bwMode="auto">
          <a:xfrm>
            <a:off x="7546975" y="2343150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1" name="Line 19"/>
          <p:cNvSpPr>
            <a:spLocks noChangeShapeType="1"/>
          </p:cNvSpPr>
          <p:nvPr/>
        </p:nvSpPr>
        <p:spPr bwMode="auto">
          <a:xfrm flipH="1" flipV="1">
            <a:off x="4192587" y="1417638"/>
            <a:ext cx="1588" cy="1630362"/>
          </a:xfrm>
          <a:prstGeom prst="line">
            <a:avLst/>
          </a:prstGeom>
          <a:noFill/>
          <a:ln w="76200">
            <a:solidFill>
              <a:schemeClr val="tx1"/>
            </a:solidFill>
            <a:prstDash val="sysDot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2" name="Line 24"/>
          <p:cNvSpPr>
            <a:spLocks noChangeShapeType="1"/>
          </p:cNvSpPr>
          <p:nvPr/>
        </p:nvSpPr>
        <p:spPr bwMode="auto">
          <a:xfrm flipH="1">
            <a:off x="2133600" y="2466975"/>
            <a:ext cx="5351462" cy="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3" name="Line 38"/>
          <p:cNvSpPr>
            <a:spLocks noChangeShapeType="1"/>
          </p:cNvSpPr>
          <p:nvPr/>
        </p:nvSpPr>
        <p:spPr bwMode="auto">
          <a:xfrm flipH="1" flipV="1">
            <a:off x="2170112" y="2667000"/>
            <a:ext cx="4379913" cy="22225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" name="Line 39"/>
          <p:cNvSpPr>
            <a:spLocks noChangeShapeType="1"/>
          </p:cNvSpPr>
          <p:nvPr/>
        </p:nvSpPr>
        <p:spPr bwMode="auto">
          <a:xfrm flipH="1" flipV="1">
            <a:off x="2225675" y="2560638"/>
            <a:ext cx="3513137" cy="10795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5" name="Line 40"/>
          <p:cNvSpPr>
            <a:spLocks noChangeShapeType="1"/>
          </p:cNvSpPr>
          <p:nvPr/>
        </p:nvSpPr>
        <p:spPr bwMode="auto">
          <a:xfrm flipH="1" flipV="1">
            <a:off x="2241550" y="2170113"/>
            <a:ext cx="4468812" cy="4762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6" name="Line 41"/>
          <p:cNvSpPr>
            <a:spLocks noChangeShapeType="1"/>
          </p:cNvSpPr>
          <p:nvPr/>
        </p:nvSpPr>
        <p:spPr bwMode="auto">
          <a:xfrm flipH="1">
            <a:off x="2328862" y="1898650"/>
            <a:ext cx="4686300" cy="139700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7" name="Line 42"/>
          <p:cNvSpPr>
            <a:spLocks noChangeShapeType="1"/>
          </p:cNvSpPr>
          <p:nvPr/>
        </p:nvSpPr>
        <p:spPr bwMode="auto">
          <a:xfrm flipH="1">
            <a:off x="2286000" y="1677987"/>
            <a:ext cx="3843338" cy="227013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9" name="Line 44"/>
          <p:cNvSpPr>
            <a:spLocks noChangeShapeType="1"/>
          </p:cNvSpPr>
          <p:nvPr/>
        </p:nvSpPr>
        <p:spPr bwMode="auto">
          <a:xfrm flipH="1">
            <a:off x="3068637" y="1908175"/>
            <a:ext cx="3929063" cy="112713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0" name="Line 45"/>
          <p:cNvSpPr>
            <a:spLocks noChangeShapeType="1"/>
          </p:cNvSpPr>
          <p:nvPr/>
        </p:nvSpPr>
        <p:spPr bwMode="auto">
          <a:xfrm flipH="1" flipV="1">
            <a:off x="4259262" y="2173288"/>
            <a:ext cx="2443163" cy="1587"/>
          </a:xfrm>
          <a:prstGeom prst="line">
            <a:avLst/>
          </a:prstGeom>
          <a:noFill/>
          <a:ln w="38100">
            <a:solidFill>
              <a:srgbClr val="00CC66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2" name="Slide Number Placeholder 6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63" name="Oval 17"/>
          <p:cNvSpPr>
            <a:spLocks noChangeArrowheads="1"/>
          </p:cNvSpPr>
          <p:nvPr/>
        </p:nvSpPr>
        <p:spPr bwMode="auto">
          <a:xfrm>
            <a:off x="6629400" y="2819400"/>
            <a:ext cx="228600" cy="222250"/>
          </a:xfrm>
          <a:prstGeom prst="ellipse">
            <a:avLst/>
          </a:prstGeom>
          <a:solidFill>
            <a:srgbClr val="00CC66"/>
          </a:solidFill>
          <a:ln w="2857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513" name="Line 25"/>
          <p:cNvSpPr>
            <a:spLocks noChangeShapeType="1"/>
          </p:cNvSpPr>
          <p:nvPr/>
        </p:nvSpPr>
        <p:spPr bwMode="auto">
          <a:xfrm>
            <a:off x="4567238" y="2513013"/>
            <a:ext cx="1966912" cy="944562"/>
          </a:xfrm>
          <a:prstGeom prst="line">
            <a:avLst/>
          </a:prstGeom>
          <a:noFill/>
          <a:ln w="444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7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85775" y="3660775"/>
            <a:ext cx="8505825" cy="3044825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en-US" sz="2800" dirty="0"/>
              <a:t>Return servers within appropriate cluster</a:t>
            </a:r>
          </a:p>
          <a:p>
            <a:pPr lvl="1">
              <a:lnSpc>
                <a:spcPct val="130000"/>
              </a:lnSpc>
            </a:pPr>
            <a:r>
              <a:rPr lang="en-US" sz="2300" dirty="0"/>
              <a:t>e.g., for resolver RTT = 19 ms, return from cluster &lt; 20 ms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Use network hints to find nearby servers</a:t>
            </a:r>
          </a:p>
          <a:p>
            <a:pPr lvl="1">
              <a:lnSpc>
                <a:spcPct val="130000"/>
              </a:lnSpc>
            </a:pPr>
            <a:r>
              <a:rPr lang="en-US" sz="2300" dirty="0"/>
              <a:t>i.e., client and server on same subnet</a:t>
            </a:r>
          </a:p>
          <a:p>
            <a:pPr>
              <a:lnSpc>
                <a:spcPct val="130000"/>
              </a:lnSpc>
            </a:pPr>
            <a:r>
              <a:rPr lang="en-US" sz="2800" dirty="0"/>
              <a:t>Otherwise, take random walk within </a:t>
            </a:r>
            <a:r>
              <a:rPr lang="en-US" sz="2800" dirty="0" smtClean="0"/>
              <a:t>cluster</a:t>
            </a:r>
            <a:endParaRPr lang="en-US" sz="2800" dirty="0"/>
          </a:p>
        </p:txBody>
      </p:sp>
      <p:sp>
        <p:nvSpPr>
          <p:cNvPr id="44749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DNS measurement mechanism</a:t>
            </a:r>
          </a:p>
        </p:txBody>
      </p:sp>
      <p:sp>
        <p:nvSpPr>
          <p:cNvPr id="447499" name="Freeform 11"/>
          <p:cNvSpPr>
            <a:spLocks/>
          </p:cNvSpPr>
          <p:nvPr/>
        </p:nvSpPr>
        <p:spPr bwMode="auto">
          <a:xfrm>
            <a:off x="2038350" y="2101850"/>
            <a:ext cx="4457700" cy="1588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808" y="0"/>
              </a:cxn>
            </a:cxnLst>
            <a:rect l="0" t="0" r="r" b="b"/>
            <a:pathLst>
              <a:path w="2808" h="1">
                <a:moveTo>
                  <a:pt x="0" y="0"/>
                </a:moveTo>
                <a:lnTo>
                  <a:pt x="2808" y="0"/>
                </a:lnTo>
              </a:path>
            </a:pathLst>
          </a:cu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7500" name="Line 12"/>
          <p:cNvSpPr>
            <a:spLocks noChangeShapeType="1"/>
          </p:cNvSpPr>
          <p:nvPr/>
        </p:nvSpPr>
        <p:spPr bwMode="auto">
          <a:xfrm>
            <a:off x="2043113" y="2516188"/>
            <a:ext cx="4876800" cy="0"/>
          </a:xfrm>
          <a:prstGeom prst="line">
            <a:avLst/>
          </a:prstGeom>
          <a:noFill/>
          <a:ln w="444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7501" name="Line 13"/>
          <p:cNvSpPr>
            <a:spLocks noChangeShapeType="1"/>
          </p:cNvSpPr>
          <p:nvPr/>
        </p:nvSpPr>
        <p:spPr bwMode="auto">
          <a:xfrm flipV="1">
            <a:off x="7605713" y="2097088"/>
            <a:ext cx="0" cy="152400"/>
          </a:xfrm>
          <a:prstGeom prst="line">
            <a:avLst/>
          </a:prstGeom>
          <a:noFill/>
          <a:ln w="44450">
            <a:solidFill>
              <a:srgbClr val="B2B2B2"/>
            </a:solidFill>
            <a:prstDash val="sysDot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7502" name="Text Box 14"/>
          <p:cNvSpPr txBox="1">
            <a:spLocks noChangeArrowheads="1"/>
          </p:cNvSpPr>
          <p:nvPr/>
        </p:nvSpPr>
        <p:spPr bwMode="auto">
          <a:xfrm>
            <a:off x="6488113" y="2300288"/>
            <a:ext cx="1498600" cy="482600"/>
          </a:xfrm>
          <a:prstGeom prst="rect">
            <a:avLst/>
          </a:prstGeom>
          <a:solidFill>
            <a:schemeClr val="bg1"/>
          </a:solidFill>
          <a:ln w="25400" algn="ctr">
            <a:solidFill>
              <a:srgbClr val="FF9900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Resolver</a:t>
            </a:r>
          </a:p>
        </p:txBody>
      </p:sp>
      <p:sp>
        <p:nvSpPr>
          <p:cNvPr id="447503" name="Rectangle 15"/>
          <p:cNvSpPr>
            <a:spLocks noChangeArrowheads="1"/>
          </p:cNvSpPr>
          <p:nvPr/>
        </p:nvSpPr>
        <p:spPr bwMode="auto">
          <a:xfrm>
            <a:off x="4405313" y="2401888"/>
            <a:ext cx="457200" cy="228600"/>
          </a:xfrm>
          <a:prstGeom prst="rect">
            <a:avLst/>
          </a:prstGeom>
          <a:solidFill>
            <a:schemeClr val="tx1"/>
          </a:solidFill>
          <a:ln w="44450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7504" name="Rectangle 16"/>
          <p:cNvSpPr>
            <a:spLocks noChangeArrowheads="1"/>
          </p:cNvSpPr>
          <p:nvPr/>
        </p:nvSpPr>
        <p:spPr bwMode="auto">
          <a:xfrm>
            <a:off x="5395913" y="2401888"/>
            <a:ext cx="457200" cy="228600"/>
          </a:xfrm>
          <a:prstGeom prst="rect">
            <a:avLst/>
          </a:prstGeom>
          <a:solidFill>
            <a:schemeClr val="tx1"/>
          </a:solidFill>
          <a:ln w="44450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7505" name="Text Box 17"/>
          <p:cNvSpPr txBox="1">
            <a:spLocks noChangeArrowheads="1"/>
          </p:cNvSpPr>
          <p:nvPr/>
        </p:nvSpPr>
        <p:spPr bwMode="auto">
          <a:xfrm>
            <a:off x="7300913" y="1614488"/>
            <a:ext cx="1196161" cy="369332"/>
          </a:xfrm>
          <a:prstGeom prst="rect">
            <a:avLst/>
          </a:prstGeom>
          <a:noFill/>
          <a:ln w="25400" algn="ctr">
            <a:solidFill>
              <a:schemeClr val="accent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en-US" b="1"/>
              <a:t>Browser</a:t>
            </a:r>
          </a:p>
        </p:txBody>
      </p:sp>
      <p:sp>
        <p:nvSpPr>
          <p:cNvPr id="447506" name="Rectangle 18"/>
          <p:cNvSpPr>
            <a:spLocks noChangeArrowheads="1"/>
          </p:cNvSpPr>
          <p:nvPr/>
        </p:nvSpPr>
        <p:spPr bwMode="auto">
          <a:xfrm>
            <a:off x="3338513" y="2401888"/>
            <a:ext cx="457200" cy="228600"/>
          </a:xfrm>
          <a:prstGeom prst="rect">
            <a:avLst/>
          </a:prstGeom>
          <a:solidFill>
            <a:schemeClr val="tx1"/>
          </a:solidFill>
          <a:ln w="44450" algn="ctr">
            <a:solidFill>
              <a:srgbClr val="777777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447507" name="Line 19"/>
          <p:cNvSpPr>
            <a:spLocks noChangeShapeType="1"/>
          </p:cNvSpPr>
          <p:nvPr/>
        </p:nvSpPr>
        <p:spPr bwMode="auto">
          <a:xfrm flipH="1">
            <a:off x="2119313" y="2706688"/>
            <a:ext cx="4343400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447508" name="Line 20"/>
          <p:cNvSpPr>
            <a:spLocks noChangeShapeType="1"/>
          </p:cNvSpPr>
          <p:nvPr/>
        </p:nvSpPr>
        <p:spPr bwMode="auto">
          <a:xfrm>
            <a:off x="2043113" y="2173288"/>
            <a:ext cx="3581400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7509" name="Line 21"/>
          <p:cNvSpPr>
            <a:spLocks noChangeShapeType="1"/>
          </p:cNvSpPr>
          <p:nvPr/>
        </p:nvSpPr>
        <p:spPr bwMode="auto">
          <a:xfrm>
            <a:off x="2043113" y="2249488"/>
            <a:ext cx="2590800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7510" name="Line 22"/>
          <p:cNvSpPr>
            <a:spLocks noChangeShapeType="1"/>
          </p:cNvSpPr>
          <p:nvPr/>
        </p:nvSpPr>
        <p:spPr bwMode="auto">
          <a:xfrm>
            <a:off x="2043113" y="2325688"/>
            <a:ext cx="1600200" cy="0"/>
          </a:xfrm>
          <a:prstGeom prst="line">
            <a:avLst/>
          </a:prstGeom>
          <a:noFill/>
          <a:ln w="44450">
            <a:solidFill>
              <a:srgbClr val="FF9900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447511" name="Text Box 23"/>
          <p:cNvSpPr txBox="1">
            <a:spLocks noChangeArrowheads="1"/>
          </p:cNvSpPr>
          <p:nvPr/>
        </p:nvSpPr>
        <p:spPr bwMode="auto">
          <a:xfrm>
            <a:off x="847671" y="1868488"/>
            <a:ext cx="1285929" cy="1107996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200" b="1" dirty="0">
                <a:solidFill>
                  <a:schemeClr val="tx1"/>
                </a:solidFill>
              </a:rPr>
              <a:t>Coral</a:t>
            </a:r>
          </a:p>
          <a:p>
            <a:r>
              <a:rPr lang="en-US" sz="2200" b="1" dirty="0" err="1"/>
              <a:t>httpprx</a:t>
            </a:r>
            <a:endParaRPr lang="en-US" sz="2200" b="1" dirty="0"/>
          </a:p>
          <a:p>
            <a:r>
              <a:rPr lang="en-US" sz="2200" b="1" dirty="0" err="1"/>
              <a:t>dnssrv</a:t>
            </a:r>
            <a:endParaRPr lang="en-US" sz="2200" b="1" dirty="0"/>
          </a:p>
        </p:txBody>
      </p:sp>
      <p:sp>
        <p:nvSpPr>
          <p:cNvPr id="447512" name="Text Box 24"/>
          <p:cNvSpPr txBox="1">
            <a:spLocks noChangeArrowheads="1"/>
          </p:cNvSpPr>
          <p:nvPr/>
        </p:nvSpPr>
        <p:spPr bwMode="auto">
          <a:xfrm>
            <a:off x="2278063" y="1493838"/>
            <a:ext cx="4856162" cy="519112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/>
              <a:t>Server probes client (2 RTTs)</a:t>
            </a:r>
          </a:p>
        </p:txBody>
      </p:sp>
      <p:sp>
        <p:nvSpPr>
          <p:cNvPr id="447514" name="Text Box 26"/>
          <p:cNvSpPr txBox="1">
            <a:spLocks noChangeArrowheads="1"/>
          </p:cNvSpPr>
          <p:nvPr/>
        </p:nvSpPr>
        <p:spPr bwMode="auto">
          <a:xfrm>
            <a:off x="6238875" y="3149600"/>
            <a:ext cx="633507" cy="507831"/>
          </a:xfrm>
          <a:prstGeom prst="rect">
            <a:avLst/>
          </a:prstGeom>
          <a:solidFill>
            <a:schemeClr val="bg1"/>
          </a:solidFill>
          <a:ln w="1270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900" b="1"/>
              <a:t>Coral</a:t>
            </a:r>
          </a:p>
          <a:p>
            <a:r>
              <a:rPr lang="en-US" sz="900" b="1"/>
              <a:t>httpprx</a:t>
            </a:r>
          </a:p>
          <a:p>
            <a:r>
              <a:rPr lang="en-US" sz="900" b="1"/>
              <a:t>dnssrv</a:t>
            </a:r>
          </a:p>
        </p:txBody>
      </p:sp>
      <p:sp>
        <p:nvSpPr>
          <p:cNvPr id="20" name="Slide Number Placeholder 1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45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CoralCDN</a:t>
            </a:r>
            <a:r>
              <a:rPr lang="en-US" dirty="0" smtClean="0"/>
              <a:t> and flash crowds</a:t>
            </a:r>
            <a:endParaRPr lang="en-US" dirty="0"/>
          </a:p>
        </p:txBody>
      </p:sp>
      <p:pic>
        <p:nvPicPr>
          <p:cNvPr id="233475" name="Picture 3" descr="level-hist-png"/>
          <p:cNvPicPr>
            <a:picLocks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600200" y="1492250"/>
            <a:ext cx="6340475" cy="4756150"/>
          </a:xfrm>
          <a:noFill/>
          <a:ln/>
        </p:spPr>
      </p:pic>
      <p:sp>
        <p:nvSpPr>
          <p:cNvPr id="233477" name="Text Box 5"/>
          <p:cNvSpPr txBox="1">
            <a:spLocks noChangeArrowheads="1"/>
          </p:cNvSpPr>
          <p:nvPr/>
        </p:nvSpPr>
        <p:spPr bwMode="auto">
          <a:xfrm>
            <a:off x="1050925" y="2630488"/>
            <a:ext cx="3902075" cy="4572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endParaRPr lang="en-US"/>
          </a:p>
        </p:txBody>
      </p:sp>
      <p:sp>
        <p:nvSpPr>
          <p:cNvPr id="233478" name="Line 6"/>
          <p:cNvSpPr>
            <a:spLocks noChangeShapeType="1"/>
          </p:cNvSpPr>
          <p:nvPr/>
        </p:nvSpPr>
        <p:spPr bwMode="auto">
          <a:xfrm flipH="1">
            <a:off x="4403725" y="4191000"/>
            <a:ext cx="30480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3479" name="Text Box 7"/>
          <p:cNvSpPr txBox="1">
            <a:spLocks noChangeArrowheads="1"/>
          </p:cNvSpPr>
          <p:nvPr/>
        </p:nvSpPr>
        <p:spPr bwMode="auto">
          <a:xfrm>
            <a:off x="4479925" y="3324225"/>
            <a:ext cx="3597275" cy="646331"/>
          </a:xfrm>
          <a:prstGeom prst="rect">
            <a:avLst/>
          </a:prstGeom>
          <a:solidFill>
            <a:schemeClr val="bg1"/>
          </a:solidFill>
          <a:ln w="44450" algn="ctr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/>
              <a:t>Local caches begin to handle most requests</a:t>
            </a:r>
          </a:p>
        </p:txBody>
      </p:sp>
      <p:sp>
        <p:nvSpPr>
          <p:cNvPr id="233481" name="Line 9"/>
          <p:cNvSpPr>
            <a:spLocks noChangeShapeType="1"/>
          </p:cNvSpPr>
          <p:nvPr/>
        </p:nvSpPr>
        <p:spPr bwMode="auto">
          <a:xfrm flipH="1">
            <a:off x="304800" y="2314575"/>
            <a:ext cx="304800" cy="9906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</p:spPr>
        <p:txBody>
          <a:bodyPr wrap="none">
            <a:spAutoFit/>
          </a:bodyPr>
          <a:lstStyle/>
          <a:p>
            <a:endParaRPr lang="en-US"/>
          </a:p>
        </p:txBody>
      </p:sp>
      <p:sp>
        <p:nvSpPr>
          <p:cNvPr id="233483" name="Line 11"/>
          <p:cNvSpPr>
            <a:spLocks noChangeShapeType="1"/>
          </p:cNvSpPr>
          <p:nvPr/>
        </p:nvSpPr>
        <p:spPr bwMode="auto">
          <a:xfrm>
            <a:off x="1828800" y="1828800"/>
            <a:ext cx="10668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3482" name="Text Box 10"/>
          <p:cNvSpPr txBox="1">
            <a:spLocks noChangeArrowheads="1"/>
          </p:cNvSpPr>
          <p:nvPr/>
        </p:nvSpPr>
        <p:spPr bwMode="auto">
          <a:xfrm>
            <a:off x="319088" y="1295400"/>
            <a:ext cx="2043112" cy="866775"/>
          </a:xfrm>
          <a:prstGeom prst="rect">
            <a:avLst/>
          </a:prstGeom>
          <a:solidFill>
            <a:schemeClr val="bg1"/>
          </a:solidFill>
          <a:ln w="44450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</a:rPr>
              <a:t>Coral hits in </a:t>
            </a:r>
          </a:p>
          <a:p>
            <a:r>
              <a:rPr lang="en-US">
                <a:solidFill>
                  <a:srgbClr val="FF0000"/>
                </a:solidFill>
              </a:rPr>
              <a:t>20 ms cluster</a:t>
            </a:r>
          </a:p>
        </p:txBody>
      </p:sp>
      <p:sp>
        <p:nvSpPr>
          <p:cNvPr id="233484" name="Line 12"/>
          <p:cNvSpPr>
            <a:spLocks noChangeShapeType="1"/>
          </p:cNvSpPr>
          <p:nvPr/>
        </p:nvSpPr>
        <p:spPr bwMode="auto">
          <a:xfrm>
            <a:off x="1600200" y="5105400"/>
            <a:ext cx="11430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233485" name="Text Box 13"/>
          <p:cNvSpPr txBox="1">
            <a:spLocks noChangeArrowheads="1"/>
          </p:cNvSpPr>
          <p:nvPr/>
        </p:nvSpPr>
        <p:spPr bwMode="auto">
          <a:xfrm>
            <a:off x="228600" y="5000625"/>
            <a:ext cx="1981200" cy="866775"/>
          </a:xfrm>
          <a:prstGeom prst="rect">
            <a:avLst/>
          </a:prstGeom>
          <a:solidFill>
            <a:schemeClr val="bg1"/>
          </a:solidFill>
          <a:ln w="44450" algn="ctr">
            <a:solidFill>
              <a:srgbClr val="FF66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>
                <a:solidFill>
                  <a:srgbClr val="FF66FF"/>
                </a:solidFill>
              </a:rPr>
              <a:t>Hits to origin web server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46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3478" grpId="0" animBg="1"/>
      <p:bldP spid="233479" grpId="0" animBg="1"/>
      <p:bldP spid="233483" grpId="0" animBg="1"/>
      <p:bldP spid="233482" grpId="0" animBg="1"/>
      <p:bldP spid="233484" grpId="0" animBg="1"/>
      <p:bldP spid="23348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143000"/>
          </a:xfrm>
        </p:spPr>
        <p:txBody>
          <a:bodyPr/>
          <a:lstStyle/>
          <a:p>
            <a:r>
              <a:rPr lang="en-US" dirty="0" smtClean="0"/>
              <a:t>E</a:t>
            </a:r>
            <a:r>
              <a:rPr lang="en-US" dirty="0" smtClean="0"/>
              <a:t>nd-to-end </a:t>
            </a:r>
            <a:r>
              <a:rPr lang="en-US" dirty="0"/>
              <a:t>client latency</a:t>
            </a:r>
          </a:p>
        </p:txBody>
      </p:sp>
      <p:pic>
        <p:nvPicPr>
          <p:cNvPr id="377862" name="Picture 6" descr="e2e-lat-world-cdf-png"/>
          <p:cNvPicPr>
            <a:picLocks noChangeAspect="1" noChangeArrowheads="1"/>
          </p:cNvPicPr>
          <p:nvPr>
            <p:ph sz="half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1447800" y="1524000"/>
            <a:ext cx="6248400" cy="4686300"/>
          </a:xfrm>
          <a:noFill/>
          <a:ln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47</a:t>
            </a:fld>
            <a:endParaRPr lang="en-US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Scaling mechanisms encountered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Caching</a:t>
            </a:r>
          </a:p>
          <a:p>
            <a:endParaRPr lang="en-US" dirty="0" smtClean="0"/>
          </a:p>
          <a:p>
            <a:r>
              <a:rPr lang="en-US" dirty="0" smtClean="0"/>
              <a:t>Replication</a:t>
            </a:r>
          </a:p>
          <a:p>
            <a:endParaRPr lang="en-US" dirty="0" smtClean="0"/>
          </a:p>
          <a:p>
            <a:r>
              <a:rPr lang="en-US" dirty="0" smtClean="0"/>
              <a:t>Load </a:t>
            </a:r>
            <a:r>
              <a:rPr lang="en-US" dirty="0" smtClean="0"/>
              <a:t>balancing (distribution)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caching works?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4830762"/>
          </a:xfrm>
        </p:spPr>
        <p:txBody>
          <a:bodyPr/>
          <a:lstStyle/>
          <a:p>
            <a:r>
              <a:rPr lang="en-US" dirty="0" smtClean="0"/>
              <a:t>Locality of reference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Temporal 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If I accessed a resource recently, good chance that I’ll do it again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Spatial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If I accessed a resource, good chance that my neighbor will do it too</a:t>
            </a:r>
          </a:p>
          <a:p>
            <a:pPr lvl="4">
              <a:buFont typeface="Arial" pitchFamily="34" charset="0"/>
              <a:buChar char="•"/>
            </a:pPr>
            <a:endParaRPr lang="en-US" sz="1000" dirty="0" smtClean="0"/>
          </a:p>
          <a:p>
            <a:r>
              <a:rPr lang="en-US" dirty="0" smtClean="0"/>
              <a:t>Skewed popularity distribution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Some content more popular than others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</a:t>
            </a:r>
            <a:r>
              <a:rPr lang="en-US" dirty="0" smtClean="0"/>
              <a:t>op </a:t>
            </a:r>
            <a:r>
              <a:rPr lang="en-US" dirty="0" smtClean="0"/>
              <a:t>10% of the content </a:t>
            </a:r>
            <a:r>
              <a:rPr lang="en-US" dirty="0" smtClean="0"/>
              <a:t>gets 90% of the requests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49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Solution: Use a cluster of servers</a:t>
            </a:r>
            <a:endParaRPr lang="en-US" dirty="0"/>
          </a:p>
        </p:txBody>
      </p:sp>
      <p:sp>
        <p:nvSpPr>
          <p:cNvPr id="4" name="server"/>
          <p:cNvSpPr>
            <a:spLocks noEditPoints="1" noChangeArrowheads="1"/>
          </p:cNvSpPr>
          <p:nvPr/>
        </p:nvSpPr>
        <p:spPr bwMode="auto">
          <a:xfrm>
            <a:off x="7391400" y="1828800"/>
            <a:ext cx="685800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391400" y="3124200"/>
            <a:ext cx="762000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7391400" y="4419600"/>
            <a:ext cx="762000" cy="68580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C:\Documents and Settings\ratul\Local Settings\Temporary Internet Files\Content.IE5\YQF62L0W\MCj041593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1676902" cy="1295400"/>
          </a:xfrm>
          <a:prstGeom prst="rect">
            <a:avLst/>
          </a:prstGeom>
          <a:noFill/>
        </p:spPr>
      </p:pic>
      <p:pic>
        <p:nvPicPr>
          <p:cNvPr id="3075" name="Picture 3" descr="C:\Documents and Settings\ratul\Local Settings\Temporary Internet Files\Content.IE5\0MG4ZFNA\MCj04114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1952625" cy="1543050"/>
          </a:xfrm>
          <a:prstGeom prst="rect">
            <a:avLst/>
          </a:prstGeom>
          <a:noFill/>
        </p:spPr>
      </p:pic>
      <p:pic>
        <p:nvPicPr>
          <p:cNvPr id="3076" name="Picture 4" descr="C:\Documents and Settings\ratul\Local Settings\Temporary Internet Files\Content.IE5\F9CIOJSR\MCj041146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95800"/>
            <a:ext cx="1600200" cy="17684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286000" y="5029200"/>
            <a:ext cx="4953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Content is replicated across servers</a:t>
            </a:r>
          </a:p>
          <a:p>
            <a:r>
              <a:rPr lang="en-US" sz="2400" dirty="0" smtClean="0"/>
              <a:t>Q: How to map users to servers?</a:t>
            </a:r>
            <a:endParaRPr lang="en-US" sz="2400" dirty="0"/>
          </a:p>
        </p:txBody>
      </p:sp>
      <p:sp>
        <p:nvSpPr>
          <p:cNvPr id="10" name="Oval 9"/>
          <p:cNvSpPr/>
          <p:nvPr/>
        </p:nvSpPr>
        <p:spPr bwMode="auto">
          <a:xfrm>
            <a:off x="6934200" y="1295400"/>
            <a:ext cx="1600200" cy="42672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</a:t>
            </a:r>
            <a:r>
              <a:rPr 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pic>
        <p:nvPicPr>
          <p:cNvPr id="427018" name="Picture 10" descr="Zipf distribution plotted on linear axes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1600200" y="2095500"/>
            <a:ext cx="2266950" cy="2019300"/>
          </a:xfrm>
          <a:noFill/>
          <a:ln/>
        </p:spPr>
      </p:pic>
      <p:sp>
        <p:nvSpPr>
          <p:cNvPr id="427011" name="Rectangle 3"/>
          <p:cNvSpPr>
            <a:spLocks noGrp="1" noChangeArrowheads="1"/>
          </p:cNvSpPr>
          <p:nvPr>
            <p:ph type="body" sz="half" idx="3"/>
          </p:nvPr>
        </p:nvSpPr>
        <p:spPr>
          <a:xfrm>
            <a:off x="914400" y="4800600"/>
            <a:ext cx="7772400" cy="1066800"/>
          </a:xfrm>
        </p:spPr>
        <p:txBody>
          <a:bodyPr/>
          <a:lstStyle/>
          <a:p>
            <a:r>
              <a:rPr lang="en-US" sz="2400" dirty="0" err="1"/>
              <a:t>Zipf’s</a:t>
            </a:r>
            <a:r>
              <a:rPr lang="en-US" sz="2400" dirty="0"/>
              <a:t> law: The frequency of an event </a:t>
            </a:r>
            <a:r>
              <a:rPr lang="en-US" sz="2400" i="1" dirty="0"/>
              <a:t>P</a:t>
            </a:r>
            <a:r>
              <a:rPr lang="en-US" sz="2400" dirty="0"/>
              <a:t> as a function of rank </a:t>
            </a:r>
            <a:r>
              <a:rPr lang="en-US" sz="2400" i="1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P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 is proportional to 1/</a:t>
            </a:r>
            <a:r>
              <a:rPr lang="en-US" sz="2400" dirty="0" err="1" smtClean="0"/>
              <a:t>i</a:t>
            </a:r>
            <a:r>
              <a:rPr lang="el-GR" sz="2400" baseline="30000" dirty="0"/>
              <a:t>α</a:t>
            </a:r>
            <a:r>
              <a:rPr lang="en-US" sz="2400" dirty="0"/>
              <a:t> </a:t>
            </a:r>
            <a:r>
              <a:rPr lang="en-US" sz="2400" dirty="0" smtClean="0"/>
              <a:t> (</a:t>
            </a:r>
            <a:r>
              <a:rPr lang="el-GR" sz="2400" dirty="0" smtClean="0"/>
              <a:t>α</a:t>
            </a:r>
            <a:r>
              <a:rPr lang="en-US" sz="2400" dirty="0" smtClean="0"/>
              <a:t> = 1, classically)</a:t>
            </a:r>
            <a:endParaRPr lang="en-US" sz="2400" dirty="0"/>
          </a:p>
          <a:p>
            <a:pPr>
              <a:buFont typeface="Wingdings" pitchFamily="2" charset="2"/>
              <a:buNone/>
            </a:pPr>
            <a:endParaRPr lang="en-US" sz="2400" dirty="0"/>
          </a:p>
        </p:txBody>
      </p:sp>
      <p:pic>
        <p:nvPicPr>
          <p:cNvPr id="427022" name="Picture 14" descr="Zipf distribution plotted with logarithmic scales on both axes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/>
          <a:srcRect/>
          <a:stretch>
            <a:fillRect/>
          </a:stretch>
        </p:blipFill>
        <p:spPr>
          <a:xfrm>
            <a:off x="5257800" y="2095500"/>
            <a:ext cx="2266950" cy="20193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70E08E-283A-4C94-958C-954FD3364EB0}" type="slidenum">
              <a:rPr lang="he-IL" smtClean="0"/>
              <a:pPr/>
              <a:t>50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Zipf</a:t>
            </a:r>
            <a:r>
              <a:rPr lang="en-US">
                <a:latin typeface="Arial"/>
              </a:rPr>
              <a:t>’</a:t>
            </a:r>
            <a:r>
              <a:rPr lang="en-US"/>
              <a:t>s law</a:t>
            </a:r>
          </a:p>
        </p:txBody>
      </p:sp>
      <p:sp>
        <p:nvSpPr>
          <p:cNvPr id="5212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Observed to be true </a:t>
            </a:r>
            <a:r>
              <a:rPr lang="en-US" dirty="0" smtClean="0"/>
              <a:t>for</a:t>
            </a:r>
            <a:endParaRPr lang="en-US" dirty="0"/>
          </a:p>
          <a:p>
            <a:pPr lvl="1"/>
            <a:r>
              <a:rPr lang="en-US" sz="2800" dirty="0"/>
              <a:t>Frequency of written words in English texts</a:t>
            </a:r>
          </a:p>
          <a:p>
            <a:pPr lvl="1"/>
            <a:r>
              <a:rPr lang="en-US" sz="2800" dirty="0"/>
              <a:t>Population of cities</a:t>
            </a:r>
          </a:p>
          <a:p>
            <a:pPr lvl="1"/>
            <a:r>
              <a:rPr lang="en-US" sz="2800" dirty="0"/>
              <a:t>Income of a company as a function of </a:t>
            </a:r>
            <a:r>
              <a:rPr lang="en-US" sz="2800" dirty="0" smtClean="0"/>
              <a:t>rank</a:t>
            </a:r>
          </a:p>
          <a:p>
            <a:pPr lvl="1"/>
            <a:r>
              <a:rPr lang="en-US" sz="2800" dirty="0" smtClean="0"/>
              <a:t>Crashes per bug</a:t>
            </a:r>
          </a:p>
          <a:p>
            <a:endParaRPr lang="en-US" sz="3200" dirty="0" smtClean="0"/>
          </a:p>
          <a:p>
            <a:r>
              <a:rPr lang="en-US" sz="3200" dirty="0" smtClean="0"/>
              <a:t>Helps immensely with coverage in the beginning and hurts after a while</a:t>
            </a:r>
            <a:endParaRPr lang="en-US" sz="3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51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0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en-US" dirty="0" err="1"/>
              <a:t>Zipf</a:t>
            </a:r>
            <a:r>
              <a:rPr lang="en-US" dirty="0" err="1">
                <a:latin typeface="Arial"/>
              </a:rPr>
              <a:t>’</a:t>
            </a:r>
            <a:r>
              <a:rPr lang="en-US" dirty="0" err="1"/>
              <a:t>s</a:t>
            </a:r>
            <a:r>
              <a:rPr lang="en-US" dirty="0"/>
              <a:t> law and </a:t>
            </a:r>
            <a:r>
              <a:rPr lang="en-US" dirty="0" smtClean="0"/>
              <a:t>the Web (1)</a:t>
            </a:r>
            <a:endParaRPr lang="en-US" dirty="0"/>
          </a:p>
        </p:txBody>
      </p:sp>
      <p:sp>
        <p:nvSpPr>
          <p:cNvPr id="429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8229600" cy="2133599"/>
          </a:xfrm>
        </p:spPr>
        <p:txBody>
          <a:bodyPr/>
          <a:lstStyle/>
          <a:p>
            <a:r>
              <a:rPr lang="en-US" sz="2400" dirty="0"/>
              <a:t>For a given server, page access by rank follows </a:t>
            </a:r>
            <a:r>
              <a:rPr lang="en-US" sz="2400" dirty="0" smtClean="0"/>
              <a:t>a </a:t>
            </a:r>
            <a:r>
              <a:rPr lang="en-US" sz="2400" dirty="0" err="1" smtClean="0"/>
              <a:t>Zipf</a:t>
            </a:r>
            <a:r>
              <a:rPr lang="en-US" sz="2400" dirty="0" smtClean="0"/>
              <a:t>-like distribution (</a:t>
            </a:r>
            <a:r>
              <a:rPr lang="el-GR" sz="2400" dirty="0" smtClean="0"/>
              <a:t>α</a:t>
            </a:r>
            <a:r>
              <a:rPr lang="en-US" sz="2400" dirty="0" smtClean="0"/>
              <a:t> is typically less than 1) </a:t>
            </a:r>
            <a:endParaRPr lang="en-US" sz="2400" dirty="0"/>
          </a:p>
        </p:txBody>
      </p:sp>
      <p:pic>
        <p:nvPicPr>
          <p:cNvPr id="429063" name="Picture 7" descr="Zipf distribution compared with log data from Sun's websit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2514600" y="2895600"/>
            <a:ext cx="4256088" cy="3079750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C04A5-60FC-4CA8-B75D-003E4C2FAC66}" type="slidenum">
              <a:rPr lang="he-IL" smtClean="0"/>
              <a:pPr/>
              <a:t>52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Zipf’s</a:t>
            </a:r>
            <a:r>
              <a:rPr lang="en-US" dirty="0" smtClean="0"/>
              <a:t> law and the Web (2)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1173162"/>
          </a:xfrm>
        </p:spPr>
        <p:txBody>
          <a:bodyPr/>
          <a:lstStyle/>
          <a:p>
            <a:r>
              <a:rPr lang="en-US" dirty="0" smtClean="0"/>
              <a:t>At a given proxy, page access by clients follow a </a:t>
            </a:r>
            <a:r>
              <a:rPr lang="en-US" dirty="0" err="1" smtClean="0"/>
              <a:t>Zipf</a:t>
            </a:r>
            <a:r>
              <a:rPr lang="en-US" dirty="0" smtClean="0"/>
              <a:t>-like distribution (</a:t>
            </a:r>
            <a:r>
              <a:rPr lang="el-GR" dirty="0" smtClean="0"/>
              <a:t>α</a:t>
            </a:r>
            <a:r>
              <a:rPr lang="en-US" dirty="0" smtClean="0"/>
              <a:t> &lt; 1; ~0.6-0.8)</a:t>
            </a:r>
          </a:p>
        </p:txBody>
      </p:sp>
      <p:pic>
        <p:nvPicPr>
          <p:cNvPr id="5" name="Picture 6" descr="fixm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05493" y="2405062"/>
            <a:ext cx="6595507" cy="3843338"/>
          </a:xfrm>
          <a:prstGeom prst="rect">
            <a:avLst/>
          </a:prstGeom>
          <a:noFill/>
          <a:ln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53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</a:t>
            </a:r>
            <a:r>
              <a:rPr lang="en-US" dirty="0" err="1" smtClean="0"/>
              <a:t>Zipf’s</a:t>
            </a:r>
            <a:r>
              <a:rPr lang="en-US" dirty="0" smtClean="0"/>
              <a:t> law</a:t>
            </a:r>
            <a:endParaRPr lang="en-US" dirty="0"/>
          </a:p>
        </p:txBody>
      </p:sp>
      <p:sp>
        <p:nvSpPr>
          <p:cNvPr id="5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341438"/>
            <a:ext cx="8229600" cy="4754562"/>
          </a:xfrm>
        </p:spPr>
        <p:txBody>
          <a:bodyPr/>
          <a:lstStyle/>
          <a:p>
            <a:r>
              <a:rPr lang="en-US" sz="2400" dirty="0"/>
              <a:t>For an infinite sized cache, the hit-ratio for a </a:t>
            </a:r>
            <a:r>
              <a:rPr lang="en-US" sz="2400" dirty="0" smtClean="0"/>
              <a:t>proxy cache grows </a:t>
            </a:r>
            <a:r>
              <a:rPr lang="en-US" sz="2400" dirty="0"/>
              <a:t>in a log-like fashion as a function of the client </a:t>
            </a:r>
            <a:r>
              <a:rPr lang="en-US" sz="2400" dirty="0" smtClean="0"/>
              <a:t>population and the number of requests seen by the proxy</a:t>
            </a:r>
          </a:p>
          <a:p>
            <a:endParaRPr lang="en-US" sz="2400" dirty="0" smtClean="0"/>
          </a:p>
          <a:p>
            <a:r>
              <a:rPr lang="en-US" sz="2400" dirty="0" smtClean="0"/>
              <a:t>The hit-ratio of a web cache grows in a log-like fashion as a function of the cache size</a:t>
            </a:r>
          </a:p>
          <a:p>
            <a:endParaRPr lang="en-US" sz="2400" dirty="0" smtClean="0"/>
          </a:p>
          <a:p>
            <a:r>
              <a:rPr lang="en-US" sz="2400" dirty="0" smtClean="0"/>
              <a:t>The probability that a document will be referenced k requests after it was last referenced is roughly proportional to 1/k.</a:t>
            </a:r>
            <a:endParaRPr lang="he-IL" sz="2400" dirty="0" smtClean="0"/>
          </a:p>
          <a:p>
            <a:endParaRPr lang="he-IL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54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27BE82-47D8-40E3-87E3-58D8AFA5296F}" type="slidenum">
              <a:rPr lang="en-US"/>
              <a:pPr/>
              <a:t>55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534400" cy="1143000"/>
          </a:xfrm>
        </p:spPr>
        <p:txBody>
          <a:bodyPr/>
          <a:lstStyle/>
          <a:p>
            <a:r>
              <a:rPr lang="en-US" dirty="0"/>
              <a:t>Cacheable </a:t>
            </a:r>
            <a:r>
              <a:rPr lang="en-US" dirty="0" smtClean="0"/>
              <a:t>hit rates for UW </a:t>
            </a:r>
            <a:r>
              <a:rPr lang="en-US" dirty="0"/>
              <a:t>proxies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52600"/>
            <a:ext cx="3276600" cy="3581400"/>
          </a:xfrm>
        </p:spPr>
        <p:txBody>
          <a:bodyPr/>
          <a:lstStyle/>
          <a:p>
            <a:r>
              <a:rPr lang="en-US" sz="2000" dirty="0"/>
              <a:t>Cacheable hit rate </a:t>
            </a:r>
            <a:r>
              <a:rPr lang="en-US" sz="2000" dirty="0" smtClean="0"/>
              <a:t>– infinite storage, ignore expirations </a:t>
            </a:r>
          </a:p>
          <a:p>
            <a:endParaRPr lang="en-US" sz="2000" dirty="0"/>
          </a:p>
          <a:p>
            <a:r>
              <a:rPr lang="en-US" sz="2000" dirty="0">
                <a:solidFill>
                  <a:schemeClr val="tx2"/>
                </a:solidFill>
              </a:rPr>
              <a:t>Average cacheable hit rate increases from 20% to 41% with (perfect) cooperative caching</a:t>
            </a:r>
          </a:p>
        </p:txBody>
      </p:sp>
      <p:pic>
        <p:nvPicPr>
          <p:cNvPr id="39943" name="Picture 7" descr="D:\users\wolman\ppt\sosp99\sosp-talk-cacheable-breakdow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33800" y="1600200"/>
            <a:ext cx="5229225" cy="43116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35F873-6204-4E2A-996A-C126EA34DC2C}" type="slidenum">
              <a:rPr lang="en-US"/>
              <a:pPr/>
              <a:t>56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UW &amp; MS </a:t>
            </a:r>
            <a:r>
              <a:rPr lang="en-US" dirty="0" smtClean="0"/>
              <a:t>Cooperative </a:t>
            </a:r>
            <a:r>
              <a:rPr lang="en-US" dirty="0"/>
              <a:t>Caching</a:t>
            </a:r>
          </a:p>
        </p:txBody>
      </p:sp>
      <p:pic>
        <p:nvPicPr>
          <p:cNvPr id="45064" name="Picture 8" descr="D:\users\wolman\ppt\sosp99\uw-ms-local-global-slid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544637"/>
            <a:ext cx="6554788" cy="4322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F28CB8-7DB8-4BA7-B78F-CB2FC6D5A300}" type="slidenum">
              <a:rPr lang="en-US"/>
              <a:pPr/>
              <a:t>57</a:t>
            </a:fld>
            <a:endParaRPr lang="en-US">
              <a:solidFill>
                <a:schemeClr val="tx1"/>
              </a:solidFill>
              <a:latin typeface="Times New Roman" pitchFamily="18" charset="0"/>
            </a:endParaRPr>
          </a:p>
        </p:txBody>
      </p:sp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Hit </a:t>
            </a:r>
            <a:r>
              <a:rPr lang="en-US" dirty="0" smtClean="0"/>
              <a:t>rate </a:t>
            </a:r>
            <a:r>
              <a:rPr lang="en-US" dirty="0"/>
              <a:t>vs. </a:t>
            </a:r>
            <a:r>
              <a:rPr lang="en-US" dirty="0" smtClean="0"/>
              <a:t>client population</a:t>
            </a:r>
            <a:endParaRPr lang="en-US" dirty="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4648200"/>
            <a:ext cx="8001000" cy="1905000"/>
          </a:xfrm>
        </p:spPr>
        <p:txBody>
          <a:bodyPr/>
          <a:lstStyle/>
          <a:p>
            <a:r>
              <a:rPr lang="en-US" sz="2000" dirty="0" smtClean="0"/>
              <a:t>Small </a:t>
            </a:r>
            <a:r>
              <a:rPr lang="en-US" sz="2000" dirty="0"/>
              <a:t>organizations</a:t>
            </a:r>
          </a:p>
          <a:p>
            <a:pPr lvl="1"/>
            <a:r>
              <a:rPr lang="en-US" sz="1800" dirty="0"/>
              <a:t>Significant increase in hit rate as client population increases</a:t>
            </a:r>
          </a:p>
          <a:p>
            <a:pPr lvl="1"/>
            <a:r>
              <a:rPr lang="en-US" sz="1800" dirty="0"/>
              <a:t>The reason why cooperative caching is effective for UW</a:t>
            </a:r>
          </a:p>
          <a:p>
            <a:r>
              <a:rPr lang="en-US" sz="2000" dirty="0"/>
              <a:t>Large organizations</a:t>
            </a:r>
          </a:p>
          <a:p>
            <a:pPr lvl="1"/>
            <a:r>
              <a:rPr lang="en-US" sz="1800" dirty="0"/>
              <a:t>Marginal increase in hit rate as client population increases</a:t>
            </a:r>
            <a:endParaRPr lang="en-US" sz="1800" i="1" dirty="0"/>
          </a:p>
        </p:txBody>
      </p:sp>
      <p:pic>
        <p:nvPicPr>
          <p:cNvPr id="6" name="Picture 4" descr="E:\temp\hptalk\sosp-hitrate-pop-er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52800" y="1371600"/>
            <a:ext cx="4572000" cy="3578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381000"/>
            <a:ext cx="7924800" cy="1143000"/>
          </a:xfrm>
        </p:spPr>
        <p:txBody>
          <a:bodyPr/>
          <a:lstStyle/>
          <a:p>
            <a:r>
              <a:rPr lang="en-US" dirty="0" err="1" smtClean="0">
                <a:latin typeface="Helvetica" pitchFamily="34" charset="0"/>
              </a:rPr>
              <a:t>Zipf</a:t>
            </a:r>
            <a:r>
              <a:rPr lang="en-US" dirty="0" smtClean="0">
                <a:latin typeface="Helvetica" pitchFamily="34" charset="0"/>
              </a:rPr>
              <a:t> and p2p </a:t>
            </a:r>
            <a:r>
              <a:rPr lang="en-US" dirty="0" smtClean="0">
                <a:latin typeface="Helvetica" pitchFamily="34" charset="0"/>
              </a:rPr>
              <a:t>content </a:t>
            </a:r>
            <a:r>
              <a:rPr lang="en-US" sz="2400" dirty="0" smtClean="0">
                <a:latin typeface="Helvetica" pitchFamily="34" charset="0"/>
              </a:rPr>
              <a:t>[SOSP2003]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407564" name="Rectangle 12"/>
          <p:cNvSpPr>
            <a:spLocks noChangeArrowheads="1"/>
          </p:cNvSpPr>
          <p:nvPr/>
        </p:nvSpPr>
        <p:spPr bwMode="auto">
          <a:xfrm>
            <a:off x="1219200" y="1676400"/>
            <a:ext cx="6477000" cy="3487738"/>
          </a:xfrm>
          <a:prstGeom prst="rect">
            <a:avLst/>
          </a:prstGeom>
          <a:solidFill>
            <a:schemeClr val="bg1"/>
          </a:solidFill>
          <a:ln w="19050">
            <a:solidFill>
              <a:srgbClr val="CC0099"/>
            </a:solidFill>
            <a:miter lim="800000"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407566" name="Object 14"/>
          <p:cNvGraphicFramePr>
            <a:graphicFrameLocks noChangeAspect="1"/>
          </p:cNvGraphicFramePr>
          <p:nvPr>
            <p:ph idx="1"/>
          </p:nvPr>
        </p:nvGraphicFramePr>
        <p:xfrm>
          <a:off x="1225550" y="1816100"/>
          <a:ext cx="6343650" cy="3175000"/>
        </p:xfrm>
        <a:graphic>
          <a:graphicData uri="http://schemas.openxmlformats.org/presentationml/2006/ole">
            <p:oleObj spid="_x0000_s3074" name="Chart" r:id="rId4" imgW="9439118" imgH="4724355" progId="Excel.Sheet.8">
              <p:embed/>
            </p:oleObj>
          </a:graphicData>
        </a:graphic>
      </p:graphicFrame>
      <p:sp>
        <p:nvSpPr>
          <p:cNvPr id="407568" name="Rectangle 16"/>
          <p:cNvSpPr>
            <a:spLocks noChangeArrowheads="1"/>
          </p:cNvSpPr>
          <p:nvPr/>
        </p:nvSpPr>
        <p:spPr bwMode="auto">
          <a:xfrm>
            <a:off x="685800" y="51816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Zipf:  popularity(n</a:t>
            </a:r>
            <a:r>
              <a:rPr lang="en-US" sz="2000" baseline="30000">
                <a:solidFill>
                  <a:schemeClr val="bg1"/>
                </a:solidFill>
              </a:rPr>
              <a:t>th</a:t>
            </a:r>
            <a:r>
              <a:rPr lang="en-US" sz="2000">
                <a:solidFill>
                  <a:schemeClr val="bg1"/>
                </a:solidFill>
              </a:rPr>
              <a:t> most popular object) ~ 1/n</a:t>
            </a:r>
            <a:r>
              <a:rPr lang="en-US" sz="2000" baseline="30000">
                <a:solidFill>
                  <a:schemeClr val="bg1"/>
                </a:solidFill>
                <a:sym typeface="Symbol" pitchFamily="18" charset="2"/>
              </a:rPr>
              <a:t>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000">
                <a:solidFill>
                  <a:schemeClr val="bg1"/>
                </a:solidFill>
              </a:rPr>
              <a:t>Kazaa:  the most popular objects are 100x less popular than Zipf predicts</a:t>
            </a:r>
          </a:p>
        </p:txBody>
      </p:sp>
      <p:sp>
        <p:nvSpPr>
          <p:cNvPr id="6" name="Rectangle 16"/>
          <p:cNvSpPr>
            <a:spLocks noChangeArrowheads="1"/>
          </p:cNvSpPr>
          <p:nvPr/>
        </p:nvSpPr>
        <p:spPr bwMode="auto">
          <a:xfrm>
            <a:off x="838200" y="5334000"/>
            <a:ext cx="7772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dirty="0" err="1" smtClean="0"/>
              <a:t>Kazaa</a:t>
            </a:r>
            <a:r>
              <a:rPr lang="en-US" sz="2400" dirty="0"/>
              <a:t>:  the most popular objects are 100x less popular than </a:t>
            </a:r>
            <a:r>
              <a:rPr lang="en-US" sz="2400" dirty="0" err="1"/>
              <a:t>Zipf</a:t>
            </a:r>
            <a:r>
              <a:rPr lang="en-US" sz="2400" dirty="0"/>
              <a:t> predicts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  <p:transition advTm="92096"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8979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dirty="0" smtClean="0">
                <a:latin typeface="Helvetica" pitchFamily="34" charset="0"/>
              </a:rPr>
              <a:t>Another non-</a:t>
            </a:r>
            <a:r>
              <a:rPr lang="en-US" dirty="0" err="1" smtClean="0">
                <a:latin typeface="Helvetica" pitchFamily="34" charset="0"/>
              </a:rPr>
              <a:t>Zipf</a:t>
            </a:r>
            <a:r>
              <a:rPr lang="en-US" dirty="0" smtClean="0">
                <a:latin typeface="Helvetica" pitchFamily="34" charset="0"/>
              </a:rPr>
              <a:t> workload</a:t>
            </a:r>
            <a:endParaRPr lang="en-US" dirty="0">
              <a:latin typeface="Helvetica" pitchFamily="34" charset="0"/>
            </a:endParaRPr>
          </a:p>
        </p:txBody>
      </p:sp>
      <p:graphicFrame>
        <p:nvGraphicFramePr>
          <p:cNvPr id="12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1524000" y="1752600"/>
          <a:ext cx="6696675" cy="3124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38983" name="Rectangle 7"/>
          <p:cNvSpPr>
            <a:spLocks noChangeArrowheads="1"/>
          </p:cNvSpPr>
          <p:nvPr/>
        </p:nvSpPr>
        <p:spPr bwMode="auto">
          <a:xfrm>
            <a:off x="5181600" y="15240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</a:rPr>
              <a:t>video store rentals</a:t>
            </a:r>
          </a:p>
        </p:txBody>
      </p:sp>
      <p:sp>
        <p:nvSpPr>
          <p:cNvPr id="638984" name="Rectangle 8"/>
          <p:cNvSpPr>
            <a:spLocks noChangeArrowheads="1"/>
          </p:cNvSpPr>
          <p:nvPr/>
        </p:nvSpPr>
        <p:spPr bwMode="auto">
          <a:xfrm>
            <a:off x="5181600" y="4038600"/>
            <a:ext cx="3124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1400">
                <a:solidFill>
                  <a:schemeClr val="bg1"/>
                </a:solidFill>
              </a:rPr>
              <a:t>box office sales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895600" y="5334000"/>
            <a:ext cx="2743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Video rentals</a:t>
            </a:r>
            <a:endParaRPr lang="en-US" sz="32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59</a:t>
            </a:fld>
            <a:endParaRPr lang="en-US"/>
          </a:p>
        </p:txBody>
      </p:sp>
    </p:spTree>
  </p:cSld>
  <p:clrMapOvr>
    <a:masterClrMapping/>
  </p:clrMapOvr>
  <p:transition advTm="36928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1: DNS</a:t>
            </a:r>
            <a:endParaRPr lang="en-US" dirty="0"/>
          </a:p>
        </p:txBody>
      </p:sp>
      <p:sp>
        <p:nvSpPr>
          <p:cNvPr id="4" name="server"/>
          <p:cNvSpPr>
            <a:spLocks noEditPoints="1" noChangeArrowheads="1"/>
          </p:cNvSpPr>
          <p:nvPr/>
        </p:nvSpPr>
        <p:spPr bwMode="auto">
          <a:xfrm>
            <a:off x="7315200" y="17526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315200" y="33528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7315200" y="49530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C:\Documents and Settings\ratul\Local Settings\Temporary Internet Files\Content.IE5\YQF62L0W\MCj041593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1676902" cy="1295400"/>
          </a:xfrm>
          <a:prstGeom prst="rect">
            <a:avLst/>
          </a:prstGeom>
          <a:noFill/>
        </p:spPr>
      </p:pic>
      <p:pic>
        <p:nvPicPr>
          <p:cNvPr id="3075" name="Picture 3" descr="C:\Documents and Settings\ratul\Local Settings\Temporary Internet Files\Content.IE5\0MG4ZFNA\MCj04114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1952625" cy="1543050"/>
          </a:xfrm>
          <a:prstGeom prst="rect">
            <a:avLst/>
          </a:prstGeom>
          <a:noFill/>
        </p:spPr>
      </p:pic>
      <p:pic>
        <p:nvPicPr>
          <p:cNvPr id="3076" name="Picture 4" descr="C:\Documents and Settings\ratul\Local Settings\Temporary Internet Files\Content.IE5\F9CIOJSR\MCj041146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95800"/>
            <a:ext cx="1600200" cy="17684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3276600" y="5257800"/>
            <a:ext cx="33528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DNS responds with different server IPs</a:t>
            </a:r>
            <a:endParaRPr lang="en-US" sz="2800" dirty="0"/>
          </a:p>
        </p:txBody>
      </p:sp>
      <p:pic>
        <p:nvPicPr>
          <p:cNvPr id="10" name="Picture 3" descr="C:\Documents and Settings\ratul\Local Settings\Temporary Internet Files\Content.IE5\F9CIOJSR\MCj04348450000[1]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676400"/>
            <a:ext cx="933450" cy="93345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5257800" y="1828800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DNS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7543800" y="1459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7543800" y="30596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543800" y="4648200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19" name="Freeform 18"/>
          <p:cNvSpPr/>
          <p:nvPr/>
        </p:nvSpPr>
        <p:spPr bwMode="auto">
          <a:xfrm>
            <a:off x="2286000" y="1743075"/>
            <a:ext cx="2447925" cy="447675"/>
          </a:xfrm>
          <a:custGeom>
            <a:avLst/>
            <a:gdLst>
              <a:gd name="connsiteX0" fmla="*/ 0 w 2447925"/>
              <a:gd name="connsiteY0" fmla="*/ 0 h 447675"/>
              <a:gd name="connsiteX1" fmla="*/ 2447925 w 2447925"/>
              <a:gd name="connsiteY1" fmla="*/ 123825 h 447675"/>
              <a:gd name="connsiteX2" fmla="*/ 0 w 2447925"/>
              <a:gd name="connsiteY2" fmla="*/ 447675 h 4476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47925" h="447675">
                <a:moveTo>
                  <a:pt x="0" y="0"/>
                </a:moveTo>
                <a:cubicBezTo>
                  <a:pt x="1223962" y="24606"/>
                  <a:pt x="2447925" y="49213"/>
                  <a:pt x="2447925" y="123825"/>
                </a:cubicBezTo>
                <a:cubicBezTo>
                  <a:pt x="2447925" y="198437"/>
                  <a:pt x="1223962" y="323056"/>
                  <a:pt x="0" y="447675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0" name="Freeform 19"/>
          <p:cNvSpPr/>
          <p:nvPr/>
        </p:nvSpPr>
        <p:spPr bwMode="auto">
          <a:xfrm>
            <a:off x="2257425" y="2000250"/>
            <a:ext cx="2414587" cy="1828800"/>
          </a:xfrm>
          <a:custGeom>
            <a:avLst/>
            <a:gdLst>
              <a:gd name="connsiteX0" fmla="*/ 0 w 2414587"/>
              <a:gd name="connsiteY0" fmla="*/ 1314450 h 1828800"/>
              <a:gd name="connsiteX1" fmla="*/ 2409825 w 2414587"/>
              <a:gd name="connsiteY1" fmla="*/ 85725 h 1828800"/>
              <a:gd name="connsiteX2" fmla="*/ 28575 w 2414587"/>
              <a:gd name="connsiteY2" fmla="*/ 1828800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14587" h="1828800">
                <a:moveTo>
                  <a:pt x="0" y="1314450"/>
                </a:moveTo>
                <a:cubicBezTo>
                  <a:pt x="1202531" y="657225"/>
                  <a:pt x="2405063" y="0"/>
                  <a:pt x="2409825" y="85725"/>
                </a:cubicBezTo>
                <a:cubicBezTo>
                  <a:pt x="2414587" y="171450"/>
                  <a:pt x="1221581" y="1000125"/>
                  <a:pt x="28575" y="182880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1" name="Freeform 20"/>
          <p:cNvSpPr/>
          <p:nvPr/>
        </p:nvSpPr>
        <p:spPr bwMode="auto">
          <a:xfrm>
            <a:off x="2190750" y="2341563"/>
            <a:ext cx="2479675" cy="3440112"/>
          </a:xfrm>
          <a:custGeom>
            <a:avLst/>
            <a:gdLst>
              <a:gd name="connsiteX0" fmla="*/ 0 w 2479675"/>
              <a:gd name="connsiteY0" fmla="*/ 2630487 h 3440112"/>
              <a:gd name="connsiteX1" fmla="*/ 2476500 w 2479675"/>
              <a:gd name="connsiteY1" fmla="*/ 134937 h 3440112"/>
              <a:gd name="connsiteX2" fmla="*/ 19050 w 2479675"/>
              <a:gd name="connsiteY2" fmla="*/ 3440112 h 3440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479675" h="3440112">
                <a:moveTo>
                  <a:pt x="0" y="2630487"/>
                </a:moveTo>
                <a:cubicBezTo>
                  <a:pt x="1236662" y="1315243"/>
                  <a:pt x="2473325" y="0"/>
                  <a:pt x="2476500" y="134937"/>
                </a:cubicBezTo>
                <a:cubicBezTo>
                  <a:pt x="2479675" y="269874"/>
                  <a:pt x="1249362" y="1854993"/>
                  <a:pt x="19050" y="344011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667000" y="20690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S1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2743200" y="33644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S2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819400" y="4812268"/>
            <a:ext cx="609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S3</a:t>
            </a:r>
            <a:endParaRPr lang="en-US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26" name="Oval 25"/>
          <p:cNvSpPr/>
          <p:nvPr/>
        </p:nvSpPr>
        <p:spPr bwMode="auto">
          <a:xfrm>
            <a:off x="6934200" y="1295400"/>
            <a:ext cx="1600200" cy="495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Reason for the difference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Fetch-many vs. fetch-at-most-once</a:t>
            </a:r>
          </a:p>
          <a:p>
            <a:endParaRPr lang="en-US" dirty="0" smtClean="0"/>
          </a:p>
          <a:p>
            <a:r>
              <a:rPr lang="en-US" dirty="0" smtClean="0"/>
              <a:t>Web objects change over time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>
                <a:hlinkClick r:id="rId2"/>
              </a:rPr>
              <a:t>www.cnn.com</a:t>
            </a:r>
            <a:r>
              <a:rPr lang="en-US" dirty="0" smtClean="0"/>
              <a:t> is not always the same page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same object is fetched may be fetched many times by the same user</a:t>
            </a:r>
          </a:p>
          <a:p>
            <a:r>
              <a:rPr lang="en-US" dirty="0" smtClean="0"/>
              <a:t>P2p objects do not change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“Mambo No. 5” is always the same song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The same object is not fetched again by a user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2244" name="Object 4"/>
          <p:cNvGraphicFramePr>
            <a:graphicFrameLocks noChangeAspect="1"/>
          </p:cNvGraphicFramePr>
          <p:nvPr>
            <p:ph sz="quarter" idx="3"/>
          </p:nvPr>
        </p:nvGraphicFramePr>
        <p:xfrm>
          <a:off x="1143000" y="2819400"/>
          <a:ext cx="7120842" cy="3098800"/>
        </p:xfrm>
        <a:graphic>
          <a:graphicData uri="http://schemas.openxmlformats.org/presentationml/2006/ole">
            <p:oleObj spid="_x0000_s5122" name="Chart" r:id="rId4" imgW="9325033" imgH="4057728" progId="Excel.Sheet.8">
              <p:embed/>
            </p:oleObj>
          </a:graphicData>
        </a:graphic>
      </p:graphicFrame>
      <p:sp>
        <p:nvSpPr>
          <p:cNvPr id="522246" name="Rectangle 6"/>
          <p:cNvSpPr>
            <a:spLocks noChangeArrowheads="1"/>
          </p:cNvSpPr>
          <p:nvPr/>
        </p:nvSpPr>
        <p:spPr bwMode="auto">
          <a:xfrm>
            <a:off x="685800" y="1371600"/>
            <a:ext cx="7772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sz="2400" dirty="0"/>
              <a:t>In the absence of new objects and users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 smtClean="0"/>
              <a:t>fetch-many:  </a:t>
            </a:r>
            <a:r>
              <a:rPr lang="en-US" sz="2000" dirty="0"/>
              <a:t>hit rate is stable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sz="2000" dirty="0"/>
              <a:t>fetch-at-most-once:  hit rate degrades over time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Caching </a:t>
            </a:r>
            <a:r>
              <a:rPr lang="en-US" dirty="0" smtClean="0"/>
              <a:t>implications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61</a:t>
            </a:fld>
            <a:endParaRPr lang="en-US"/>
          </a:p>
        </p:txBody>
      </p:sp>
    </p:spTree>
  </p:cSld>
  <p:clrMapOvr>
    <a:masterClrMapping/>
  </p:clrMapOvr>
  <p:transition advTm="60640"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4290" name="Object 2"/>
          <p:cNvGraphicFramePr>
            <a:graphicFrameLocks noChangeAspect="1"/>
          </p:cNvGraphicFramePr>
          <p:nvPr>
            <p:ph sz="quarter" idx="2"/>
          </p:nvPr>
        </p:nvGraphicFramePr>
        <p:xfrm>
          <a:off x="1222375" y="1733550"/>
          <a:ext cx="6270625" cy="2725738"/>
        </p:xfrm>
        <a:graphic>
          <a:graphicData uri="http://schemas.openxmlformats.org/presentationml/2006/ole">
            <p:oleObj spid="_x0000_s6146" name="Chart" r:id="rId4" imgW="8820000" imgH="3594240" progId="Excel.Sheet.8">
              <p:embed/>
            </p:oleObj>
          </a:graphicData>
        </a:graphic>
      </p:graphicFrame>
      <p:sp>
        <p:nvSpPr>
          <p:cNvPr id="524291" name="Rectangle 3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>
                <a:latin typeface="Helvetica" pitchFamily="34" charset="0"/>
              </a:rPr>
              <a:t>New objects help </a:t>
            </a:r>
            <a:r>
              <a:rPr lang="en-US" dirty="0" smtClean="0">
                <a:latin typeface="Helvetica" pitchFamily="34" charset="0"/>
              </a:rPr>
              <a:t>caching hit rate</a:t>
            </a:r>
            <a:endParaRPr lang="en-US" dirty="0">
              <a:latin typeface="Helvetica" pitchFamily="34" charset="0"/>
            </a:endParaRPr>
          </a:p>
        </p:txBody>
      </p:sp>
      <p:sp>
        <p:nvSpPr>
          <p:cNvPr id="524292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4876800"/>
            <a:ext cx="8534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dirty="0">
                <a:latin typeface="Helvetica" pitchFamily="34" charset="0"/>
              </a:rPr>
              <a:t>New objects </a:t>
            </a:r>
            <a:r>
              <a:rPr lang="en-US" sz="2400" dirty="0" smtClean="0">
                <a:latin typeface="Helvetica" pitchFamily="34" charset="0"/>
              </a:rPr>
              <a:t>cause </a:t>
            </a:r>
            <a:r>
              <a:rPr lang="en-US" sz="2400" dirty="0">
                <a:latin typeface="Helvetica" pitchFamily="34" charset="0"/>
              </a:rPr>
              <a:t>cold </a:t>
            </a:r>
            <a:r>
              <a:rPr lang="en-US" sz="2400" dirty="0" smtClean="0">
                <a:latin typeface="Helvetica" pitchFamily="34" charset="0"/>
              </a:rPr>
              <a:t>misses but </a:t>
            </a:r>
            <a:r>
              <a:rPr lang="en-US" sz="2400" dirty="0">
                <a:latin typeface="Helvetica" pitchFamily="34" charset="0"/>
              </a:rPr>
              <a:t>they replenish the highly cacheable part of the </a:t>
            </a:r>
            <a:r>
              <a:rPr lang="en-US" sz="2400" dirty="0" err="1">
                <a:latin typeface="Helvetica" pitchFamily="34" charset="0"/>
              </a:rPr>
              <a:t>Zipf</a:t>
            </a:r>
            <a:r>
              <a:rPr lang="en-US" sz="2400" dirty="0">
                <a:latin typeface="Helvetica" pitchFamily="34" charset="0"/>
              </a:rPr>
              <a:t> </a:t>
            </a:r>
            <a:r>
              <a:rPr lang="en-US" sz="2400" dirty="0" smtClean="0">
                <a:latin typeface="Helvetica" pitchFamily="34" charset="0"/>
              </a:rPr>
              <a:t>curve</a:t>
            </a:r>
          </a:p>
          <a:p>
            <a:pPr>
              <a:lnSpc>
                <a:spcPct val="90000"/>
              </a:lnSpc>
            </a:pPr>
            <a:r>
              <a:rPr lang="en-US" sz="2400" dirty="0" smtClean="0">
                <a:latin typeface="Helvetica" pitchFamily="34" charset="0"/>
              </a:rPr>
              <a:t>Rate </a:t>
            </a:r>
            <a:r>
              <a:rPr lang="en-US" sz="2400" dirty="0">
                <a:latin typeface="Helvetica" pitchFamily="34" charset="0"/>
              </a:rPr>
              <a:t>needed is proportional to avg. per-user request rate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62</a:t>
            </a:fld>
            <a:endParaRPr lang="en-US"/>
          </a:p>
        </p:txBody>
      </p:sp>
    </p:spTree>
  </p:cSld>
  <p:clrMapOvr>
    <a:masterClrMapping/>
  </p:clrMapOvr>
  <p:transition advTm="101216"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Cache removal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Least recently used (LRU)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FIFO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Based on document size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Based on frequency of access</a:t>
            </a:r>
          </a:p>
          <a:p>
            <a:endParaRPr lang="en-US" dirty="0" smtClean="0"/>
          </a:p>
          <a:p>
            <a:r>
              <a:rPr lang="en-US" dirty="0" smtClean="0"/>
              <a:t>When: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On-demand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Periodically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661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868363"/>
          </a:xfrm>
        </p:spPr>
        <p:txBody>
          <a:bodyPr/>
          <a:lstStyle/>
          <a:p>
            <a:r>
              <a:rPr lang="en-US" dirty="0" smtClean="0"/>
              <a:t>Replication and consistency</a:t>
            </a:r>
            <a:endParaRPr lang="en-US" dirty="0"/>
          </a:p>
        </p:txBody>
      </p:sp>
      <p:sp>
        <p:nvSpPr>
          <p:cNvPr id="836611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1066800"/>
            <a:ext cx="8229600" cy="4525962"/>
          </a:xfrm>
        </p:spPr>
        <p:txBody>
          <a:bodyPr/>
          <a:lstStyle/>
          <a:p>
            <a:r>
              <a:rPr lang="en-US" sz="2800" dirty="0"/>
              <a:t>How do we keep multiple copies of a </a:t>
            </a:r>
            <a:r>
              <a:rPr lang="en-US" sz="2800" dirty="0" smtClean="0"/>
              <a:t>data store </a:t>
            </a:r>
            <a:r>
              <a:rPr lang="en-US" sz="2800" dirty="0"/>
              <a:t>consistent</a:t>
            </a:r>
            <a:r>
              <a:rPr lang="en-US" sz="2800" dirty="0" smtClean="0"/>
              <a:t>?</a:t>
            </a:r>
          </a:p>
          <a:p>
            <a:pPr lvl="1">
              <a:buFont typeface="Arial" pitchFamily="34" charset="0"/>
              <a:buChar char="•"/>
            </a:pPr>
            <a:r>
              <a:rPr lang="en-US" sz="2400" dirty="0" smtClean="0"/>
              <a:t>Without copying the entire data upon every update</a:t>
            </a:r>
            <a:endParaRPr lang="en-US" sz="2400" dirty="0"/>
          </a:p>
          <a:p>
            <a:r>
              <a:rPr lang="en-US" sz="2800" dirty="0"/>
              <a:t>Apply same sequence of updates to each copy, </a:t>
            </a:r>
            <a:r>
              <a:rPr lang="en-US" sz="2800" i="1" dirty="0"/>
              <a:t>in the same order</a:t>
            </a:r>
          </a:p>
          <a:p>
            <a:pPr lvl="1"/>
            <a:r>
              <a:rPr lang="en-US" sz="2400" dirty="0"/>
              <a:t>Example: send updates to master; master copies exact sequence of updates to each replica</a:t>
            </a:r>
          </a:p>
        </p:txBody>
      </p:sp>
      <p:sp>
        <p:nvSpPr>
          <p:cNvPr id="836613" name="Text Box 1029"/>
          <p:cNvSpPr txBox="1">
            <a:spLocks noChangeArrowheads="1"/>
          </p:cNvSpPr>
          <p:nvPr/>
        </p:nvSpPr>
        <p:spPr bwMode="auto">
          <a:xfrm>
            <a:off x="4046538" y="4419600"/>
            <a:ext cx="12922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Master</a:t>
            </a:r>
          </a:p>
        </p:txBody>
      </p:sp>
      <p:sp>
        <p:nvSpPr>
          <p:cNvPr id="836614" name="Text Box 1030"/>
          <p:cNvSpPr txBox="1">
            <a:spLocks noChangeArrowheads="1"/>
          </p:cNvSpPr>
          <p:nvPr/>
        </p:nvSpPr>
        <p:spPr bwMode="auto">
          <a:xfrm>
            <a:off x="6937375" y="5573712"/>
            <a:ext cx="1474788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Replica</a:t>
            </a:r>
          </a:p>
        </p:txBody>
      </p:sp>
      <p:sp>
        <p:nvSpPr>
          <p:cNvPr id="836615" name="Line 1031"/>
          <p:cNvSpPr>
            <a:spLocks noChangeShapeType="1"/>
          </p:cNvSpPr>
          <p:nvPr/>
        </p:nvSpPr>
        <p:spPr bwMode="auto">
          <a:xfrm>
            <a:off x="725488" y="4646612"/>
            <a:ext cx="329565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6616" name="Line 1032"/>
          <p:cNvSpPr>
            <a:spLocks noChangeShapeType="1"/>
          </p:cNvSpPr>
          <p:nvPr/>
        </p:nvSpPr>
        <p:spPr bwMode="auto">
          <a:xfrm>
            <a:off x="4659313" y="4892675"/>
            <a:ext cx="0" cy="7270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6617" name="Text Box 1033"/>
          <p:cNvSpPr txBox="1">
            <a:spLocks noChangeArrowheads="1"/>
          </p:cNvSpPr>
          <p:nvPr/>
        </p:nvSpPr>
        <p:spPr bwMode="auto">
          <a:xfrm>
            <a:off x="1293813" y="4752975"/>
            <a:ext cx="21923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x” x’ z y x</a:t>
            </a:r>
          </a:p>
        </p:txBody>
      </p:sp>
      <p:sp>
        <p:nvSpPr>
          <p:cNvPr id="836619" name="Text Box 1035"/>
          <p:cNvSpPr txBox="1">
            <a:spLocks noChangeArrowheads="1"/>
          </p:cNvSpPr>
          <p:nvPr/>
        </p:nvSpPr>
        <p:spPr bwMode="auto">
          <a:xfrm>
            <a:off x="3925888" y="5683250"/>
            <a:ext cx="14747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Replica</a:t>
            </a:r>
          </a:p>
        </p:txBody>
      </p:sp>
      <p:sp>
        <p:nvSpPr>
          <p:cNvPr id="836620" name="Line 1036"/>
          <p:cNvSpPr>
            <a:spLocks noChangeShapeType="1"/>
          </p:cNvSpPr>
          <p:nvPr/>
        </p:nvSpPr>
        <p:spPr bwMode="auto">
          <a:xfrm>
            <a:off x="4702175" y="4892675"/>
            <a:ext cx="2714625" cy="6397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6621" name="Text Box 1037"/>
          <p:cNvSpPr txBox="1">
            <a:spLocks noChangeArrowheads="1"/>
          </p:cNvSpPr>
          <p:nvPr/>
        </p:nvSpPr>
        <p:spPr bwMode="auto">
          <a:xfrm>
            <a:off x="4856163" y="5064125"/>
            <a:ext cx="219233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/>
              <a:t>x” x’ z y x</a:t>
            </a:r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Replica </a:t>
            </a:r>
            <a:r>
              <a:rPr lang="en-US" sz="4000" dirty="0" smtClean="0"/>
              <a:t>consistency</a:t>
            </a:r>
            <a:endParaRPr lang="en-US" sz="4000" dirty="0"/>
          </a:p>
        </p:txBody>
      </p:sp>
      <p:sp>
        <p:nvSpPr>
          <p:cNvPr id="833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While updates are propagating, which version(s) are visible?</a:t>
            </a:r>
          </a:p>
          <a:p>
            <a:pPr>
              <a:lnSpc>
                <a:spcPct val="90000"/>
              </a:lnSpc>
            </a:pPr>
            <a:r>
              <a:rPr lang="en-US" sz="2400"/>
              <a:t>DNS solution: eventual consistency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changes made to a master server; copied in the background to other replicas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in meantime can get inconsistent results, depending on which replica you consult</a:t>
            </a:r>
          </a:p>
          <a:p>
            <a:pPr>
              <a:lnSpc>
                <a:spcPct val="90000"/>
              </a:lnSpc>
            </a:pPr>
            <a:r>
              <a:rPr lang="en-US" sz="2400"/>
              <a:t>Alternative: strict consistency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before making a change, notify all replicas to stop serving the data temporarily (and invalidate any copies)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broadcast new version to each replica</a:t>
            </a:r>
          </a:p>
          <a:p>
            <a:pPr lvl="1">
              <a:lnSpc>
                <a:spcPct val="90000"/>
              </a:lnSpc>
            </a:pPr>
            <a:r>
              <a:rPr lang="en-US" sz="2000"/>
              <a:t>when everyone is updated, allow servers to resume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0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Eventual Consistency Example</a:t>
            </a:r>
          </a:p>
        </p:txBody>
      </p:sp>
      <p:sp>
        <p:nvSpPr>
          <p:cNvPr id="800771" name="Oval 3"/>
          <p:cNvSpPr>
            <a:spLocks noChangeArrowheads="1"/>
          </p:cNvSpPr>
          <p:nvPr/>
        </p:nvSpPr>
        <p:spPr bwMode="auto">
          <a:xfrm>
            <a:off x="4008438" y="2012950"/>
            <a:ext cx="917575" cy="7762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2" name="Oval 4"/>
          <p:cNvSpPr>
            <a:spLocks noChangeArrowheads="1"/>
          </p:cNvSpPr>
          <p:nvPr/>
        </p:nvSpPr>
        <p:spPr bwMode="auto">
          <a:xfrm>
            <a:off x="7043738" y="4667250"/>
            <a:ext cx="917575" cy="7762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3" name="Oval 5"/>
          <p:cNvSpPr>
            <a:spLocks noChangeArrowheads="1"/>
          </p:cNvSpPr>
          <p:nvPr/>
        </p:nvSpPr>
        <p:spPr bwMode="auto">
          <a:xfrm>
            <a:off x="2587625" y="4679950"/>
            <a:ext cx="917575" cy="7762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4" name="Oval 6"/>
          <p:cNvSpPr>
            <a:spLocks noChangeArrowheads="1"/>
          </p:cNvSpPr>
          <p:nvPr/>
        </p:nvSpPr>
        <p:spPr bwMode="auto">
          <a:xfrm>
            <a:off x="5665788" y="1998663"/>
            <a:ext cx="917575" cy="776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5" name="Text Box 7"/>
          <p:cNvSpPr txBox="1">
            <a:spLocks noChangeArrowheads="1"/>
          </p:cNvSpPr>
          <p:nvPr/>
        </p:nvSpPr>
        <p:spPr bwMode="auto">
          <a:xfrm>
            <a:off x="793750" y="2093913"/>
            <a:ext cx="16446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Server</a:t>
            </a:r>
          </a:p>
          <a:p>
            <a:r>
              <a:rPr lang="en-US"/>
              <a:t>replicas</a:t>
            </a:r>
          </a:p>
        </p:txBody>
      </p:sp>
      <p:sp>
        <p:nvSpPr>
          <p:cNvPr id="800776" name="Text Box 8"/>
          <p:cNvSpPr txBox="1">
            <a:spLocks noChangeArrowheads="1"/>
          </p:cNvSpPr>
          <p:nvPr/>
        </p:nvSpPr>
        <p:spPr bwMode="auto">
          <a:xfrm>
            <a:off x="614363" y="4779963"/>
            <a:ext cx="1462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clients</a:t>
            </a:r>
          </a:p>
        </p:txBody>
      </p:sp>
      <p:sp>
        <p:nvSpPr>
          <p:cNvPr id="800777" name="Line 9"/>
          <p:cNvSpPr>
            <a:spLocks noChangeShapeType="1"/>
          </p:cNvSpPr>
          <p:nvPr/>
        </p:nvSpPr>
        <p:spPr bwMode="auto">
          <a:xfrm flipH="1" flipV="1">
            <a:off x="6173788" y="2738438"/>
            <a:ext cx="1233487" cy="1928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8" name="Oval 10"/>
          <p:cNvSpPr>
            <a:spLocks noChangeArrowheads="1"/>
          </p:cNvSpPr>
          <p:nvPr/>
        </p:nvSpPr>
        <p:spPr bwMode="auto">
          <a:xfrm>
            <a:off x="4926013" y="4678363"/>
            <a:ext cx="917575" cy="776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79" name="Line 11"/>
          <p:cNvSpPr>
            <a:spLocks noChangeShapeType="1"/>
          </p:cNvSpPr>
          <p:nvPr/>
        </p:nvSpPr>
        <p:spPr bwMode="auto">
          <a:xfrm flipH="1" flipV="1">
            <a:off x="4926013" y="2352675"/>
            <a:ext cx="741362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80" name="Text Box 12"/>
          <p:cNvSpPr txBox="1">
            <a:spLocks noChangeArrowheads="1"/>
          </p:cNvSpPr>
          <p:nvPr/>
        </p:nvSpPr>
        <p:spPr bwMode="auto">
          <a:xfrm>
            <a:off x="4679950" y="175895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t+5:x’</a:t>
            </a:r>
          </a:p>
        </p:txBody>
      </p:sp>
      <p:sp>
        <p:nvSpPr>
          <p:cNvPr id="800781" name="Text Box 13"/>
          <p:cNvSpPr txBox="1">
            <a:spLocks noChangeArrowheads="1"/>
          </p:cNvSpPr>
          <p:nvPr/>
        </p:nvSpPr>
        <p:spPr bwMode="auto">
          <a:xfrm>
            <a:off x="8074025" y="49561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x’</a:t>
            </a:r>
          </a:p>
        </p:txBody>
      </p:sp>
      <p:sp>
        <p:nvSpPr>
          <p:cNvPr id="800782" name="Line 14"/>
          <p:cNvSpPr>
            <a:spLocks noChangeShapeType="1"/>
          </p:cNvSpPr>
          <p:nvPr/>
        </p:nvSpPr>
        <p:spPr bwMode="auto">
          <a:xfrm flipV="1">
            <a:off x="3103563" y="2740025"/>
            <a:ext cx="1093787" cy="19637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83" name="Line 15"/>
          <p:cNvSpPr>
            <a:spLocks noChangeShapeType="1"/>
          </p:cNvSpPr>
          <p:nvPr/>
        </p:nvSpPr>
        <p:spPr bwMode="auto">
          <a:xfrm flipH="1">
            <a:off x="3233738" y="2809875"/>
            <a:ext cx="1104900" cy="191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84" name="Text Box 16"/>
          <p:cNvSpPr txBox="1">
            <a:spLocks noChangeArrowheads="1"/>
          </p:cNvSpPr>
          <p:nvPr/>
        </p:nvSpPr>
        <p:spPr bwMode="auto">
          <a:xfrm rot="-3749556">
            <a:off x="3362325" y="3668713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t+2: x</a:t>
            </a:r>
          </a:p>
        </p:txBody>
      </p:sp>
      <p:sp>
        <p:nvSpPr>
          <p:cNvPr id="800785" name="Text Box 17"/>
          <p:cNvSpPr txBox="1">
            <a:spLocks noChangeArrowheads="1"/>
          </p:cNvSpPr>
          <p:nvPr/>
        </p:nvSpPr>
        <p:spPr bwMode="auto">
          <a:xfrm rot="-3750450">
            <a:off x="2398712" y="3233738"/>
            <a:ext cx="20097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t+1: get x</a:t>
            </a:r>
          </a:p>
        </p:txBody>
      </p:sp>
      <p:sp>
        <p:nvSpPr>
          <p:cNvPr id="800786" name="Text Box 18"/>
          <p:cNvSpPr txBox="1">
            <a:spLocks noChangeArrowheads="1"/>
          </p:cNvSpPr>
          <p:nvPr/>
        </p:nvSpPr>
        <p:spPr bwMode="auto">
          <a:xfrm rot="3646069">
            <a:off x="6542088" y="32639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t:x’</a:t>
            </a:r>
          </a:p>
        </p:txBody>
      </p:sp>
      <p:sp>
        <p:nvSpPr>
          <p:cNvPr id="800787" name="Line 19"/>
          <p:cNvSpPr>
            <a:spLocks noChangeShapeType="1"/>
          </p:cNvSpPr>
          <p:nvPr/>
        </p:nvSpPr>
        <p:spPr bwMode="auto">
          <a:xfrm flipV="1">
            <a:off x="5384800" y="2751138"/>
            <a:ext cx="506413" cy="1941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88" name="Line 20"/>
          <p:cNvSpPr>
            <a:spLocks noChangeShapeType="1"/>
          </p:cNvSpPr>
          <p:nvPr/>
        </p:nvSpPr>
        <p:spPr bwMode="auto">
          <a:xfrm flipH="1">
            <a:off x="5514975" y="2763838"/>
            <a:ext cx="528638" cy="1928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00789" name="Text Box 21"/>
          <p:cNvSpPr txBox="1">
            <a:spLocks noChangeArrowheads="1"/>
          </p:cNvSpPr>
          <p:nvPr/>
        </p:nvSpPr>
        <p:spPr bwMode="auto">
          <a:xfrm rot="-4586811">
            <a:off x="5327650" y="3614738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t+4:x’</a:t>
            </a:r>
          </a:p>
        </p:txBody>
      </p:sp>
      <p:sp>
        <p:nvSpPr>
          <p:cNvPr id="800790" name="Text Box 22"/>
          <p:cNvSpPr txBox="1">
            <a:spLocks noChangeArrowheads="1"/>
          </p:cNvSpPr>
          <p:nvPr/>
        </p:nvSpPr>
        <p:spPr bwMode="auto">
          <a:xfrm rot="-4586811">
            <a:off x="4582319" y="3505994"/>
            <a:ext cx="1827212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t+3:get x</a:t>
            </a: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558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Sequential Consistency Example</a:t>
            </a:r>
          </a:p>
        </p:txBody>
      </p:sp>
      <p:sp>
        <p:nvSpPr>
          <p:cNvPr id="835587" name="Oval 1027"/>
          <p:cNvSpPr>
            <a:spLocks noChangeArrowheads="1"/>
          </p:cNvSpPr>
          <p:nvPr/>
        </p:nvSpPr>
        <p:spPr bwMode="auto">
          <a:xfrm>
            <a:off x="4008438" y="2012950"/>
            <a:ext cx="917575" cy="7762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88" name="Oval 1028"/>
          <p:cNvSpPr>
            <a:spLocks noChangeArrowheads="1"/>
          </p:cNvSpPr>
          <p:nvPr/>
        </p:nvSpPr>
        <p:spPr bwMode="auto">
          <a:xfrm>
            <a:off x="7043738" y="4667250"/>
            <a:ext cx="917575" cy="7762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89" name="Oval 1029"/>
          <p:cNvSpPr>
            <a:spLocks noChangeArrowheads="1"/>
          </p:cNvSpPr>
          <p:nvPr/>
        </p:nvSpPr>
        <p:spPr bwMode="auto">
          <a:xfrm>
            <a:off x="2587625" y="4679950"/>
            <a:ext cx="917575" cy="776288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90" name="Oval 1030"/>
          <p:cNvSpPr>
            <a:spLocks noChangeArrowheads="1"/>
          </p:cNvSpPr>
          <p:nvPr/>
        </p:nvSpPr>
        <p:spPr bwMode="auto">
          <a:xfrm>
            <a:off x="5665788" y="1998663"/>
            <a:ext cx="917575" cy="776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91" name="Text Box 1031"/>
          <p:cNvSpPr txBox="1">
            <a:spLocks noChangeArrowheads="1"/>
          </p:cNvSpPr>
          <p:nvPr/>
        </p:nvSpPr>
        <p:spPr bwMode="auto">
          <a:xfrm>
            <a:off x="793750" y="2093913"/>
            <a:ext cx="1644650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Server</a:t>
            </a:r>
          </a:p>
          <a:p>
            <a:r>
              <a:rPr lang="en-US"/>
              <a:t>replicas</a:t>
            </a:r>
          </a:p>
        </p:txBody>
      </p:sp>
      <p:sp>
        <p:nvSpPr>
          <p:cNvPr id="835592" name="Text Box 1032"/>
          <p:cNvSpPr txBox="1">
            <a:spLocks noChangeArrowheads="1"/>
          </p:cNvSpPr>
          <p:nvPr/>
        </p:nvSpPr>
        <p:spPr bwMode="auto">
          <a:xfrm>
            <a:off x="614363" y="4779963"/>
            <a:ext cx="1462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clients</a:t>
            </a:r>
          </a:p>
        </p:txBody>
      </p:sp>
      <p:sp>
        <p:nvSpPr>
          <p:cNvPr id="835593" name="Line 1033"/>
          <p:cNvSpPr>
            <a:spLocks noChangeShapeType="1"/>
          </p:cNvSpPr>
          <p:nvPr/>
        </p:nvSpPr>
        <p:spPr bwMode="auto">
          <a:xfrm flipH="1" flipV="1">
            <a:off x="6326188" y="2714625"/>
            <a:ext cx="1233487" cy="1928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94" name="Oval 1034"/>
          <p:cNvSpPr>
            <a:spLocks noChangeArrowheads="1"/>
          </p:cNvSpPr>
          <p:nvPr/>
        </p:nvSpPr>
        <p:spPr bwMode="auto">
          <a:xfrm>
            <a:off x="4926013" y="4678363"/>
            <a:ext cx="917575" cy="776287"/>
          </a:xfrm>
          <a:prstGeom prst="ellips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95" name="Line 1035"/>
          <p:cNvSpPr>
            <a:spLocks noChangeShapeType="1"/>
          </p:cNvSpPr>
          <p:nvPr/>
        </p:nvSpPr>
        <p:spPr bwMode="auto">
          <a:xfrm flipH="1" flipV="1">
            <a:off x="4926013" y="2352675"/>
            <a:ext cx="741362" cy="22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96" name="Text Box 1036"/>
          <p:cNvSpPr txBox="1">
            <a:spLocks noChangeArrowheads="1"/>
          </p:cNvSpPr>
          <p:nvPr/>
        </p:nvSpPr>
        <p:spPr bwMode="auto">
          <a:xfrm>
            <a:off x="4679950" y="1758950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t+1:x’</a:t>
            </a:r>
          </a:p>
        </p:txBody>
      </p:sp>
      <p:sp>
        <p:nvSpPr>
          <p:cNvPr id="835597" name="Text Box 1037"/>
          <p:cNvSpPr txBox="1">
            <a:spLocks noChangeArrowheads="1"/>
          </p:cNvSpPr>
          <p:nvPr/>
        </p:nvSpPr>
        <p:spPr bwMode="auto">
          <a:xfrm>
            <a:off x="8074025" y="4956175"/>
            <a:ext cx="54927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x’</a:t>
            </a:r>
          </a:p>
        </p:txBody>
      </p:sp>
      <p:sp>
        <p:nvSpPr>
          <p:cNvPr id="835598" name="Line 1038"/>
          <p:cNvSpPr>
            <a:spLocks noChangeShapeType="1"/>
          </p:cNvSpPr>
          <p:nvPr/>
        </p:nvSpPr>
        <p:spPr bwMode="auto">
          <a:xfrm flipH="1">
            <a:off x="3057525" y="2714625"/>
            <a:ext cx="1104900" cy="19177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599" name="Text Box 1039"/>
          <p:cNvSpPr txBox="1">
            <a:spLocks noChangeArrowheads="1"/>
          </p:cNvSpPr>
          <p:nvPr/>
        </p:nvSpPr>
        <p:spPr bwMode="auto">
          <a:xfrm rot="-3749556">
            <a:off x="2771775" y="3246438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t+2:x’</a:t>
            </a:r>
          </a:p>
        </p:txBody>
      </p:sp>
      <p:sp>
        <p:nvSpPr>
          <p:cNvPr id="835600" name="Text Box 1040"/>
          <p:cNvSpPr txBox="1">
            <a:spLocks noChangeArrowheads="1"/>
          </p:cNvSpPr>
          <p:nvPr/>
        </p:nvSpPr>
        <p:spPr bwMode="auto">
          <a:xfrm rot="3646069">
            <a:off x="6542088" y="3263900"/>
            <a:ext cx="914400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t:x’</a:t>
            </a:r>
          </a:p>
        </p:txBody>
      </p:sp>
      <p:sp>
        <p:nvSpPr>
          <p:cNvPr id="835601" name="Line 1041"/>
          <p:cNvSpPr>
            <a:spLocks noChangeShapeType="1"/>
          </p:cNvSpPr>
          <p:nvPr/>
        </p:nvSpPr>
        <p:spPr bwMode="auto">
          <a:xfrm flipV="1">
            <a:off x="5584825" y="2751138"/>
            <a:ext cx="506413" cy="19415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602" name="Line 1042"/>
          <p:cNvSpPr>
            <a:spLocks noChangeShapeType="1"/>
          </p:cNvSpPr>
          <p:nvPr/>
        </p:nvSpPr>
        <p:spPr bwMode="auto">
          <a:xfrm flipH="1">
            <a:off x="5421313" y="2763838"/>
            <a:ext cx="528637" cy="1928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603" name="Text Box 1043"/>
          <p:cNvSpPr txBox="1">
            <a:spLocks noChangeArrowheads="1"/>
          </p:cNvSpPr>
          <p:nvPr/>
        </p:nvSpPr>
        <p:spPr bwMode="auto">
          <a:xfrm rot="-4586811">
            <a:off x="5236369" y="3612357"/>
            <a:ext cx="1462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t+2:ack</a:t>
            </a:r>
          </a:p>
        </p:txBody>
      </p:sp>
      <p:sp>
        <p:nvSpPr>
          <p:cNvPr id="835604" name="Text Box 1044"/>
          <p:cNvSpPr txBox="1">
            <a:spLocks noChangeArrowheads="1"/>
          </p:cNvSpPr>
          <p:nvPr/>
        </p:nvSpPr>
        <p:spPr bwMode="auto">
          <a:xfrm rot="-4586811">
            <a:off x="4856162" y="3508376"/>
            <a:ext cx="1279525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t+1:x’</a:t>
            </a:r>
          </a:p>
        </p:txBody>
      </p:sp>
      <p:sp>
        <p:nvSpPr>
          <p:cNvPr id="835605" name="Line 1045"/>
          <p:cNvSpPr>
            <a:spLocks noChangeShapeType="1"/>
          </p:cNvSpPr>
          <p:nvPr/>
        </p:nvSpPr>
        <p:spPr bwMode="auto">
          <a:xfrm flipV="1">
            <a:off x="3279775" y="2763838"/>
            <a:ext cx="1023938" cy="1916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606" name="Line 1046"/>
          <p:cNvSpPr>
            <a:spLocks noChangeShapeType="1"/>
          </p:cNvSpPr>
          <p:nvPr/>
        </p:nvSpPr>
        <p:spPr bwMode="auto">
          <a:xfrm>
            <a:off x="4938713" y="2492375"/>
            <a:ext cx="752475" cy="2381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607" name="Text Box 1047"/>
          <p:cNvSpPr txBox="1">
            <a:spLocks noChangeArrowheads="1"/>
          </p:cNvSpPr>
          <p:nvPr/>
        </p:nvSpPr>
        <p:spPr bwMode="auto">
          <a:xfrm rot="-3540393">
            <a:off x="3285331" y="3645694"/>
            <a:ext cx="1462088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t+3:ack</a:t>
            </a:r>
          </a:p>
        </p:txBody>
      </p:sp>
      <p:sp>
        <p:nvSpPr>
          <p:cNvPr id="835608" name="Line 1048"/>
          <p:cNvSpPr>
            <a:spLocks noChangeShapeType="1"/>
          </p:cNvSpPr>
          <p:nvPr/>
        </p:nvSpPr>
        <p:spPr bwMode="auto">
          <a:xfrm>
            <a:off x="6243638" y="2774950"/>
            <a:ext cx="1152525" cy="181133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835609" name="Text Box 1049"/>
          <p:cNvSpPr txBox="1">
            <a:spLocks noChangeArrowheads="1"/>
          </p:cNvSpPr>
          <p:nvPr/>
        </p:nvSpPr>
        <p:spPr bwMode="auto">
          <a:xfrm rot="3646069">
            <a:off x="6077744" y="3758407"/>
            <a:ext cx="1462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t+5:ack</a:t>
            </a:r>
          </a:p>
        </p:txBody>
      </p:sp>
      <p:sp>
        <p:nvSpPr>
          <p:cNvPr id="835610" name="Text Box 1050"/>
          <p:cNvSpPr txBox="1">
            <a:spLocks noChangeArrowheads="1"/>
          </p:cNvSpPr>
          <p:nvPr/>
        </p:nvSpPr>
        <p:spPr bwMode="auto">
          <a:xfrm>
            <a:off x="4659313" y="2452688"/>
            <a:ext cx="1462087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t+4:ack</a:t>
            </a:r>
          </a:p>
        </p:txBody>
      </p:sp>
      <p:sp>
        <p:nvSpPr>
          <p:cNvPr id="835611" name="Text Box 1051"/>
          <p:cNvSpPr txBox="1">
            <a:spLocks noChangeArrowheads="1"/>
          </p:cNvSpPr>
          <p:nvPr/>
        </p:nvSpPr>
        <p:spPr bwMode="auto">
          <a:xfrm>
            <a:off x="1765300" y="5680075"/>
            <a:ext cx="6208713" cy="8223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r>
              <a:rPr lang="en-US"/>
              <a:t>Write doesn’t complete until all </a:t>
            </a:r>
          </a:p>
          <a:p>
            <a:r>
              <a:rPr lang="en-US"/>
              <a:t>copies invalidated or updated</a:t>
            </a:r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Consistency trade-offs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Eventual vs. strict consistency brings out the trade-off between consistency and availability</a:t>
            </a:r>
          </a:p>
          <a:p>
            <a:endParaRPr lang="en-US" dirty="0" smtClean="0"/>
          </a:p>
          <a:p>
            <a:r>
              <a:rPr lang="en-US" dirty="0" smtClean="0"/>
              <a:t>Brewer’s conjecture: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You cannot have all three of</a:t>
            </a:r>
            <a:r>
              <a:rPr lang="en-US" dirty="0" smtClean="0"/>
              <a:t> </a:t>
            </a:r>
            <a:endParaRPr lang="en-US" dirty="0" smtClean="0"/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Consistency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Availability</a:t>
            </a:r>
          </a:p>
          <a:p>
            <a:pPr lvl="2">
              <a:buFont typeface="Arial" pitchFamily="34" charset="0"/>
              <a:buChar char="•"/>
            </a:pPr>
            <a:r>
              <a:rPr lang="en-US" dirty="0" smtClean="0"/>
              <a:t>Partition-tolerance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r>
              <a:rPr lang="en-US" dirty="0" smtClean="0"/>
              <a:t>Load balancing and the power of two </a:t>
            </a:r>
            <a:r>
              <a:rPr lang="en-US" dirty="0" smtClean="0"/>
              <a:t>choices (randomization)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Case 1: What is the best way to implement a fully-distributed load balancer?</a:t>
            </a:r>
          </a:p>
          <a:p>
            <a:endParaRPr lang="en-US" dirty="0" smtClean="0"/>
          </a:p>
          <a:p>
            <a:r>
              <a:rPr lang="en-US" dirty="0" smtClean="0"/>
              <a:t>Randomization is an attractive option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If you randomly distribute n tasks to n servers, </a:t>
            </a:r>
            <a:r>
              <a:rPr lang="en-US" dirty="0" err="1" smtClean="0"/>
              <a:t>w.h.p</a:t>
            </a:r>
            <a:r>
              <a:rPr lang="en-US" dirty="0" smtClean="0"/>
              <a:t>., the worst-case load on a server is log n/log </a:t>
            </a:r>
            <a:r>
              <a:rPr lang="en-US" dirty="0" err="1" smtClean="0"/>
              <a:t>log</a:t>
            </a:r>
            <a:r>
              <a:rPr lang="en-US" dirty="0" smtClean="0"/>
              <a:t> 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But if you randomly poll k servers and pick the least loaded one, </a:t>
            </a:r>
            <a:r>
              <a:rPr lang="en-US" dirty="0" err="1" smtClean="0"/>
              <a:t>w.h.p</a:t>
            </a:r>
            <a:r>
              <a:rPr lang="en-US" dirty="0" smtClean="0"/>
              <a:t>. the worst-case load on a server is (log </a:t>
            </a:r>
            <a:r>
              <a:rPr lang="en-US" dirty="0" err="1" smtClean="0"/>
              <a:t>log</a:t>
            </a:r>
            <a:r>
              <a:rPr lang="en-US" dirty="0" smtClean="0"/>
              <a:t> n / log d) + O(1)</a:t>
            </a:r>
          </a:p>
          <a:p>
            <a:pPr lvl="1">
              <a:buNone/>
            </a:pPr>
            <a:r>
              <a:rPr lang="en-US" dirty="0" smtClean="0">
                <a:sym typeface="Wingdings" pitchFamily="2" charset="2"/>
              </a:rPr>
              <a:t> 2 is much better than 1 and only slightly worse than 3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69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Implications of using DNS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8"/>
            <a:ext cx="8229600" cy="5059362"/>
          </a:xfrm>
        </p:spPr>
        <p:txBody>
          <a:bodyPr/>
          <a:lstStyle/>
          <a:p>
            <a:r>
              <a:rPr lang="en-US" sz="2400" dirty="0" smtClean="0"/>
              <a:t>Names do not mean the same thing everywhere</a:t>
            </a:r>
          </a:p>
          <a:p>
            <a:r>
              <a:rPr lang="en-US" sz="2400" dirty="0" smtClean="0"/>
              <a:t>Coarse </a:t>
            </a:r>
            <a:r>
              <a:rPr lang="en-US" sz="2400" dirty="0" smtClean="0"/>
              <a:t>granularity of load-balancing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Because DNS </a:t>
            </a:r>
            <a:r>
              <a:rPr lang="en-US" sz="2000" dirty="0" smtClean="0"/>
              <a:t>servers do not typically communicate  with content servers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Hard to account for heterogeneity among content </a:t>
            </a:r>
            <a:r>
              <a:rPr lang="en-US" sz="2000" dirty="0" smtClean="0"/>
              <a:t>servers or requests</a:t>
            </a:r>
            <a:endParaRPr lang="en-US" sz="2000" dirty="0" smtClean="0"/>
          </a:p>
          <a:p>
            <a:r>
              <a:rPr lang="en-US" sz="2400" dirty="0" smtClean="0"/>
              <a:t>Hard to deal with server </a:t>
            </a:r>
            <a:r>
              <a:rPr lang="en-US" sz="2400" dirty="0" smtClean="0"/>
              <a:t>failures</a:t>
            </a:r>
          </a:p>
          <a:p>
            <a:r>
              <a:rPr lang="en-US" sz="2400" dirty="0" smtClean="0"/>
              <a:t>Based on a topological assumption that is true often (today) but not always</a:t>
            </a:r>
          </a:p>
          <a:p>
            <a:pPr lvl="1">
              <a:buFont typeface="Arial" pitchFamily="34" charset="0"/>
              <a:buChar char="•"/>
            </a:pPr>
            <a:r>
              <a:rPr lang="en-US" sz="2000" dirty="0" smtClean="0"/>
              <a:t>End hosts are near resolvers</a:t>
            </a:r>
          </a:p>
          <a:p>
            <a:r>
              <a:rPr lang="en-US" sz="2400" dirty="0" smtClean="0"/>
              <a:t>Relatively easy to </a:t>
            </a:r>
            <a:r>
              <a:rPr lang="en-US" sz="2400" dirty="0" smtClean="0"/>
              <a:t>accomplish</a:t>
            </a:r>
            <a:endParaRPr lang="en-US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229600" cy="1155700"/>
          </a:xfrm>
        </p:spPr>
        <p:txBody>
          <a:bodyPr/>
          <a:lstStyle/>
          <a:p>
            <a:r>
              <a:rPr lang="en-US" dirty="0" smtClean="0"/>
              <a:t>Load balancing and the power of two </a:t>
            </a:r>
            <a:r>
              <a:rPr lang="en-US" dirty="0" smtClean="0"/>
              <a:t>choices (stale information)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572000"/>
          </a:xfrm>
        </p:spPr>
        <p:txBody>
          <a:bodyPr/>
          <a:lstStyle/>
          <a:p>
            <a:r>
              <a:rPr lang="en-US" dirty="0" smtClean="0"/>
              <a:t>Case 2: How to best distribute load based on old information?</a:t>
            </a:r>
          </a:p>
          <a:p>
            <a:endParaRPr lang="en-US" dirty="0" smtClean="0"/>
          </a:p>
          <a:p>
            <a:r>
              <a:rPr lang="en-US" dirty="0" smtClean="0"/>
              <a:t>Picking the least loaded server leads to extremely bad behavior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E.g., oscillations and hotspots</a:t>
            </a:r>
          </a:p>
          <a:p>
            <a:r>
              <a:rPr lang="en-US" dirty="0" smtClean="0"/>
              <a:t>Better option: Pick servers at random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Considering two servers at random and picking the less loaded one often performs very well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70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Method 2: Load balancer</a:t>
            </a:r>
            <a:endParaRPr lang="en-US" dirty="0"/>
          </a:p>
        </p:txBody>
      </p:sp>
      <p:sp>
        <p:nvSpPr>
          <p:cNvPr id="4" name="server"/>
          <p:cNvSpPr>
            <a:spLocks noEditPoints="1" noChangeArrowheads="1"/>
          </p:cNvSpPr>
          <p:nvPr/>
        </p:nvSpPr>
        <p:spPr bwMode="auto">
          <a:xfrm>
            <a:off x="7315200" y="17526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server"/>
          <p:cNvSpPr>
            <a:spLocks noEditPoints="1" noChangeArrowheads="1"/>
          </p:cNvSpPr>
          <p:nvPr/>
        </p:nvSpPr>
        <p:spPr bwMode="auto">
          <a:xfrm>
            <a:off x="7315200" y="33528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server"/>
          <p:cNvSpPr>
            <a:spLocks noEditPoints="1" noChangeArrowheads="1"/>
          </p:cNvSpPr>
          <p:nvPr/>
        </p:nvSpPr>
        <p:spPr bwMode="auto">
          <a:xfrm>
            <a:off x="7315200" y="4953000"/>
            <a:ext cx="838200" cy="819150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761 w 21600"/>
              <a:gd name="T17" fmla="*/ 22454 h 21600"/>
              <a:gd name="T18" fmla="*/ 21069 w 21600"/>
              <a:gd name="T19" fmla="*/ 28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  <a:path w="21600" h="21600" extrusionOk="0">
                <a:moveTo>
                  <a:pt x="1662" y="1709"/>
                </a:moveTo>
                <a:lnTo>
                  <a:pt x="9046" y="1709"/>
                </a:lnTo>
                <a:lnTo>
                  <a:pt x="9046" y="2331"/>
                </a:lnTo>
                <a:lnTo>
                  <a:pt x="1662" y="2331"/>
                </a:lnTo>
                <a:lnTo>
                  <a:pt x="1662" y="1709"/>
                </a:lnTo>
                <a:moveTo>
                  <a:pt x="0" y="4351"/>
                </a:moveTo>
                <a:lnTo>
                  <a:pt x="10892" y="4351"/>
                </a:lnTo>
                <a:lnTo>
                  <a:pt x="10892" y="14141"/>
                </a:lnTo>
                <a:lnTo>
                  <a:pt x="21600" y="14141"/>
                </a:lnTo>
                <a:moveTo>
                  <a:pt x="11631" y="1243"/>
                </a:moveTo>
                <a:lnTo>
                  <a:pt x="20492" y="1243"/>
                </a:lnTo>
                <a:lnTo>
                  <a:pt x="20492" y="1554"/>
                </a:lnTo>
                <a:lnTo>
                  <a:pt x="11631" y="1554"/>
                </a:lnTo>
                <a:lnTo>
                  <a:pt x="11631" y="1243"/>
                </a:lnTo>
                <a:moveTo>
                  <a:pt x="11631" y="3263"/>
                </a:moveTo>
                <a:lnTo>
                  <a:pt x="20492" y="3263"/>
                </a:lnTo>
                <a:lnTo>
                  <a:pt x="20492" y="3574"/>
                </a:lnTo>
                <a:lnTo>
                  <a:pt x="11631" y="3574"/>
                </a:lnTo>
                <a:lnTo>
                  <a:pt x="11631" y="3263"/>
                </a:lnTo>
                <a:moveTo>
                  <a:pt x="11631" y="6060"/>
                </a:moveTo>
                <a:lnTo>
                  <a:pt x="20492" y="6060"/>
                </a:lnTo>
                <a:lnTo>
                  <a:pt x="20492" y="6371"/>
                </a:lnTo>
                <a:lnTo>
                  <a:pt x="11631" y="6371"/>
                </a:lnTo>
                <a:lnTo>
                  <a:pt x="11631" y="6060"/>
                </a:lnTo>
                <a:moveTo>
                  <a:pt x="11631" y="8081"/>
                </a:moveTo>
                <a:lnTo>
                  <a:pt x="20308" y="8081"/>
                </a:lnTo>
                <a:lnTo>
                  <a:pt x="20308" y="8391"/>
                </a:lnTo>
                <a:lnTo>
                  <a:pt x="11631" y="8391"/>
                </a:lnTo>
                <a:lnTo>
                  <a:pt x="11631" y="8081"/>
                </a:lnTo>
                <a:moveTo>
                  <a:pt x="11631" y="4196"/>
                </a:moveTo>
                <a:lnTo>
                  <a:pt x="12369" y="4196"/>
                </a:lnTo>
                <a:lnTo>
                  <a:pt x="12369" y="4817"/>
                </a:lnTo>
                <a:lnTo>
                  <a:pt x="11631" y="4817"/>
                </a:lnTo>
                <a:lnTo>
                  <a:pt x="11631" y="4196"/>
                </a:lnTo>
                <a:moveTo>
                  <a:pt x="14400" y="4196"/>
                </a:moveTo>
                <a:lnTo>
                  <a:pt x="15138" y="4196"/>
                </a:lnTo>
                <a:lnTo>
                  <a:pt x="15138" y="4817"/>
                </a:lnTo>
                <a:lnTo>
                  <a:pt x="14400" y="4817"/>
                </a:lnTo>
                <a:lnTo>
                  <a:pt x="14400" y="4196"/>
                </a:lnTo>
                <a:moveTo>
                  <a:pt x="16985" y="4196"/>
                </a:moveTo>
                <a:lnTo>
                  <a:pt x="17723" y="4196"/>
                </a:lnTo>
                <a:lnTo>
                  <a:pt x="17723" y="4817"/>
                </a:lnTo>
                <a:lnTo>
                  <a:pt x="16985" y="4817"/>
                </a:lnTo>
                <a:lnTo>
                  <a:pt x="16985" y="4196"/>
                </a:lnTo>
                <a:moveTo>
                  <a:pt x="19754" y="4196"/>
                </a:moveTo>
                <a:lnTo>
                  <a:pt x="20492" y="4196"/>
                </a:lnTo>
                <a:lnTo>
                  <a:pt x="20492" y="4817"/>
                </a:lnTo>
                <a:lnTo>
                  <a:pt x="19754" y="4817"/>
                </a:lnTo>
                <a:lnTo>
                  <a:pt x="19754" y="4196"/>
                </a:lnTo>
                <a:moveTo>
                  <a:pt x="11631" y="9635"/>
                </a:moveTo>
                <a:lnTo>
                  <a:pt x="12369" y="9635"/>
                </a:lnTo>
                <a:lnTo>
                  <a:pt x="12369" y="10256"/>
                </a:lnTo>
                <a:lnTo>
                  <a:pt x="11631" y="10256"/>
                </a:lnTo>
                <a:lnTo>
                  <a:pt x="11631" y="9635"/>
                </a:lnTo>
                <a:moveTo>
                  <a:pt x="14400" y="9635"/>
                </a:moveTo>
                <a:lnTo>
                  <a:pt x="15138" y="9635"/>
                </a:lnTo>
                <a:lnTo>
                  <a:pt x="15138" y="10256"/>
                </a:lnTo>
                <a:lnTo>
                  <a:pt x="14400" y="10256"/>
                </a:lnTo>
                <a:lnTo>
                  <a:pt x="14400" y="9635"/>
                </a:lnTo>
                <a:moveTo>
                  <a:pt x="16985" y="9635"/>
                </a:moveTo>
                <a:lnTo>
                  <a:pt x="17723" y="9635"/>
                </a:lnTo>
                <a:lnTo>
                  <a:pt x="17723" y="10256"/>
                </a:lnTo>
                <a:lnTo>
                  <a:pt x="16985" y="10256"/>
                </a:lnTo>
                <a:lnTo>
                  <a:pt x="16985" y="9635"/>
                </a:lnTo>
                <a:moveTo>
                  <a:pt x="19754" y="9635"/>
                </a:moveTo>
                <a:lnTo>
                  <a:pt x="20492" y="9635"/>
                </a:lnTo>
                <a:lnTo>
                  <a:pt x="20492" y="10256"/>
                </a:lnTo>
                <a:lnTo>
                  <a:pt x="19754" y="10256"/>
                </a:lnTo>
                <a:lnTo>
                  <a:pt x="19754" y="9635"/>
                </a:lnTo>
                <a:moveTo>
                  <a:pt x="10892" y="14141"/>
                </a:moveTo>
                <a:lnTo>
                  <a:pt x="10892" y="15384"/>
                </a:lnTo>
                <a:lnTo>
                  <a:pt x="10892" y="20046"/>
                </a:lnTo>
                <a:lnTo>
                  <a:pt x="10892" y="21600"/>
                </a:lnTo>
                <a:lnTo>
                  <a:pt x="10892" y="14141"/>
                </a:lnTo>
                <a:moveTo>
                  <a:pt x="10892" y="4351"/>
                </a:moveTo>
                <a:lnTo>
                  <a:pt x="10892" y="3574"/>
                </a:lnTo>
                <a:lnTo>
                  <a:pt x="10892" y="932"/>
                </a:lnTo>
                <a:lnTo>
                  <a:pt x="10892" y="0"/>
                </a:lnTo>
                <a:lnTo>
                  <a:pt x="10892" y="4351"/>
                </a:lnTo>
              </a:path>
            </a:pathLst>
          </a:custGeom>
          <a:solidFill>
            <a:srgbClr val="FFFFCC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6" descr="C:\Documents and Settings\ratul\Local Settings\Temporary Internet Files\Content.IE5\YQF62L0W\MCj04159340000[1].wm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447800"/>
            <a:ext cx="1676902" cy="1295400"/>
          </a:xfrm>
          <a:prstGeom prst="rect">
            <a:avLst/>
          </a:prstGeom>
          <a:noFill/>
        </p:spPr>
      </p:pic>
      <p:pic>
        <p:nvPicPr>
          <p:cNvPr id="3075" name="Picture 3" descr="C:\Documents and Settings\ratul\Local Settings\Temporary Internet Files\Content.IE5\0MG4ZFNA\MCj04114820000[1].wm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2819400"/>
            <a:ext cx="1952625" cy="1543050"/>
          </a:xfrm>
          <a:prstGeom prst="rect">
            <a:avLst/>
          </a:prstGeom>
          <a:noFill/>
        </p:spPr>
      </p:pic>
      <p:pic>
        <p:nvPicPr>
          <p:cNvPr id="3076" name="Picture 4" descr="C:\Documents and Settings\ratul\Local Settings\Temporary Internet Files\Content.IE5\F9CIOJSR\MCj04114680000[1].wm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9600" y="4495800"/>
            <a:ext cx="1600200" cy="1768487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2667000" y="5562600"/>
            <a:ext cx="449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Load balancer maps incoming connections to different servers</a:t>
            </a:r>
            <a:endParaRPr lang="en-US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5257800" y="4343400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Load balancer</a:t>
            </a:r>
            <a:endParaRPr lang="en-US" dirty="0"/>
          </a:p>
        </p:txBody>
      </p:sp>
      <p:pic>
        <p:nvPicPr>
          <p:cNvPr id="4098" name="Picture 2" descr="C:\Documents and Settings\ratul\Local Settings\Temporary Internet Files\Content.IE5\BRIISAF9\MCj01974380000[1].wm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638800" y="3048000"/>
            <a:ext cx="380999" cy="1200339"/>
          </a:xfrm>
          <a:prstGeom prst="rect">
            <a:avLst/>
          </a:prstGeom>
          <a:noFill/>
        </p:spPr>
      </p:pic>
      <p:sp>
        <p:nvSpPr>
          <p:cNvPr id="16" name="Freeform 15"/>
          <p:cNvSpPr/>
          <p:nvPr/>
        </p:nvSpPr>
        <p:spPr bwMode="auto">
          <a:xfrm>
            <a:off x="2238375" y="2047875"/>
            <a:ext cx="5038725" cy="1314450"/>
          </a:xfrm>
          <a:custGeom>
            <a:avLst/>
            <a:gdLst>
              <a:gd name="connsiteX0" fmla="*/ 0 w 5038725"/>
              <a:gd name="connsiteY0" fmla="*/ 0 h 1314450"/>
              <a:gd name="connsiteX1" fmla="*/ 3324225 w 5038725"/>
              <a:gd name="connsiteY1" fmla="*/ 1295400 h 1314450"/>
              <a:gd name="connsiteX2" fmla="*/ 5038725 w 5038725"/>
              <a:gd name="connsiteY2" fmla="*/ 114300 h 1314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038725" h="1314450">
                <a:moveTo>
                  <a:pt x="0" y="0"/>
                </a:moveTo>
                <a:cubicBezTo>
                  <a:pt x="1242219" y="638175"/>
                  <a:pt x="2484438" y="1276350"/>
                  <a:pt x="3324225" y="1295400"/>
                </a:cubicBezTo>
                <a:cubicBezTo>
                  <a:pt x="4164012" y="1314450"/>
                  <a:pt x="4601368" y="714375"/>
                  <a:pt x="5038725" y="114300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7" name="Freeform 16"/>
          <p:cNvSpPr/>
          <p:nvPr/>
        </p:nvSpPr>
        <p:spPr bwMode="auto">
          <a:xfrm>
            <a:off x="2238375" y="3609975"/>
            <a:ext cx="5048250" cy="38100"/>
          </a:xfrm>
          <a:custGeom>
            <a:avLst/>
            <a:gdLst>
              <a:gd name="connsiteX0" fmla="*/ 0 w 5048250"/>
              <a:gd name="connsiteY0" fmla="*/ 0 h 38100"/>
              <a:gd name="connsiteX1" fmla="*/ 5048250 w 5048250"/>
              <a:gd name="connsiteY1" fmla="*/ 38100 h 38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048250" h="38100">
                <a:moveTo>
                  <a:pt x="0" y="0"/>
                </a:moveTo>
                <a:lnTo>
                  <a:pt x="5048250" y="38100"/>
                </a:ln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8" name="Freeform 17"/>
          <p:cNvSpPr/>
          <p:nvPr/>
        </p:nvSpPr>
        <p:spPr bwMode="auto">
          <a:xfrm>
            <a:off x="2181225" y="3903663"/>
            <a:ext cx="5124450" cy="1563687"/>
          </a:xfrm>
          <a:custGeom>
            <a:avLst/>
            <a:gdLst>
              <a:gd name="connsiteX0" fmla="*/ 0 w 5124450"/>
              <a:gd name="connsiteY0" fmla="*/ 1563687 h 1563687"/>
              <a:gd name="connsiteX1" fmla="*/ 3343275 w 5124450"/>
              <a:gd name="connsiteY1" fmla="*/ 49212 h 1563687"/>
              <a:gd name="connsiteX2" fmla="*/ 5124450 w 5124450"/>
              <a:gd name="connsiteY2" fmla="*/ 1268412 h 15636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24450" h="1563687">
                <a:moveTo>
                  <a:pt x="0" y="1563687"/>
                </a:moveTo>
                <a:cubicBezTo>
                  <a:pt x="1244600" y="831055"/>
                  <a:pt x="2489200" y="98424"/>
                  <a:pt x="3343275" y="49212"/>
                </a:cubicBezTo>
                <a:cubicBezTo>
                  <a:pt x="4197350" y="0"/>
                  <a:pt x="4660900" y="634206"/>
                  <a:pt x="5124450" y="1268412"/>
                </a:cubicBezTo>
              </a:path>
            </a:pathLst>
          </a:cu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19" name="Oval 18"/>
          <p:cNvSpPr/>
          <p:nvPr/>
        </p:nvSpPr>
        <p:spPr bwMode="auto">
          <a:xfrm>
            <a:off x="6934200" y="1295400"/>
            <a:ext cx="1600200" cy="4953000"/>
          </a:xfrm>
          <a:prstGeom prst="ellipse">
            <a:avLst/>
          </a:prstGeom>
          <a:noFill/>
          <a:ln w="25400" cap="flat" cmpd="sng" algn="ctr">
            <a:solidFill>
              <a:schemeClr val="tx1"/>
            </a:solidFill>
            <a:prstDash val="dash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-11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2100"/>
            <a:ext cx="8305800" cy="868363"/>
          </a:xfrm>
        </p:spPr>
        <p:txBody>
          <a:bodyPr/>
          <a:lstStyle/>
          <a:p>
            <a:r>
              <a:rPr lang="en-US" dirty="0" smtClean="0"/>
              <a:t>Implications of using load balancers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achieve </a:t>
            </a:r>
            <a:r>
              <a:rPr lang="en-US" dirty="0" smtClean="0"/>
              <a:t>a finer degree of load balancing</a:t>
            </a:r>
          </a:p>
          <a:p>
            <a:endParaRPr lang="en-US" dirty="0" smtClean="0"/>
          </a:p>
          <a:p>
            <a:r>
              <a:rPr lang="en-US" dirty="0" smtClean="0"/>
              <a:t>Another </a:t>
            </a:r>
            <a:r>
              <a:rPr lang="en-US" dirty="0" smtClean="0"/>
              <a:t>piece of equipment to worry about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May hold </a:t>
            </a:r>
            <a:r>
              <a:rPr lang="en-US" dirty="0" smtClean="0"/>
              <a:t>state critical to the transaction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Typically replicated for redundancy</a:t>
            </a:r>
          </a:p>
          <a:p>
            <a:pPr lvl="1">
              <a:buFont typeface="Arial" pitchFamily="34" charset="0"/>
              <a:buChar char="•"/>
            </a:pPr>
            <a:r>
              <a:rPr lang="en-US" dirty="0" smtClean="0"/>
              <a:t>Fully distributed, software solutions are also available (e.g., Windows NLB</a:t>
            </a:r>
            <a:r>
              <a:rPr lang="en-US" dirty="0" smtClean="0"/>
              <a:t>) but they serve limited topologies</a:t>
            </a:r>
            <a:endParaRPr lang="en-US" dirty="0" smtClean="0"/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8C2F3E-2AB5-4337-9B10-B3847EFE50DF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2|16.2|4.6|4.|11.4|8.6|5.5|2.|2.|8.5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11.1|6.2|40.|18.2|15.1|1.3|5.3|0.7|2.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0.5|11.1|6.2|40.|18.2|15.1|1.3|5.3|0.7|2.6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3.7|6.2|38.3|3.2|9.4|2.6|1.3|1.2|2.5|4.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7|3.7|6.2|38.3|3.2|9.4|2.6|1.3|1.2|2.5|4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1|3.5|2.9|1.5|17.2|30.5|31.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4|19.8|31.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7.1"/>
</p:tagLst>
</file>

<file path=ppt/theme/theme1.xml><?xml version="1.0" encoding="utf-8"?>
<a:theme xmlns:a="http://schemas.openxmlformats.org/drawingml/2006/main" name="p561.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Georgia"/>
        <a:ea typeface=""/>
        <a:cs typeface=""/>
      </a:majorFont>
      <a:minorFont>
        <a:latin typeface="Georg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tx1"/>
          </a:solidFill>
          <a:prstDash val="dash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Georgia" pitchFamily="-112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P561.7</Template>
  <TotalTime>1020</TotalTime>
  <Words>2587</Words>
  <Application>Microsoft Office PowerPoint</Application>
  <PresentationFormat>On-screen Show (4:3)</PresentationFormat>
  <Paragraphs>665</Paragraphs>
  <Slides>70</Slides>
  <Notes>21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70</vt:i4>
      </vt:variant>
    </vt:vector>
  </HeadingPairs>
  <TitlesOfParts>
    <vt:vector size="72" baseType="lpstr">
      <vt:lpstr>p561.1</vt:lpstr>
      <vt:lpstr>Chart</vt:lpstr>
      <vt:lpstr>P561: Network Systems Week 8: Content distribution</vt:lpstr>
      <vt:lpstr>Today</vt:lpstr>
      <vt:lpstr>The simplest case: Single server</vt:lpstr>
      <vt:lpstr>Single servers limit scalability</vt:lpstr>
      <vt:lpstr>Solution: Use a cluster of servers</vt:lpstr>
      <vt:lpstr>Method 1: DNS</vt:lpstr>
      <vt:lpstr>Implications of using DNS</vt:lpstr>
      <vt:lpstr>Method 2: Load balancer</vt:lpstr>
      <vt:lpstr>Implications of using load balancers</vt:lpstr>
      <vt:lpstr>Single location limits performance</vt:lpstr>
      <vt:lpstr>Solution: Geo-replication</vt:lpstr>
      <vt:lpstr>Mapping users to servers</vt:lpstr>
      <vt:lpstr>Question</vt:lpstr>
      <vt:lpstr>Problem</vt:lpstr>
      <vt:lpstr>Akamai</vt:lpstr>
      <vt:lpstr>Akamaizing Web pages</vt:lpstr>
      <vt:lpstr>Akamai DNS Resolution</vt:lpstr>
      <vt:lpstr>DNS Time-To-Live</vt:lpstr>
      <vt:lpstr>DNS maps</vt:lpstr>
      <vt:lpstr>Measured Akamai performance (Cambridge)</vt:lpstr>
      <vt:lpstr>Measured Akamai performance (Boulder)</vt:lpstr>
      <vt:lpstr>Key takeaways</vt:lpstr>
      <vt:lpstr>Aside: Re-using Akamai maps</vt:lpstr>
      <vt:lpstr>Aside: Drafting behind Akamai (1/3) [SIGCOMM 2006]</vt:lpstr>
      <vt:lpstr>Aside: Drafting behind Akamai (2/3)</vt:lpstr>
      <vt:lpstr>Aside: Drafting behind Akamai (3/3)</vt:lpstr>
      <vt:lpstr>Why Akamai helps even though the top-level page is fetched directly from the origin server?</vt:lpstr>
      <vt:lpstr>Trends impacting Web cacheability (and Akamai-like systems)</vt:lpstr>
      <vt:lpstr>Peer-to-peer content distribution</vt:lpstr>
      <vt:lpstr>BitTorrent overview</vt:lpstr>
      <vt:lpstr>BitTorrent terminology</vt:lpstr>
      <vt:lpstr>Joining a torrent</vt:lpstr>
      <vt:lpstr>Downloading data</vt:lpstr>
      <vt:lpstr>Uploading data (unchoking)</vt:lpstr>
      <vt:lpstr>Incentives and fairness in BitTorrent</vt:lpstr>
      <vt:lpstr>BitTyrant [NSDI 2006]</vt:lpstr>
      <vt:lpstr>CoralCDN</vt:lpstr>
      <vt:lpstr>CoralCDN overview</vt:lpstr>
      <vt:lpstr>CoralCDN components</vt:lpstr>
      <vt:lpstr>How to find close proxies and cached content?</vt:lpstr>
      <vt:lpstr>DSHT: Hierarchy</vt:lpstr>
      <vt:lpstr>DSHT: Routing</vt:lpstr>
      <vt:lpstr>DSHT: Preventing hotspots</vt:lpstr>
      <vt:lpstr>DSHT: Preventing hotspots (2)</vt:lpstr>
      <vt:lpstr>DNS measurement mechanism</vt:lpstr>
      <vt:lpstr>CoralCDN and flash crowds</vt:lpstr>
      <vt:lpstr>End-to-end client latency</vt:lpstr>
      <vt:lpstr>Scaling mechanisms encountered</vt:lpstr>
      <vt:lpstr>Why caching works?</vt:lpstr>
      <vt:lpstr>Zipf’s law</vt:lpstr>
      <vt:lpstr>Zipf’s law</vt:lpstr>
      <vt:lpstr>Zipf’s law and the Web (1)</vt:lpstr>
      <vt:lpstr>Zipf’s law and the Web (2) </vt:lpstr>
      <vt:lpstr>Implications of Zipf’s law</vt:lpstr>
      <vt:lpstr>Cacheable hit rates for UW proxies</vt:lpstr>
      <vt:lpstr>UW &amp; MS Cooperative Caching</vt:lpstr>
      <vt:lpstr>Hit rate vs. client population</vt:lpstr>
      <vt:lpstr>Zipf and p2p content [SOSP2003]</vt:lpstr>
      <vt:lpstr>Another non-Zipf workload</vt:lpstr>
      <vt:lpstr>Reason for the difference</vt:lpstr>
      <vt:lpstr>Caching implications</vt:lpstr>
      <vt:lpstr>New objects help caching hit rate</vt:lpstr>
      <vt:lpstr>Cache removal policies</vt:lpstr>
      <vt:lpstr>Replication and consistency</vt:lpstr>
      <vt:lpstr>Replica consistency</vt:lpstr>
      <vt:lpstr>Eventual Consistency Example</vt:lpstr>
      <vt:lpstr>Sequential Consistency Example</vt:lpstr>
      <vt:lpstr>Consistency trade-offs</vt:lpstr>
      <vt:lpstr>Load balancing and the power of two choices (randomization)</vt:lpstr>
      <vt:lpstr>Load balancing and the power of two choices (stale information)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P561: Network Systems Week 7: Content distribution</dc:title>
  <dc:creator>Ratul Mahajan</dc:creator>
  <cp:lastModifiedBy>ratul</cp:lastModifiedBy>
  <cp:revision>147</cp:revision>
  <dcterms:created xsi:type="dcterms:W3CDTF">2008-11-16T18:31:23Z</dcterms:created>
  <dcterms:modified xsi:type="dcterms:W3CDTF">2008-11-18T01:25:58Z</dcterms:modified>
</cp:coreProperties>
</file>