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682" r:id="rId3"/>
    <p:sldId id="691" r:id="rId4"/>
    <p:sldId id="692" r:id="rId5"/>
    <p:sldId id="683" r:id="rId6"/>
    <p:sldId id="684" r:id="rId7"/>
    <p:sldId id="686" r:id="rId8"/>
    <p:sldId id="687" r:id="rId9"/>
    <p:sldId id="694" r:id="rId10"/>
    <p:sldId id="693" r:id="rId11"/>
    <p:sldId id="695" r:id="rId12"/>
    <p:sldId id="696" r:id="rId13"/>
    <p:sldId id="697" r:id="rId14"/>
    <p:sldId id="698" r:id="rId15"/>
    <p:sldId id="699" r:id="rId16"/>
    <p:sldId id="700" r:id="rId17"/>
    <p:sldId id="701" r:id="rId18"/>
    <p:sldId id="702" r:id="rId19"/>
    <p:sldId id="689" r:id="rId20"/>
    <p:sldId id="690" r:id="rId21"/>
    <p:sldId id="703" r:id="rId22"/>
  </p:sldIdLst>
  <p:sldSz cx="9144000" cy="6858000" type="screen4x3"/>
  <p:notesSz cx="6934200" cy="92202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a-cse" initials="c" lastIdx="5" clrIdx="0"/>
  <p:cmAuthor id="1" name="djg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119F33"/>
    <a:srgbClr val="00FF99"/>
    <a:srgbClr val="03D7E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620" autoAdjust="0"/>
    <p:restoredTop sz="94695" autoAdjust="0"/>
  </p:normalViewPr>
  <p:slideViewPr>
    <p:cSldViewPr>
      <p:cViewPr>
        <p:scale>
          <a:sx n="80" d="100"/>
          <a:sy n="80" d="100"/>
        </p:scale>
        <p:origin x="-80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r">
              <a:defRPr sz="1100"/>
            </a:lvl1pPr>
          </a:lstStyle>
          <a:p>
            <a:r>
              <a:rPr lang="en-US" smtClean="0"/>
              <a:t>3/3/2012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r>
              <a:rPr lang="en-US" smtClean="0"/>
              <a:t>3/3/2012</a:t>
            </a: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6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3/3/2012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14600" y="6400800"/>
            <a:ext cx="5105400" cy="457200"/>
          </a:xfrm>
        </p:spPr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October 24, 2012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Upcoming UW CSE Courses on Coursera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81000" y="2362200"/>
            <a:ext cx="8305800" cy="2971800"/>
          </a:xfrm>
        </p:spPr>
        <p:txBody>
          <a:bodyPr/>
          <a:lstStyle/>
          <a:p>
            <a:pPr algn="ctr"/>
            <a:r>
              <a:rPr lang="en-US" sz="2800" i="0" dirty="0" smtClean="0"/>
              <a:t>Upcoming UW CSE courses on </a:t>
            </a:r>
            <a:r>
              <a:rPr lang="en-US" sz="2800" i="0" dirty="0" err="1" smtClean="0"/>
              <a:t>Coursera</a:t>
            </a:r>
            <a:r>
              <a:rPr lang="en-US" sz="2800" i="0" dirty="0" smtClean="0"/>
              <a:t>: </a:t>
            </a:r>
            <a:br>
              <a:rPr lang="en-US" sz="2800" i="0" dirty="0" smtClean="0"/>
            </a:br>
            <a:r>
              <a:rPr lang="en-US" sz="2800" i="0" dirty="0" smtClean="0"/>
              <a:t>What and How</a:t>
            </a: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400" i="0" dirty="0" smtClean="0"/>
              <a:t>Dan Grossman</a:t>
            </a:r>
            <a:br>
              <a:rPr lang="en-US" sz="2400" i="0" dirty="0" smtClean="0"/>
            </a:b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2600" i="0" dirty="0"/>
              <a:t/>
            </a:r>
            <a:br>
              <a:rPr lang="en-US" sz="2600" i="0" dirty="0"/>
            </a:br>
            <a:r>
              <a:rPr lang="en-US" sz="2000" i="0" dirty="0" smtClean="0"/>
              <a:t>October 24, 2012</a:t>
            </a:r>
            <a:endParaRPr lang="en-US" sz="20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Programming Languages a la CSE341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www.coursera.org/course/proglang, starts January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pic>
        <p:nvPicPr>
          <p:cNvPr id="3074" name="Picture 2" descr="https://s3.amazonaws.com/coursera/topics/proglang/larg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433074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3.amazonaws.com/coursera/topics/proglang/instructo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1"/>
            <a:ext cx="194533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30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Computer Networks a la CSE461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www.coursera.org/course/comnetworks, starts January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pic>
        <p:nvPicPr>
          <p:cNvPr id="4098" name="Picture 2" descr="https://s3.amazonaws.com/coursera/topics/comnetworks/larg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1"/>
            <a:ext cx="3810000" cy="21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3.amazonaws.com/coursera/topics/comnetworks/instructor-1%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91" y="2286000"/>
            <a:ext cx="208940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3.amazonaws.com/coursera/topics/comnetworks/instructor-2%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1960397" cy="24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3.amazonaws.com/coursera/topics/comnetworks/instructor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1721427" cy="22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2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Hardware/Software </a:t>
            </a:r>
            <a:r>
              <a:rPr lang="en-US" dirty="0" smtClean="0"/>
              <a:t>Interface </a:t>
            </a:r>
            <a:r>
              <a:rPr lang="en-US" dirty="0" smtClean="0"/>
              <a:t>a la CSE351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www.coursera.org/course/hardware, starts April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pic>
        <p:nvPicPr>
          <p:cNvPr id="5122" name="Picture 2" descr="https://s3.amazonaws.com/coursera/topics/hardware/larg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381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3.amazonaws.com/coursera/topics/hardware/instructo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64" y="2362200"/>
            <a:ext cx="173583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3.amazonaws.com/coursera/topics/hardware/instructor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200"/>
            <a:ext cx="17285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52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Computational Neuroscience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www.coursera.org/course/compneuro, starts April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pic>
        <p:nvPicPr>
          <p:cNvPr id="6146" name="Picture 2" descr="https://s3.amazonaws.com/coursera/topics/compneuro/larg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381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3.amazonaws.com/coursera/topics/compneuro/instructor-1%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175679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3.amazonaws.com/coursera/topics/compneuro/instructor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1912491" cy="19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66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Introduction to Data Science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www.coursera.org/course/datasci, </a:t>
            </a:r>
            <a:r>
              <a:rPr lang="en-US" dirty="0" smtClean="0"/>
              <a:t>starts April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pic>
        <p:nvPicPr>
          <p:cNvPr id="7170" name="Picture 2" descr="https://s3.amazonaws.com/coursera/topics/datasci/larg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1"/>
            <a:ext cx="3810000" cy="21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3.amazonaws.com/coursera/topics/datasci/instructor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08436"/>
            <a:ext cx="2235179" cy="21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42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next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academic year: probably more interested faculty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Already known to include: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Machine Learning</a:t>
            </a:r>
          </a:p>
          <a:p>
            <a:pPr marL="0" indent="0">
              <a:buNone/>
            </a:pPr>
            <a:r>
              <a:rPr lang="en-US" dirty="0"/>
              <a:t>https://www.coursera.org/course/machlearning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pic>
        <p:nvPicPr>
          <p:cNvPr id="8194" name="Picture 2" descr="https://coursera-course-photos.s3.amazonaws.com/29/eb5373729abeccb17eea7081421d90/machinelearning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oursera-topic-photos.s3.amazonaws.com/fb/65b38ec2f0d816d537341ead39ba9c/pedro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886200"/>
            <a:ext cx="154261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18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r>
              <a:rPr lang="en-US" dirty="0" smtClean="0"/>
              <a:t>Record videos in our new CSE recording studio</a:t>
            </a:r>
          </a:p>
          <a:p>
            <a:pPr lvl="1"/>
            <a:r>
              <a:rPr lang="en-US" dirty="0" smtClean="0"/>
              <a:t>You could afford your own at home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sz="1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Design </a:t>
            </a:r>
            <a:r>
              <a:rPr lang="en-US" dirty="0" err="1" smtClean="0">
                <a:sym typeface="Wingdings" pitchFamily="2" charset="2"/>
              </a:rPr>
              <a:t>homeworks</a:t>
            </a:r>
            <a:r>
              <a:rPr lang="en-US" dirty="0" smtClean="0">
                <a:sym typeface="Wingdings" pitchFamily="2" charset="2"/>
              </a:rPr>
              <a:t> / exams that can be </a:t>
            </a:r>
            <a:r>
              <a:rPr lang="en-US" dirty="0" err="1" smtClean="0">
                <a:sym typeface="Wingdings" pitchFamily="2" charset="2"/>
              </a:rPr>
              <a:t>autograded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Coursera</a:t>
            </a:r>
            <a:r>
              <a:rPr lang="en-US" dirty="0" smtClean="0">
                <a:sym typeface="Wingdings" pitchFamily="2" charset="2"/>
              </a:rPr>
              <a:t> platform for scalability (EC2)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Plus judicious “peer assessment”</a:t>
            </a:r>
          </a:p>
          <a:p>
            <a:r>
              <a:rPr lang="en-US" dirty="0" smtClean="0">
                <a:sym typeface="Wingdings" pitchFamily="2" charset="2"/>
              </a:rPr>
              <a:t>Trust the crowd to help and self-organize</a:t>
            </a:r>
          </a:p>
          <a:p>
            <a:r>
              <a:rPr lang="en-US" dirty="0" smtClean="0">
                <a:sym typeface="Wingdings" pitchFamily="2" charset="2"/>
              </a:rPr>
              <a:t>Focus on providing a great course, not “grading”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pic>
        <p:nvPicPr>
          <p:cNvPr id="10242" name="Picture 2" descr="C:\Users\djg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72" y="2133600"/>
            <a:ext cx="29587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cs.washington.edu/public_files/portraits/fred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43496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jg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130796"/>
            <a:ext cx="1635260" cy="19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0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 ton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secret weapon for learning the platform, writing scripts, and much, much more: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No way I could do this without them: 5 students helping us get ready for 100K+ interested people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Sherpas</a:t>
            </a:r>
            <a:r>
              <a:rPr lang="en-US" dirty="0" smtClean="0"/>
              <a:t>” deserve the credit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sp>
        <p:nvSpPr>
          <p:cNvPr id="7" name="AutoShape 2" descr="https://norfolk.cs.washington.edu/htbin-php/show_image.php?pid=176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norfolk.cs.washington.edu/htbin-php/show_image.php?pid=176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2057400"/>
            <a:ext cx="21788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(L to R)</a:t>
            </a:r>
          </a:p>
          <a:p>
            <a:r>
              <a:rPr lang="en-US" sz="2000" b="0" dirty="0" smtClean="0">
                <a:latin typeface="+mj-lt"/>
              </a:rPr>
              <a:t>  Claire </a:t>
            </a:r>
            <a:r>
              <a:rPr lang="en-US" sz="2000" b="0" dirty="0" err="1" smtClean="0">
                <a:latin typeface="+mj-lt"/>
              </a:rPr>
              <a:t>McQuin</a:t>
            </a:r>
            <a:endParaRPr lang="en-US" sz="2000" b="0" dirty="0" smtClean="0">
              <a:latin typeface="+mj-lt"/>
            </a:endParaRPr>
          </a:p>
          <a:p>
            <a:r>
              <a:rPr lang="en-US" sz="2000" b="0" dirty="0" smtClean="0">
                <a:latin typeface="+mj-lt"/>
              </a:rPr>
              <a:t>  Cody Schroeder</a:t>
            </a:r>
          </a:p>
          <a:p>
            <a:r>
              <a:rPr lang="en-US" sz="2000" b="0" dirty="0" smtClean="0">
                <a:latin typeface="+mj-lt"/>
              </a:rPr>
              <a:t>  Max Forbes</a:t>
            </a:r>
          </a:p>
          <a:p>
            <a:r>
              <a:rPr lang="en-US" sz="2000" b="0" dirty="0" smtClean="0">
                <a:latin typeface="+mj-lt"/>
              </a:rPr>
              <a:t>  Rachel </a:t>
            </a:r>
            <a:r>
              <a:rPr lang="en-US" sz="2000" b="0" dirty="0" err="1" smtClean="0">
                <a:latin typeface="+mj-lt"/>
              </a:rPr>
              <a:t>Sobel</a:t>
            </a:r>
            <a:endParaRPr lang="en-US" sz="2000" b="0" dirty="0" smtClean="0">
              <a:latin typeface="+mj-lt"/>
            </a:endParaRPr>
          </a:p>
          <a:p>
            <a:r>
              <a:rPr lang="en-US" sz="2000" b="0" dirty="0" smtClean="0">
                <a:latin typeface="+mj-lt"/>
              </a:rPr>
              <a:t>  Eric Mullen</a:t>
            </a:r>
          </a:p>
          <a:p>
            <a:endParaRPr lang="en-US" sz="2000" b="0" dirty="0" smtClean="0">
              <a:latin typeface="+mj-lt"/>
            </a:endParaRPr>
          </a:p>
        </p:txBody>
      </p:sp>
      <p:pic>
        <p:nvPicPr>
          <p:cNvPr id="9221" name="Picture 5" descr="C:\Users\djg\Desktop\coursera_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34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Numerators and denominators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note on reality with numbers of students:</a:t>
            </a:r>
          </a:p>
          <a:p>
            <a:pPr lvl="1"/>
            <a:r>
              <a:rPr lang="en-US" dirty="0" smtClean="0"/>
              <a:t>Pro-MOOC people say “50,000 signed up”</a:t>
            </a:r>
          </a:p>
          <a:p>
            <a:pPr lvl="1"/>
            <a:r>
              <a:rPr lang="en-US" dirty="0" smtClean="0"/>
              <a:t>Skeptical people say “&lt; 10% finish a course”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Both are right!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Many reasons not to finish: &lt; 50% ever do </a:t>
            </a:r>
            <a:r>
              <a:rPr lang="en-US" i="1" dirty="0" smtClean="0"/>
              <a:t>anything</a:t>
            </a:r>
          </a:p>
          <a:p>
            <a:pPr lvl="2"/>
            <a:r>
              <a:rPr lang="en-US" dirty="0" smtClean="0"/>
              <a:t>What do you expect when “sign-up” is a mouse-click?</a:t>
            </a:r>
          </a:p>
          <a:p>
            <a:pPr lvl="2"/>
            <a:r>
              <a:rPr lang="en-US" dirty="0" smtClean="0"/>
              <a:t>May be unprepared, have other priorities, etc.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the numerator matters: 0.1 * 50K is more students than I have taught in the last decade combined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1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they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My MOOC students will likely learn less and be less impacted by me than my conventional 50-70 students</a:t>
            </a:r>
          </a:p>
          <a:p>
            <a:pPr lvl="1"/>
            <a:endParaRPr lang="en-US" sz="1000" i="1" dirty="0" smtClean="0"/>
          </a:p>
          <a:p>
            <a:pPr lvl="1"/>
            <a:r>
              <a:rPr lang="en-US" i="1" dirty="0" smtClean="0"/>
              <a:t>That’s not my goal:</a:t>
            </a:r>
            <a:r>
              <a:rPr lang="en-US" dirty="0" smtClean="0"/>
              <a:t>  I want more impact than writing a book</a:t>
            </a:r>
          </a:p>
          <a:p>
            <a:pPr lvl="1"/>
            <a:endParaRPr lang="en-US" sz="1000" i="1" dirty="0" smtClean="0"/>
          </a:p>
          <a:p>
            <a:pPr lvl="1"/>
            <a:r>
              <a:rPr lang="en-US" i="1" dirty="0" smtClean="0"/>
              <a:t>The comparison is moot:</a:t>
            </a:r>
            <a:r>
              <a:rPr lang="en-US" dirty="0" smtClean="0"/>
              <a:t>  We don’t have capacity and students don’t have the flexibility to make that choice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55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724400"/>
          </a:xfrm>
        </p:spPr>
        <p:txBody>
          <a:bodyPr/>
          <a:lstStyle/>
          <a:p>
            <a:r>
              <a:rPr lang="en-US" dirty="0" smtClean="0"/>
              <a:t>What is a MOOC?</a:t>
            </a:r>
          </a:p>
          <a:p>
            <a:endParaRPr lang="en-US" sz="1000" dirty="0"/>
          </a:p>
          <a:p>
            <a:r>
              <a:rPr lang="en-US" dirty="0" smtClean="0"/>
              <a:t>Why are we doing them?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What courses?</a:t>
            </a:r>
          </a:p>
          <a:p>
            <a:endParaRPr lang="en-US" sz="1000" dirty="0"/>
          </a:p>
          <a:p>
            <a:r>
              <a:rPr lang="en-US" dirty="0" smtClean="0"/>
              <a:t>How are we pulling this off?</a:t>
            </a:r>
          </a:p>
          <a:p>
            <a:endParaRPr lang="en-US" sz="1000" dirty="0"/>
          </a:p>
          <a:p>
            <a:r>
              <a:rPr lang="en-US" dirty="0" smtClean="0"/>
              <a:t>Broader thoughts on MOOCs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Caveats:</a:t>
            </a:r>
          </a:p>
          <a:p>
            <a:pPr lvl="1"/>
            <a:r>
              <a:rPr lang="en-US" dirty="0" smtClean="0"/>
              <a:t>Work-in-progress: having a blast making it up as we go along</a:t>
            </a:r>
          </a:p>
          <a:p>
            <a:pPr lvl="1"/>
            <a:r>
              <a:rPr lang="en-US" dirty="0" smtClean="0"/>
              <a:t>Focus here on CSE perspective more than UW perspective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39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Financial model</a:t>
            </a:r>
            <a:r>
              <a:rPr lang="en-US" dirty="0" smtClean="0"/>
              <a:t> for higher </a:t>
            </a:r>
            <a:r>
              <a:rPr lang="en-US" dirty="0" err="1" smtClean="0"/>
              <a:t>ed</a:t>
            </a:r>
            <a:r>
              <a:rPr lang="en-US" dirty="0" smtClean="0"/>
              <a:t> if you move the 1,000-person lecture courses to MOOCs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2"/>
                </a:solidFill>
              </a:rPr>
              <a:t>certification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/ assessment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Rampant cheating</a:t>
            </a:r>
          </a:p>
          <a:p>
            <a:pPr lvl="1"/>
            <a:r>
              <a:rPr lang="en-US" dirty="0" smtClean="0"/>
              <a:t>Too little free-response, design, iterative assignments, …</a:t>
            </a:r>
          </a:p>
          <a:p>
            <a:pPr lvl="1"/>
            <a:endParaRPr lang="en-US" dirty="0"/>
          </a:p>
          <a:p>
            <a:r>
              <a:rPr lang="en-US" dirty="0" smtClean="0"/>
              <a:t>How many </a:t>
            </a:r>
            <a:r>
              <a:rPr lang="en-US" dirty="0" err="1" smtClean="0"/>
              <a:t>FieldX</a:t>
            </a:r>
            <a:r>
              <a:rPr lang="en-US" dirty="0" smtClean="0"/>
              <a:t> 101 </a:t>
            </a:r>
            <a:r>
              <a:rPr lang="en-US" dirty="0" smtClean="0">
                <a:solidFill>
                  <a:schemeClr val="accent2"/>
                </a:solidFill>
              </a:rPr>
              <a:t>lecturers</a:t>
            </a:r>
            <a:r>
              <a:rPr lang="en-US" dirty="0" smtClean="0"/>
              <a:t> do we need?</a:t>
            </a:r>
          </a:p>
          <a:p>
            <a:pPr lvl="1"/>
            <a:r>
              <a:rPr lang="en-US" dirty="0" smtClean="0"/>
              <a:t>Argument for “flipped classroom”? (Not my immediate plan)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Problems lessen if we stick to viewing MOOCs as “</a:t>
            </a:r>
            <a:r>
              <a:rPr lang="en-US" dirty="0" smtClean="0">
                <a:solidFill>
                  <a:schemeClr val="accent2"/>
                </a:solidFill>
              </a:rPr>
              <a:t>a better textbook</a:t>
            </a:r>
            <a:r>
              <a:rPr lang="en-US" dirty="0" smtClean="0"/>
              <a:t>” with a “</a:t>
            </a:r>
            <a:r>
              <a:rPr lang="en-US" dirty="0" smtClean="0">
                <a:solidFill>
                  <a:schemeClr val="accent2"/>
                </a:solidFill>
              </a:rPr>
              <a:t>huge social component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excited</a:t>
            </a:r>
          </a:p>
          <a:p>
            <a:endParaRPr lang="en-US" dirty="0"/>
          </a:p>
          <a:p>
            <a:r>
              <a:rPr lang="en-US" dirty="0" smtClean="0"/>
              <a:t>We are making some great classes available</a:t>
            </a:r>
          </a:p>
          <a:p>
            <a:endParaRPr lang="en-US" dirty="0"/>
          </a:p>
          <a:p>
            <a:r>
              <a:rPr lang="en-US" dirty="0" smtClean="0"/>
              <a:t>We don’t know yet how MOOCs will change us in 5 years…</a:t>
            </a:r>
          </a:p>
          <a:p>
            <a:endParaRPr lang="en-US" dirty="0"/>
          </a:p>
          <a:p>
            <a:r>
              <a:rPr lang="en-US" dirty="0" smtClean="0"/>
              <a:t>… but what better way to start figuring it out than by having  faculty and TAs gain experience in the next few months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7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MOOC a 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Semi-synchronous </a:t>
            </a:r>
            <a:r>
              <a:rPr lang="en-US" i="1" dirty="0" smtClean="0">
                <a:solidFill>
                  <a:schemeClr val="accent2"/>
                </a:solidFill>
              </a:rPr>
              <a:t>courses</a:t>
            </a:r>
          </a:p>
          <a:p>
            <a:pPr lvl="1"/>
            <a:r>
              <a:rPr lang="en-US" dirty="0" smtClean="0"/>
              <a:t>Social cohorts with modern lives</a:t>
            </a:r>
          </a:p>
          <a:p>
            <a:endParaRPr lang="en-US" sz="1000" dirty="0"/>
          </a:p>
          <a:p>
            <a:r>
              <a:rPr lang="en-US" dirty="0">
                <a:solidFill>
                  <a:schemeClr val="accent2"/>
                </a:solidFill>
              </a:rPr>
              <a:t>Online</a:t>
            </a:r>
          </a:p>
          <a:p>
            <a:pPr lvl="1"/>
            <a:r>
              <a:rPr lang="en-US" dirty="0"/>
              <a:t>Video, discussion board, etc.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Scale</a:t>
            </a:r>
          </a:p>
          <a:p>
            <a:pPr lvl="1"/>
            <a:r>
              <a:rPr lang="en-US" dirty="0" smtClean="0"/>
              <a:t>Past, say, 5,000 students, more students makes a class better</a:t>
            </a:r>
          </a:p>
          <a:p>
            <a:pPr lvl="1"/>
            <a:r>
              <a:rPr lang="en-US" dirty="0" smtClean="0"/>
              <a:t>Nothing can flow through the course staff</a:t>
            </a: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Free</a:t>
            </a:r>
          </a:p>
          <a:p>
            <a:pPr lvl="1"/>
            <a:r>
              <a:rPr lang="en-US" dirty="0" smtClean="0"/>
              <a:t>Can talk monetization strategies if you want, but not my role</a:t>
            </a:r>
          </a:p>
          <a:p>
            <a:pPr lvl="1"/>
            <a:r>
              <a:rPr lang="en-US" dirty="0" smtClean="0"/>
              <a:t>UW offering “enhanced versions” for credit if you pay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Last year: </a:t>
            </a:r>
          </a:p>
          <a:p>
            <a:pPr lvl="1"/>
            <a:r>
              <a:rPr lang="en-US" dirty="0" smtClean="0"/>
              <a:t>3 CS MOOCs from Stanford go viral, hit NYT, etc.</a:t>
            </a:r>
          </a:p>
          <a:p>
            <a:pPr lvl="1"/>
            <a:r>
              <a:rPr lang="en-US" dirty="0" smtClean="0"/>
              <a:t>(Also Khan Academy, Code Academy, …)</a:t>
            </a:r>
          </a:p>
          <a:p>
            <a:endParaRPr lang="en-US" sz="1000" dirty="0"/>
          </a:p>
          <a:p>
            <a:r>
              <a:rPr lang="en-US" dirty="0" smtClean="0"/>
              <a:t>This year:</a:t>
            </a:r>
          </a:p>
          <a:p>
            <a:pPr lvl="1"/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Udacity</a:t>
            </a:r>
            <a:r>
              <a:rPr lang="en-US" dirty="0" smtClean="0"/>
              <a:t>, </a:t>
            </a:r>
            <a:r>
              <a:rPr lang="en-US" dirty="0" err="1" smtClean="0"/>
              <a:t>EdX</a:t>
            </a:r>
            <a:r>
              <a:rPr lang="en-US" dirty="0" smtClean="0"/>
              <a:t>, Stanford, …</a:t>
            </a:r>
          </a:p>
          <a:p>
            <a:pPr lvl="1"/>
            <a:r>
              <a:rPr lang="en-US" dirty="0"/>
              <a:t>UW signs </a:t>
            </a:r>
            <a:r>
              <a:rPr lang="en-US" i="1" dirty="0"/>
              <a:t>non-exclusive</a:t>
            </a:r>
            <a:r>
              <a:rPr lang="en-US" dirty="0"/>
              <a:t> agreement with </a:t>
            </a:r>
            <a:r>
              <a:rPr lang="en-US" dirty="0" err="1" smtClean="0"/>
              <a:t>Coursera</a:t>
            </a:r>
            <a:endParaRPr lang="en-US" dirty="0" smtClean="0"/>
          </a:p>
          <a:p>
            <a:pPr lvl="1"/>
            <a:r>
              <a:rPr lang="en-US" dirty="0" err="1" smtClean="0"/>
              <a:t>Coursera</a:t>
            </a:r>
            <a:r>
              <a:rPr lang="en-US" dirty="0" smtClean="0"/>
              <a:t>: &gt; 1M students, &gt; 30 universities, &gt; 200 courses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r>
              <a:rPr lang="en-US" i="1" dirty="0" smtClean="0"/>
              <a:t>Everybody</a:t>
            </a:r>
            <a:r>
              <a:rPr lang="en-US" dirty="0" smtClean="0"/>
              <a:t> is talking about it</a:t>
            </a:r>
          </a:p>
          <a:p>
            <a:pPr lvl="1"/>
            <a:r>
              <a:rPr lang="en-US" dirty="0" smtClean="0"/>
              <a:t>All of academia, from presidents on down</a:t>
            </a:r>
          </a:p>
          <a:p>
            <a:pPr lvl="1"/>
            <a:r>
              <a:rPr lang="en-US" dirty="0" smtClean="0"/>
              <a:t>Much of the software industry</a:t>
            </a:r>
          </a:p>
          <a:p>
            <a:pPr lvl="1"/>
            <a:r>
              <a:rPr lang="en-US" dirty="0" smtClean="0"/>
              <a:t>Friends I haven’t seen in 10 years, strangers, my parents,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78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Teaching </a:t>
            </a:r>
            <a:r>
              <a:rPr lang="en-US" i="1" dirty="0" smtClean="0">
                <a:solidFill>
                  <a:schemeClr val="accent2"/>
                </a:solidFill>
              </a:rPr>
              <a:t>Programming Languages</a:t>
            </a:r>
            <a:r>
              <a:rPr lang="en-US" dirty="0" smtClean="0">
                <a:solidFill>
                  <a:schemeClr val="accent2"/>
                </a:solidFill>
              </a:rPr>
              <a:t> on </a:t>
            </a:r>
            <a:r>
              <a:rPr lang="en-US" dirty="0" err="1" smtClean="0">
                <a:solidFill>
                  <a:schemeClr val="accent2"/>
                </a:solidFill>
              </a:rPr>
              <a:t>Coursera</a:t>
            </a:r>
            <a:r>
              <a:rPr lang="en-US" dirty="0" smtClean="0">
                <a:solidFill>
                  <a:schemeClr val="accent2"/>
                </a:solidFill>
              </a:rPr>
              <a:t>, January 2013</a:t>
            </a:r>
          </a:p>
          <a:p>
            <a:pPr lvl="1"/>
            <a:r>
              <a:rPr lang="en-US" dirty="0"/>
              <a:t>https://www.coursera.org/course/proglang</a:t>
            </a:r>
            <a:endParaRPr lang="en-US" dirty="0" smtClean="0"/>
          </a:p>
          <a:p>
            <a:pPr lvl="1"/>
            <a:r>
              <a:rPr lang="en-US" dirty="0" smtClean="0"/>
              <a:t>200-500 sign-ups per day (already &gt; 30,000)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Leading department’s efforts </a:t>
            </a:r>
            <a:r>
              <a:rPr lang="en-US" dirty="0" smtClean="0"/>
              <a:t>to offer 5 courses this year</a:t>
            </a:r>
          </a:p>
          <a:p>
            <a:pPr lvl="1"/>
            <a:r>
              <a:rPr lang="en-US" dirty="0" smtClean="0"/>
              <a:t>This term: 0 courses but 5 TAs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www.coursera.org/uw (includes other UW courses)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Why me? </a:t>
            </a:r>
          </a:p>
          <a:p>
            <a:pPr lvl="1"/>
            <a:r>
              <a:rPr lang="en-US" dirty="0" smtClean="0"/>
              <a:t>Good question.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Never underestimate a small naïve team.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I’m excited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 believe I have a superior course and want to have impact</a:t>
            </a:r>
          </a:p>
          <a:p>
            <a:pPr lvl="1"/>
            <a:r>
              <a:rPr lang="en-US" dirty="0" smtClean="0"/>
              <a:t>Far more students in one term than in last decade combined</a:t>
            </a:r>
          </a:p>
          <a:p>
            <a:pPr lvl="1"/>
            <a:r>
              <a:rPr lang="en-US" dirty="0" smtClean="0"/>
              <a:t>Influence among other educators</a:t>
            </a:r>
          </a:p>
          <a:p>
            <a:pPr lvl="1"/>
            <a:r>
              <a:rPr lang="en-US" dirty="0" smtClean="0"/>
              <a:t>More fun, less work, more effective than writing a textbook</a:t>
            </a:r>
          </a:p>
          <a:p>
            <a:pPr lvl="1"/>
            <a:r>
              <a:rPr lang="en-US" dirty="0" smtClean="0"/>
              <a:t>Fame (not fortune)</a:t>
            </a:r>
          </a:p>
          <a:p>
            <a:pPr lvl="1"/>
            <a:endParaRPr lang="en-US" sz="1000" dirty="0"/>
          </a:p>
          <a:p>
            <a:r>
              <a:rPr lang="en-US" dirty="0" smtClean="0">
                <a:solidFill>
                  <a:schemeClr val="accent2"/>
                </a:solidFill>
              </a:rPr>
              <a:t>Be part of academic change</a:t>
            </a:r>
          </a:p>
          <a:p>
            <a:pPr lvl="1"/>
            <a:r>
              <a:rPr lang="en-US" dirty="0" smtClean="0"/>
              <a:t>Not read about in NYT, CACM</a:t>
            </a:r>
          </a:p>
          <a:p>
            <a:pPr lvl="1"/>
            <a:r>
              <a:rPr lang="en-US" dirty="0" smtClean="0"/>
              <a:t>No substitute for first-hand-experience</a:t>
            </a:r>
          </a:p>
          <a:p>
            <a:pPr lvl="1"/>
            <a:endParaRPr lang="en-US" sz="1000" dirty="0"/>
          </a:p>
          <a:p>
            <a:r>
              <a:rPr lang="en-US" dirty="0" smtClean="0"/>
              <a:t>My concerns</a:t>
            </a:r>
          </a:p>
          <a:p>
            <a:pPr lvl="1"/>
            <a:r>
              <a:rPr lang="en-US" dirty="0" smtClean="0"/>
              <a:t>“Stage actor fails in transition to television”</a:t>
            </a:r>
          </a:p>
          <a:p>
            <a:pPr lvl="1"/>
            <a:r>
              <a:rPr lang="en-US" dirty="0" smtClean="0"/>
              <a:t>Grading scripts</a:t>
            </a:r>
          </a:p>
          <a:p>
            <a:pPr lvl="1"/>
            <a:r>
              <a:rPr lang="en-US" dirty="0" smtClean="0"/>
              <a:t>Errors for the world to see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17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My take on department’s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have amazing </a:t>
            </a:r>
            <a:r>
              <a:rPr lang="en-US" dirty="0">
                <a:solidFill>
                  <a:schemeClr val="accent2"/>
                </a:solidFill>
              </a:rPr>
              <a:t>impact</a:t>
            </a:r>
          </a:p>
          <a:p>
            <a:pPr lvl="1"/>
            <a:r>
              <a:rPr lang="en-US" dirty="0"/>
              <a:t>Teach </a:t>
            </a:r>
            <a:r>
              <a:rPr lang="en-US" dirty="0" smtClean="0"/>
              <a:t>1000s </a:t>
            </a:r>
            <a:r>
              <a:rPr lang="en-US" dirty="0"/>
              <a:t>of people amazing and useful stuff</a:t>
            </a:r>
          </a:p>
          <a:p>
            <a:pPr lvl="1"/>
            <a:r>
              <a:rPr lang="en-US" dirty="0"/>
              <a:t>Be bigger worldwide leaders in CSE education</a:t>
            </a:r>
          </a:p>
          <a:p>
            <a:endParaRPr lang="en-US" sz="1000" dirty="0"/>
          </a:p>
          <a:p>
            <a:r>
              <a:rPr lang="en-US" dirty="0"/>
              <a:t>“MOOCs” might [not] change how universities work in N years</a:t>
            </a:r>
          </a:p>
          <a:p>
            <a:pPr lvl="1"/>
            <a:r>
              <a:rPr lang="en-US" dirty="0"/>
              <a:t>We need </a:t>
            </a:r>
            <a:r>
              <a:rPr lang="en-US" dirty="0">
                <a:solidFill>
                  <a:schemeClr val="accent2"/>
                </a:solidFill>
              </a:rPr>
              <a:t>experience</a:t>
            </a:r>
            <a:r>
              <a:rPr lang="en-US" dirty="0"/>
              <a:t> in online courses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Improve CSE and UW </a:t>
            </a:r>
            <a:r>
              <a:rPr lang="en-US" dirty="0">
                <a:solidFill>
                  <a:schemeClr val="accent2"/>
                </a:solidFill>
              </a:rPr>
              <a:t>reputation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Feedback</a:t>
            </a:r>
            <a:r>
              <a:rPr lang="en-US" dirty="0" smtClean="0"/>
              <a:t> </a:t>
            </a:r>
            <a:r>
              <a:rPr lang="en-US" dirty="0"/>
              <a:t>to improve </a:t>
            </a:r>
            <a:r>
              <a:rPr lang="en-US" dirty="0" smtClean="0"/>
              <a:t>conventional </a:t>
            </a:r>
            <a:r>
              <a:rPr lang="en-US" dirty="0"/>
              <a:t>courses</a:t>
            </a:r>
          </a:p>
          <a:p>
            <a:pPr lvl="1"/>
            <a:r>
              <a:rPr lang="en-US" dirty="0"/>
              <a:t>New modalities (video)</a:t>
            </a:r>
          </a:p>
          <a:p>
            <a:pPr lvl="1"/>
            <a:r>
              <a:rPr lang="en-US" dirty="0"/>
              <a:t>Massive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Impetus for error-free instructions</a:t>
            </a:r>
            <a:endParaRPr lang="en-US" dirty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/>
              <a:t>Yes, this costs </a:t>
            </a:r>
            <a:r>
              <a:rPr lang="en-US" dirty="0" smtClean="0">
                <a:solidFill>
                  <a:schemeClr val="accent2"/>
                </a:solidFill>
              </a:rPr>
              <a:t>money</a:t>
            </a:r>
            <a:r>
              <a:rPr lang="en-US" dirty="0"/>
              <a:t>, but remarkably little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8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free mean doom?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“If these courses are free, why are people paying tuition?”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Coherent 4-year curriculum</a:t>
            </a:r>
          </a:p>
          <a:p>
            <a:r>
              <a:rPr lang="en-US" dirty="0" smtClean="0"/>
              <a:t>Personal interaction with course staff</a:t>
            </a:r>
          </a:p>
          <a:p>
            <a:r>
              <a:rPr lang="en-US" dirty="0" err="1" smtClean="0"/>
              <a:t>Homeworks</a:t>
            </a:r>
            <a:r>
              <a:rPr lang="en-US" dirty="0" smtClean="0"/>
              <a:t> graded by humans</a:t>
            </a:r>
          </a:p>
          <a:p>
            <a:r>
              <a:rPr lang="en-US" dirty="0" smtClean="0"/>
              <a:t>Open-ended design and free-response 		   questions</a:t>
            </a:r>
          </a:p>
          <a:p>
            <a:r>
              <a:rPr lang="en-US" dirty="0" smtClean="0"/>
              <a:t>Credit because we know you actually 		     learned the material</a:t>
            </a:r>
          </a:p>
          <a:p>
            <a:r>
              <a:rPr lang="en-US" dirty="0" smtClean="0"/>
              <a:t>Courses adapt to student needs on the fly</a:t>
            </a:r>
          </a:p>
          <a:p>
            <a:endParaRPr lang="en-US" sz="1600" dirty="0"/>
          </a:p>
          <a:p>
            <a:r>
              <a:rPr lang="en-US" dirty="0" smtClean="0"/>
              <a:t>Plus other reasons to be at a university: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social support, </a:t>
            </a:r>
            <a:r>
              <a:rPr lang="en-US" i="1" dirty="0" smtClean="0"/>
              <a:t>job fairs</a:t>
            </a:r>
            <a:r>
              <a:rPr lang="en-US" dirty="0" smtClean="0"/>
              <a:t>, advisors,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independent study/research, etc.</a:t>
            </a:r>
            <a:br>
              <a:rPr lang="en-US" dirty="0" smtClean="0"/>
            </a:b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http://upload.wikimedia.org/wikipedia/commons/8/80/University_of_Washington_Quad,_Spring_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41723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ul Allen Center - CSE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07" y="3886200"/>
            <a:ext cx="2412326" cy="16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plausible that MOOCs will kill universities as we know them (!)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none of these did: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Plus: iTunes U, UW TV, course web pages, books, 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Upcoming UW CSE Courses on Coursera</a:t>
            </a:r>
            <a:endParaRPr lang="en-US" dirty="0"/>
          </a:p>
        </p:txBody>
      </p:sp>
      <p:pic>
        <p:nvPicPr>
          <p:cNvPr id="2050" name="Picture 2" descr="http://depts.washington.edu/rna2006/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84860"/>
            <a:ext cx="2057400" cy="14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dipity.com/uploads/events/4c125a3fabe0f17ed9b54ed47acfd500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29597"/>
            <a:ext cx="2057400" cy="13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3.wikia.nocookie.net/__cb20091129060515/stargate/images/6/63/Wikipedia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22552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munications,correspondences,government,letters,mail,mailboxes,postal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84861"/>
            <a:ext cx="1413691" cy="14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106707</TotalTime>
  <Words>1198</Words>
  <Application>Microsoft Office PowerPoint</Application>
  <PresentationFormat>On-screen Show (4:3)</PresentationFormat>
  <Paragraphs>268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dan_design_template</vt:lpstr>
      <vt:lpstr>Upcoming UW CSE courses on Coursera:  What and How  Dan Grossman   October 24, 2012</vt:lpstr>
      <vt:lpstr>Overview</vt:lpstr>
      <vt:lpstr>What makes a MOOC a MOOC</vt:lpstr>
      <vt:lpstr>Recent history</vt:lpstr>
      <vt:lpstr>My role</vt:lpstr>
      <vt:lpstr>Why I’m excited</vt:lpstr>
      <vt:lpstr>My take on department’s reasons</vt:lpstr>
      <vt:lpstr>Does free mean doom?</vt:lpstr>
      <vt:lpstr>Perspective</vt:lpstr>
      <vt:lpstr>The courses</vt:lpstr>
      <vt:lpstr>The courses</vt:lpstr>
      <vt:lpstr>The courses</vt:lpstr>
      <vt:lpstr>The courses</vt:lpstr>
      <vt:lpstr>The courses</vt:lpstr>
      <vt:lpstr>And next year…</vt:lpstr>
      <vt:lpstr>How do we do this?</vt:lpstr>
      <vt:lpstr>A ton of work</vt:lpstr>
      <vt:lpstr>Numerators and denominators</vt:lpstr>
      <vt:lpstr>Will they learn?</vt:lpstr>
      <vt:lpstr>Some real concerns</vt:lpstr>
      <vt:lpstr>So…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2590</cp:revision>
  <cp:lastPrinted>2012-10-24T15:55:06Z</cp:lastPrinted>
  <dcterms:created xsi:type="dcterms:W3CDTF">2009-03-13T20:43:19Z</dcterms:created>
  <dcterms:modified xsi:type="dcterms:W3CDTF">2012-10-24T23:15:07Z</dcterms:modified>
</cp:coreProperties>
</file>