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256" r:id="rId2"/>
    <p:sldId id="785" r:id="rId3"/>
    <p:sldId id="805" r:id="rId4"/>
    <p:sldId id="804" r:id="rId5"/>
    <p:sldId id="807" r:id="rId6"/>
    <p:sldId id="808" r:id="rId7"/>
    <p:sldId id="809" r:id="rId8"/>
    <p:sldId id="810" r:id="rId9"/>
    <p:sldId id="811" r:id="rId10"/>
    <p:sldId id="812" r:id="rId11"/>
    <p:sldId id="813" r:id="rId12"/>
    <p:sldId id="815" r:id="rId13"/>
    <p:sldId id="814" r:id="rId14"/>
    <p:sldId id="819" r:id="rId15"/>
    <p:sldId id="816" r:id="rId16"/>
    <p:sldId id="818" r:id="rId17"/>
    <p:sldId id="799" r:id="rId18"/>
    <p:sldId id="817" r:id="rId19"/>
  </p:sldIdLst>
  <p:sldSz cx="9144000" cy="6858000" type="screen4x3"/>
  <p:notesSz cx="6934200" cy="9220200"/>
  <p:custDataLst>
    <p:tags r:id="rId22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a-cse" initials="c" lastIdx="5" clrIdx="0"/>
  <p:cmAuthor id="1" name="djg" initials="d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119F33"/>
    <a:srgbClr val="FFCC00"/>
    <a:srgbClr val="FFFF99"/>
    <a:srgbClr val="FF3300"/>
    <a:srgbClr val="00FF99"/>
    <a:srgbClr val="03D7ED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24" autoAdjust="0"/>
    <p:restoredTop sz="94716" autoAdjust="0"/>
  </p:normalViewPr>
  <p:slideViewPr>
    <p:cSldViewPr>
      <p:cViewPr>
        <p:scale>
          <a:sx n="70" d="100"/>
          <a:sy n="70" d="100"/>
        </p:scale>
        <p:origin x="-1536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574" y="1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/>
          <a:lstStyle>
            <a:lvl1pPr algn="r">
              <a:defRPr sz="1100"/>
            </a:lvl1pPr>
          </a:lstStyle>
          <a:p>
            <a:fld id="{E506F383-D1CB-4582-B5BC-BB60CCD2F9C6}" type="datetime1">
              <a:rPr lang="en-US" smtClean="0"/>
              <a:t>3/7/2015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758276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574" y="8758276"/>
            <a:ext cx="3005121" cy="460400"/>
          </a:xfrm>
          <a:prstGeom prst="rect">
            <a:avLst/>
          </a:prstGeom>
        </p:spPr>
        <p:txBody>
          <a:bodyPr vert="horz" lIns="87314" tIns="43657" rIns="87314" bIns="43657" rtlCol="0" anchor="b"/>
          <a:lstStyle>
            <a:lvl1pPr algn="r">
              <a:defRPr sz="1100"/>
            </a:lvl1pPr>
          </a:lstStyle>
          <a:p>
            <a:fld id="{C77A13E8-25B5-4ABF-A87C-CEC207C206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7379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775" y="0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D0295F6E-4AD7-4026-9DE8-3470F912393B}" type="datetime1">
              <a:rPr lang="en-US" smtClean="0"/>
              <a:t>3/7/2015</a:t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420" y="4379596"/>
            <a:ext cx="5547360" cy="414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775" y="8757591"/>
            <a:ext cx="3004820" cy="46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0" tIns="46150" rIns="92300" bIns="4615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itchFamily="34" charset="0"/>
              </a:defRPr>
            </a:lvl1pPr>
          </a:lstStyle>
          <a:p>
            <a:fld id="{C142CCA2-2949-4325-A78A-A7C3B63D73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2131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871CC21-6C38-4423-AE42-7B6005042E87}" type="datetime1">
              <a:rPr lang="en-US" smtClean="0"/>
              <a:t>3/7/2015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Dan Grossman SIGCSE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E115C0-909B-4E1C-9E6E-04B3E91035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Dan Grossman SIGCSE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2AAE3-B489-4A15-89C7-18993943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2514600" y="6400800"/>
            <a:ext cx="5105400" cy="457200"/>
          </a:xfrm>
        </p:spPr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7,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Dan Grossman SIGCSE 2015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83048-0376-4A94-A445-C2F5CD3FC3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Dan Grossman SIGCSE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EA12F5-03B5-4BEE-BF40-7EC1D15EB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7, 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Dan Grossman SIGCSE 2015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FCB40-9664-45B5-BAA8-170CAD3533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7,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Dan Grossman SIGCSE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D69B1-7287-44D7-BAC9-82A718B312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7, 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Dan Grossman SIGCSE 2015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CE0B5-4587-46C9-88FF-288BD15E32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Dan Grossman SIGCSE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7DB5F-D2ED-41DB-B30F-B019AB82D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March 7, 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Dan Grossman SIGCSE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2279E5-AC96-4A1A-8381-1C3686D40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r>
              <a:rPr lang="en-US" smtClean="0"/>
              <a:t>March 7, 2015</a:t>
            </a: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4008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nl-NL" smtClean="0"/>
              <a:t>Dan Grossman SIGCSE 2015</a:t>
            </a: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3B048AC8-D41E-4C7B-8EE3-A52489AA1F0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hf hdr="0"/>
  <p:txStyles>
    <p:titleStyle>
      <a:lvl1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81000" y="1295400"/>
            <a:ext cx="8305800" cy="4953000"/>
          </a:xfrm>
        </p:spPr>
        <p:txBody>
          <a:bodyPr/>
          <a:lstStyle/>
          <a:p>
            <a:pPr algn="ctr"/>
            <a:r>
              <a:rPr lang="en-US" sz="2800" i="0" dirty="0"/>
              <a:t/>
            </a:r>
            <a:br>
              <a:rPr lang="en-US" sz="2800" i="0" dirty="0"/>
            </a:br>
            <a:r>
              <a:rPr lang="en-US" sz="2800" b="1" i="0" dirty="0" smtClean="0"/>
              <a:t>Using My MOOC Materials On Campuses: 	    Little Stuff That Matters</a:t>
            </a:r>
            <a:r>
              <a:rPr lang="en-US" sz="2800" i="0" dirty="0" smtClean="0"/>
              <a:t/>
            </a:r>
            <a:br>
              <a:rPr lang="en-US" sz="2800" i="0" dirty="0" smtClean="0"/>
            </a:br>
            <a:r>
              <a:rPr lang="en-US" sz="2600" i="0" dirty="0" smtClean="0"/>
              <a:t/>
            </a:r>
            <a:br>
              <a:rPr lang="en-US" sz="2600" i="0" dirty="0" smtClean="0"/>
            </a:br>
            <a:r>
              <a:rPr lang="en-US" sz="2400" b="1" i="0" dirty="0" smtClean="0"/>
              <a:t>Dan Grossman</a:t>
            </a:r>
            <a:br>
              <a:rPr lang="en-US" sz="2400" b="1" i="0" dirty="0" smtClean="0"/>
            </a:br>
            <a:r>
              <a:rPr lang="en-US" sz="600" i="0" dirty="0" smtClean="0"/>
              <a:t/>
            </a:r>
            <a:br>
              <a:rPr lang="en-US" sz="600" i="0" dirty="0" smtClean="0"/>
            </a:br>
            <a:r>
              <a:rPr lang="en-US" sz="1800" i="0" dirty="0" smtClean="0"/>
              <a:t>J. Ray Bowen Professor for Innovation in Engineering Education</a:t>
            </a:r>
            <a:br>
              <a:rPr lang="en-US" sz="1800" i="0" dirty="0" smtClean="0"/>
            </a:br>
            <a:r>
              <a:rPr lang="en-US" sz="1800" i="0" dirty="0" smtClean="0"/>
              <a:t>Department of Computer Science &amp; Engineering</a:t>
            </a:r>
            <a:br>
              <a:rPr lang="en-US" sz="1800" i="0" dirty="0" smtClean="0"/>
            </a:br>
            <a:r>
              <a:rPr lang="en-US" sz="2000" i="0" dirty="0" smtClean="0"/>
              <a:t>University of Washington</a:t>
            </a:r>
            <a:br>
              <a:rPr lang="en-US" sz="2000" i="0" dirty="0" smtClean="0"/>
            </a:br>
            <a:r>
              <a:rPr lang="en-US" sz="2000" i="0" dirty="0" smtClean="0"/>
              <a:t/>
            </a:r>
            <a:br>
              <a:rPr lang="en-US" sz="2000" i="0" dirty="0" smtClean="0"/>
            </a:br>
            <a:r>
              <a:rPr lang="en-US" sz="2000" i="0" dirty="0" smtClean="0"/>
              <a:t/>
            </a:r>
            <a:br>
              <a:rPr lang="en-US" sz="2000" i="0" dirty="0" smtClean="0"/>
            </a:br>
            <a:r>
              <a:rPr lang="en-US" sz="2000" i="0" dirty="0" smtClean="0"/>
              <a:t/>
            </a:r>
            <a:br>
              <a:rPr lang="en-US" sz="2000" i="0" dirty="0" smtClean="0"/>
            </a:br>
            <a:r>
              <a:rPr lang="en-US" sz="2000" i="0" dirty="0"/>
              <a:t/>
            </a:r>
            <a:br>
              <a:rPr lang="en-US" sz="2000" i="0" dirty="0"/>
            </a:br>
            <a:r>
              <a:rPr lang="en-US" sz="2000" i="0" dirty="0" smtClean="0"/>
              <a:t>March </a:t>
            </a:r>
            <a:r>
              <a:rPr lang="en-US" sz="2000" i="0" dirty="0"/>
              <a:t>7</a:t>
            </a:r>
            <a:r>
              <a:rPr lang="en-US" sz="2000" i="0" dirty="0" smtClean="0"/>
              <a:t>, 2015</a:t>
            </a:r>
            <a:endParaRPr lang="en-US" sz="2000" i="0" dirty="0"/>
          </a:p>
        </p:txBody>
      </p:sp>
      <p:pic>
        <p:nvPicPr>
          <p:cNvPr id="3" name="Picture 4" descr="cse_logo_80x1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029200"/>
            <a:ext cx="1905000" cy="1146175"/>
          </a:xfrm>
          <a:prstGeom prst="rect">
            <a:avLst/>
          </a:prstGeom>
          <a:noFill/>
        </p:spPr>
      </p:pic>
      <p:pic>
        <p:nvPicPr>
          <p:cNvPr id="4" name="Picture 14" descr="WashingtonColorSeal-21-cl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00455" y="4953000"/>
            <a:ext cx="1371600" cy="1371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7772400" cy="3429000"/>
          </a:xfrm>
        </p:spPr>
        <p:txBody>
          <a:bodyPr/>
          <a:lstStyle/>
          <a:p>
            <a:r>
              <a:rPr lang="en-US" dirty="0" smtClean="0"/>
              <a:t>New faculty member learning the course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Same use of videos, </a:t>
            </a:r>
            <a:r>
              <a:rPr lang="en-US" dirty="0" err="1" smtClean="0"/>
              <a:t>autograder</a:t>
            </a:r>
            <a:endParaRPr lang="en-US" dirty="0" smtClean="0"/>
          </a:p>
          <a:p>
            <a:r>
              <a:rPr lang="en-US" i="1" dirty="0" smtClean="0"/>
              <a:t>He</a:t>
            </a:r>
            <a:r>
              <a:rPr lang="en-US" dirty="0" smtClean="0"/>
              <a:t> watched the videos at double-speed</a:t>
            </a:r>
          </a:p>
          <a:p>
            <a:r>
              <a:rPr lang="en-US" i="1" dirty="0" smtClean="0"/>
              <a:t>He</a:t>
            </a:r>
            <a:r>
              <a:rPr lang="en-US" dirty="0" smtClean="0"/>
              <a:t> did more flipped classroom: advanced examples, exercises</a:t>
            </a:r>
          </a:p>
          <a:p>
            <a:endParaRPr lang="en-US" dirty="0" smtClean="0"/>
          </a:p>
          <a:p>
            <a:r>
              <a:rPr lang="en-US" dirty="0" smtClean="0"/>
              <a:t>And/but… he went slower, dropping last ~20% [personal style]</a:t>
            </a:r>
          </a:p>
          <a:p>
            <a:r>
              <a:rPr lang="en-US" dirty="0" smtClean="0"/>
              <a:t>Prediction: Will evolve away from “my stuff” over time [good!]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  <p:pic>
        <p:nvPicPr>
          <p:cNvPr id="2050" name="Picture 2" descr="C:\Users\djg\Desktop\trip\zach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58049"/>
            <a:ext cx="1676400" cy="233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6292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campuses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significant use: Jerry </a:t>
            </a:r>
          </a:p>
          <a:p>
            <a:endParaRPr lang="en-US" dirty="0"/>
          </a:p>
          <a:p>
            <a:r>
              <a:rPr lang="en-US" dirty="0" smtClean="0"/>
              <a:t>Email from ~12 other faculty</a:t>
            </a:r>
          </a:p>
          <a:p>
            <a:pPr lvl="1"/>
            <a:r>
              <a:rPr lang="en-US" dirty="0" smtClean="0"/>
              <a:t>Eagerly send them solutions, sources, etc.</a:t>
            </a:r>
          </a:p>
          <a:p>
            <a:endParaRPr lang="en-US" dirty="0"/>
          </a:p>
          <a:p>
            <a:r>
              <a:rPr lang="en-US" dirty="0" smtClean="0"/>
              <a:t>Videos get “Wikipedia-style use” I don’t know about</a:t>
            </a:r>
          </a:p>
          <a:p>
            <a:endParaRPr lang="en-US" dirty="0"/>
          </a:p>
          <a:p>
            <a:r>
              <a:rPr lang="en-US" dirty="0" smtClean="0"/>
              <a:t>Colleagues lurk in the MOOC or just know about it</a:t>
            </a:r>
          </a:p>
          <a:p>
            <a:pPr lvl="1"/>
            <a:r>
              <a:rPr lang="en-US" dirty="0" smtClean="0"/>
              <a:t>Influence hard to measure but important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1726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Downside: cheating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495800"/>
          </a:xfrm>
        </p:spPr>
        <p:txBody>
          <a:bodyPr/>
          <a:lstStyle/>
          <a:p>
            <a:r>
              <a:rPr lang="en-US" dirty="0" smtClean="0"/>
              <a:t>Despite some effort, homework solutions easy to find online</a:t>
            </a:r>
          </a:p>
          <a:p>
            <a:pPr lvl="1"/>
            <a:r>
              <a:rPr lang="en-US" dirty="0" smtClean="0"/>
              <a:t>Even unintentionally</a:t>
            </a:r>
          </a:p>
          <a:p>
            <a:endParaRPr lang="en-US" dirty="0"/>
          </a:p>
          <a:p>
            <a:r>
              <a:rPr lang="en-US" dirty="0" smtClean="0"/>
              <a:t>This is what I gave up with the MOOC</a:t>
            </a:r>
          </a:p>
          <a:p>
            <a:pPr lvl="1"/>
            <a:r>
              <a:rPr lang="en-US" dirty="0" smtClean="0"/>
              <a:t>It’s an issue </a:t>
            </a:r>
            <a:r>
              <a:rPr lang="en-US" b="1" dirty="0" smtClean="0">
                <a:sym typeface="Wingdings" panose="05000000000000000000" pitchFamily="2" charset="2"/>
              </a:rPr>
              <a:t></a:t>
            </a:r>
            <a:endParaRPr lang="en-US" b="1" dirty="0" smtClean="0"/>
          </a:p>
          <a:p>
            <a:pPr lvl="1"/>
            <a:r>
              <a:rPr lang="en-US" dirty="0" smtClean="0"/>
              <a:t>It was worth it</a:t>
            </a:r>
          </a:p>
          <a:p>
            <a:pPr lvl="1"/>
            <a:r>
              <a:rPr lang="en-US" dirty="0" smtClean="0"/>
              <a:t>Could write new </a:t>
            </a:r>
            <a:r>
              <a:rPr lang="en-US" dirty="0" err="1" smtClean="0"/>
              <a:t>homeworks</a:t>
            </a:r>
            <a:r>
              <a:rPr lang="en-US" dirty="0" smtClean="0"/>
              <a:t>, but may lose </a:t>
            </a:r>
            <a:r>
              <a:rPr lang="en-US" dirty="0" err="1" smtClean="0"/>
              <a:t>autograder</a:t>
            </a:r>
            <a:r>
              <a:rPr lang="en-US" dirty="0" smtClean="0"/>
              <a:t>, polish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679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Legalities [I Am Not a Lawyer]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153400" cy="4495800"/>
          </a:xfrm>
        </p:spPr>
        <p:txBody>
          <a:bodyPr/>
          <a:lstStyle/>
          <a:p>
            <a:r>
              <a:rPr lang="en-US" dirty="0" smtClean="0"/>
              <a:t>Videos, </a:t>
            </a:r>
            <a:r>
              <a:rPr lang="en-US" dirty="0" err="1" smtClean="0"/>
              <a:t>homeworks</a:t>
            </a:r>
            <a:r>
              <a:rPr lang="en-US" dirty="0" smtClean="0"/>
              <a:t>, and reading notes available on a public UW web-page with no license restrictions</a:t>
            </a:r>
          </a:p>
          <a:p>
            <a:pPr lvl="1"/>
            <a:r>
              <a:rPr lang="en-US" dirty="0" smtClean="0"/>
              <a:t>Only “in-video questions” are </a:t>
            </a:r>
            <a:r>
              <a:rPr lang="en-US" dirty="0" err="1" smtClean="0"/>
              <a:t>Coursera</a:t>
            </a:r>
            <a:r>
              <a:rPr lang="en-US" dirty="0" smtClean="0"/>
              <a:t>-platform-only</a:t>
            </a:r>
          </a:p>
          <a:p>
            <a:endParaRPr lang="en-US" dirty="0"/>
          </a:p>
          <a:p>
            <a:r>
              <a:rPr lang="en-US" dirty="0" smtClean="0"/>
              <a:t>Share </a:t>
            </a:r>
            <a:r>
              <a:rPr lang="en-US" dirty="0" err="1" smtClean="0"/>
              <a:t>autograder</a:t>
            </a:r>
            <a:r>
              <a:rPr lang="en-US" dirty="0" smtClean="0"/>
              <a:t> with educators who ask for it</a:t>
            </a:r>
          </a:p>
          <a:p>
            <a:endParaRPr lang="en-US" dirty="0"/>
          </a:p>
          <a:p>
            <a:r>
              <a:rPr lang="en-US" dirty="0" smtClean="0"/>
              <a:t>What you can’t do: </a:t>
            </a:r>
            <a:r>
              <a:rPr lang="en-US" i="1" dirty="0" smtClean="0"/>
              <a:t>Give credit or take money while using </a:t>
            </a:r>
            <a:r>
              <a:rPr lang="en-US" i="1" dirty="0" err="1" smtClean="0"/>
              <a:t>Coursera’s</a:t>
            </a:r>
            <a:r>
              <a:rPr lang="en-US" i="1" dirty="0" smtClean="0"/>
              <a:t> platform</a:t>
            </a:r>
            <a:r>
              <a:rPr lang="en-US" dirty="0" smtClean="0"/>
              <a:t> </a:t>
            </a:r>
            <a:r>
              <a:rPr lang="en-US" i="1" dirty="0" smtClean="0"/>
              <a:t>without </a:t>
            </a:r>
            <a:r>
              <a:rPr lang="en-US" i="1" dirty="0" err="1" smtClean="0"/>
              <a:t>Coursera’s</a:t>
            </a:r>
            <a:r>
              <a:rPr lang="en-US" i="1" dirty="0" smtClean="0"/>
              <a:t> permission</a:t>
            </a:r>
          </a:p>
          <a:p>
            <a:endParaRPr lang="en-US" i="1" dirty="0"/>
          </a:p>
          <a:p>
            <a:r>
              <a:rPr lang="en-US" dirty="0" smtClean="0"/>
              <a:t>Who owns the materials?</a:t>
            </a:r>
          </a:p>
          <a:p>
            <a:pPr lvl="1"/>
            <a:r>
              <a:rPr lang="en-US" dirty="0" smtClean="0"/>
              <a:t>Not </a:t>
            </a:r>
            <a:r>
              <a:rPr lang="en-US" dirty="0" err="1" smtClean="0"/>
              <a:t>Coursera</a:t>
            </a:r>
            <a:r>
              <a:rPr lang="en-US" dirty="0" smtClean="0"/>
              <a:t> (100% clear!)</a:t>
            </a:r>
          </a:p>
          <a:p>
            <a:pPr lvl="1"/>
            <a:r>
              <a:rPr lang="en-US" dirty="0" smtClean="0"/>
              <a:t>Me or UW? Nobody knows; your campus might have a policy</a:t>
            </a:r>
          </a:p>
          <a:p>
            <a:pPr lvl="1"/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836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4495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Vow:  always </a:t>
            </a:r>
            <a:r>
              <a:rPr lang="en-US" dirty="0" smtClean="0">
                <a:solidFill>
                  <a:srgbClr val="C00000"/>
                </a:solidFill>
              </a:rPr>
              <a:t>thank the </a:t>
            </a:r>
            <a:r>
              <a:rPr lang="en-US" dirty="0" err="1" smtClean="0">
                <a:solidFill>
                  <a:srgbClr val="C00000"/>
                </a:solidFill>
              </a:rPr>
              <a:t>sherpas</a:t>
            </a:r>
            <a:r>
              <a:rPr lang="en-US" dirty="0" smtClean="0"/>
              <a:t> behind the scenes</a:t>
            </a:r>
          </a:p>
          <a:p>
            <a:pPr lvl="1"/>
            <a:r>
              <a:rPr lang="en-US" dirty="0" smtClean="0"/>
              <a:t>Did the </a:t>
            </a:r>
            <a:r>
              <a:rPr lang="en-US" dirty="0" err="1" smtClean="0"/>
              <a:t>autograder</a:t>
            </a:r>
            <a:r>
              <a:rPr lang="en-US" dirty="0" smtClean="0"/>
              <a:t>, quiz questions, and much more!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  <p:pic>
        <p:nvPicPr>
          <p:cNvPr id="7" name="Picture 2" descr="C:\Users\djg\Desktop\Cap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671" y="3276600"/>
            <a:ext cx="1144921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djg\Desktop\coursera_t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18" y="3276600"/>
            <a:ext cx="4236192" cy="317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jg\Desktop\trip\amari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1"/>
          <a:stretch/>
        </p:blipFill>
        <p:spPr bwMode="auto">
          <a:xfrm>
            <a:off x="6000467" y="3276600"/>
            <a:ext cx="1176544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jg\Desktop\trip\trevor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04"/>
          <a:stretch/>
        </p:blipFill>
        <p:spPr bwMode="auto">
          <a:xfrm>
            <a:off x="7315200" y="3259858"/>
            <a:ext cx="1195889" cy="138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jg\Desktop\trip\bret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87"/>
          <a:stretch/>
        </p:blipFill>
        <p:spPr bwMode="auto">
          <a:xfrm>
            <a:off x="4845530" y="4648200"/>
            <a:ext cx="111125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jg\Desktop\trip\max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29"/>
          <a:stretch/>
        </p:blipFill>
        <p:spPr bwMode="auto">
          <a:xfrm>
            <a:off x="6064375" y="4648201"/>
            <a:ext cx="112052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371600" y="1371600"/>
            <a:ext cx="6329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US" b="0" dirty="0">
                <a:latin typeface="+mj-lt"/>
              </a:rPr>
              <a:t>http://homes.cs.washington.edu/~djg/</a:t>
            </a:r>
          </a:p>
          <a:p>
            <a:pPr lvl="1" algn="ctr"/>
            <a:r>
              <a:rPr lang="en-US" b="0" dirty="0">
                <a:latin typeface="+mj-lt"/>
              </a:rPr>
              <a:t>https://</a:t>
            </a:r>
            <a:r>
              <a:rPr lang="en-US" b="0" dirty="0" smtClean="0">
                <a:latin typeface="+mj-lt"/>
              </a:rPr>
              <a:t>www.coursera.org/course/proglang</a:t>
            </a: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71665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[back-up slides]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554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open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Have the materials contributed to </a:t>
            </a:r>
            <a:r>
              <a:rPr lang="en-US" b="1" i="1" dirty="0" smtClean="0"/>
              <a:t>student learning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I don’t know.  Probably?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682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  <p:pic>
        <p:nvPicPr>
          <p:cNvPr id="7" name="Picture 2" descr="C:\Users\djg\Desktop\trip\orange_box_examp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914400"/>
            <a:ext cx="7388971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0169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  <p:pic>
        <p:nvPicPr>
          <p:cNvPr id="7" name="Picture 2" descr="C:\Users\djg\Desktop\recor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151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8229600" cy="4495800"/>
          </a:xfrm>
        </p:spPr>
        <p:txBody>
          <a:bodyPr/>
          <a:lstStyle/>
          <a:p>
            <a:r>
              <a:rPr lang="en-US" dirty="0" smtClean="0"/>
              <a:t>MOOC initially </a:t>
            </a:r>
            <a:r>
              <a:rPr lang="en-US" dirty="0"/>
              <a:t>taught Jan-Mar </a:t>
            </a:r>
            <a:r>
              <a:rPr lang="en-US" dirty="0" smtClean="0"/>
              <a:t>2013</a:t>
            </a:r>
          </a:p>
          <a:p>
            <a:pPr lvl="1"/>
            <a:r>
              <a:rPr lang="en-US" dirty="0" err="1" smtClean="0"/>
              <a:t>Coursera</a:t>
            </a:r>
            <a:endParaRPr lang="en-US" dirty="0" smtClean="0"/>
          </a:p>
          <a:p>
            <a:pPr lvl="1"/>
            <a:r>
              <a:rPr lang="en-US" dirty="0" smtClean="0"/>
              <a:t>Reoffered Fall 2013, Fall 2014 </a:t>
            </a:r>
          </a:p>
          <a:p>
            <a:pPr lvl="1"/>
            <a:r>
              <a:rPr lang="en-US" dirty="0" smtClean="0"/>
              <a:t>Programming languages (content not relevant to my remarks)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 algn="ctr">
              <a:buNone/>
            </a:pPr>
            <a:endParaRPr lang="en-US" sz="1000" dirty="0" smtClean="0"/>
          </a:p>
          <a:p>
            <a:pPr marL="457200" lvl="1" indent="0" algn="ctr">
              <a:buNone/>
            </a:pPr>
            <a:r>
              <a:rPr lang="en-US" dirty="0" smtClean="0"/>
              <a:t>https</a:t>
            </a:r>
            <a:r>
              <a:rPr lang="en-US" dirty="0"/>
              <a:t>://www.coursera.org/course/proglang</a:t>
            </a:r>
            <a:endParaRPr lang="en-US" i="1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sz="9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  <p:pic>
        <p:nvPicPr>
          <p:cNvPr id="10" name="Picture 2" descr="Z:\Dan\proglang-002\course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0" b="6726"/>
          <a:stretch/>
        </p:blipFill>
        <p:spPr bwMode="auto">
          <a:xfrm>
            <a:off x="2717076" y="3048000"/>
            <a:ext cx="4445724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257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it for “massive” and “open”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613163"/>
            <a:ext cx="5029200" cy="609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First offering (or others, multiply by ~0.65):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53303"/>
            <a:ext cx="4724400" cy="304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http://www.martinprint.com.au/blog/wp-content/uploads/2012/12/roof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441952" cy="229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069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jg\Desktop\trip\coursetalk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769331"/>
            <a:ext cx="6164263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jg\Desktop\trip\coursetalk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2"/>
          <a:stretch/>
        </p:blipFill>
        <p:spPr bwMode="auto">
          <a:xfrm>
            <a:off x="457200" y="2853096"/>
            <a:ext cx="85344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  <p:pic>
        <p:nvPicPr>
          <p:cNvPr id="7" name="Picture 3" descr="C:\Users\djg\Desktop\Captur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788" y="457200"/>
            <a:ext cx="34480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jg\Desktop\Captur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2"/>
          <a:stretch/>
        </p:blipFill>
        <p:spPr bwMode="auto">
          <a:xfrm>
            <a:off x="5865813" y="985605"/>
            <a:ext cx="3125787" cy="2777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djg\Desktop\Captur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4600934"/>
            <a:ext cx="7086600" cy="144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177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324600" cy="4495800"/>
          </a:xfrm>
        </p:spPr>
        <p:txBody>
          <a:bodyPr/>
          <a:lstStyle/>
          <a:p>
            <a:r>
              <a:rPr lang="en-US" dirty="0" smtClean="0"/>
              <a:t>25-30 hours of </a:t>
            </a:r>
            <a:r>
              <a:rPr lang="en-US" b="1" dirty="0" smtClean="0">
                <a:solidFill>
                  <a:srgbClr val="C00000"/>
                </a:solidFill>
              </a:rPr>
              <a:t>video</a:t>
            </a:r>
            <a:r>
              <a:rPr lang="en-US" dirty="0" smtClean="0"/>
              <a:t> for 10+ weeks of content</a:t>
            </a:r>
          </a:p>
          <a:p>
            <a:pPr lvl="1"/>
            <a:r>
              <a:rPr lang="en-US" dirty="0" smtClean="0"/>
              <a:t>Some </a:t>
            </a:r>
            <a:r>
              <a:rPr lang="en-US" dirty="0" err="1" smtClean="0"/>
              <a:t>Powerpoint</a:t>
            </a:r>
            <a:r>
              <a:rPr lang="en-US" dirty="0" smtClean="0"/>
              <a:t>, lots of writing/running code</a:t>
            </a:r>
          </a:p>
          <a:p>
            <a:endParaRPr lang="en-US" sz="1000" dirty="0" smtClean="0"/>
          </a:p>
          <a:p>
            <a:r>
              <a:rPr lang="en-US" dirty="0" smtClean="0"/>
              <a:t>“Weapons grade” homegrown </a:t>
            </a:r>
            <a:r>
              <a:rPr lang="en-US" b="1" dirty="0" err="1" smtClean="0">
                <a:solidFill>
                  <a:srgbClr val="C00000"/>
                </a:solidFill>
              </a:rPr>
              <a:t>autograder</a:t>
            </a:r>
            <a:r>
              <a:rPr lang="en-US" b="1" dirty="0" smtClean="0">
                <a:solidFill>
                  <a:srgbClr val="C00000"/>
                </a:solidFill>
              </a:rPr>
              <a:t>       </a:t>
            </a:r>
            <a:endParaRPr lang="en-US" dirty="0"/>
          </a:p>
          <a:p>
            <a:pPr lvl="1"/>
            <a:r>
              <a:rPr lang="en-US" dirty="0" smtClean="0"/>
              <a:t>Testing, language features used</a:t>
            </a:r>
          </a:p>
          <a:p>
            <a:pPr marL="0" indent="0">
              <a:buNone/>
            </a:pPr>
            <a:endParaRPr lang="en-US" sz="1000" dirty="0" smtClean="0"/>
          </a:p>
          <a:p>
            <a:r>
              <a:rPr lang="en-US" dirty="0" smtClean="0"/>
              <a:t>Reading </a:t>
            </a:r>
            <a:r>
              <a:rPr lang="en-US" b="1" dirty="0" smtClean="0">
                <a:solidFill>
                  <a:srgbClr val="C00000"/>
                </a:solidFill>
              </a:rPr>
              <a:t>notes</a:t>
            </a:r>
            <a:r>
              <a:rPr lang="en-US" dirty="0" smtClean="0"/>
              <a:t> with very few typos left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Peer-assessment rubrics</a:t>
            </a:r>
            <a:r>
              <a:rPr lang="en-US" dirty="0" smtClean="0"/>
              <a:t> for style</a:t>
            </a:r>
            <a:endParaRPr lang="en-US" dirty="0"/>
          </a:p>
          <a:p>
            <a:endParaRPr lang="en-US" sz="1000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Practice </a:t>
            </a:r>
            <a:r>
              <a:rPr lang="en-US" b="1" dirty="0">
                <a:solidFill>
                  <a:srgbClr val="C00000"/>
                </a:solidFill>
              </a:rPr>
              <a:t>problems</a:t>
            </a:r>
            <a:r>
              <a:rPr lang="en-US" dirty="0"/>
              <a:t> </a:t>
            </a:r>
            <a:r>
              <a:rPr lang="en-US" dirty="0" smtClean="0"/>
              <a:t>contributed by volunteers</a:t>
            </a:r>
            <a:endParaRPr lang="en-US" dirty="0"/>
          </a:p>
          <a:p>
            <a:endParaRPr lang="en-US" sz="1000" dirty="0" smtClean="0"/>
          </a:p>
          <a:p>
            <a:r>
              <a:rPr lang="en-US" dirty="0" smtClean="0"/>
              <a:t>More </a:t>
            </a:r>
            <a:r>
              <a:rPr lang="en-US" b="1" dirty="0" smtClean="0">
                <a:solidFill>
                  <a:srgbClr val="C00000"/>
                </a:solidFill>
              </a:rPr>
              <a:t>data</a:t>
            </a:r>
            <a:r>
              <a:rPr lang="en-US" dirty="0" smtClean="0"/>
              <a:t> than I know what to do with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62800" y="2351157"/>
            <a:ext cx="1508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On-campus</a:t>
            </a:r>
          </a:p>
          <a:p>
            <a:r>
              <a:rPr lang="en-US" sz="2000" b="0" dirty="0" smtClean="0">
                <a:latin typeface="+mn-lt"/>
              </a:rPr>
              <a:t>use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have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 bwMode="auto">
          <a:xfrm>
            <a:off x="6172200" y="1676400"/>
            <a:ext cx="838200" cy="21336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6172200" y="4419600"/>
            <a:ext cx="838200" cy="1524000"/>
          </a:xfrm>
          <a:prstGeom prst="rightBrace">
            <a:avLst/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7349" y="4546937"/>
            <a:ext cx="15792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latin typeface="+mn-lt"/>
              </a:rPr>
              <a:t>No campus</a:t>
            </a:r>
          </a:p>
          <a:p>
            <a:r>
              <a:rPr lang="en-US" sz="2000" b="0" dirty="0" smtClean="0">
                <a:latin typeface="+mn-lt"/>
              </a:rPr>
              <a:t>use yet, </a:t>
            </a:r>
          </a:p>
          <a:p>
            <a:r>
              <a:rPr lang="en-US" sz="2000" b="0" dirty="0">
                <a:latin typeface="+mn-lt"/>
              </a:rPr>
              <a:t>b</a:t>
            </a:r>
            <a:r>
              <a:rPr lang="en-US" sz="2000" b="0" dirty="0" smtClean="0">
                <a:latin typeface="+mn-lt"/>
              </a:rPr>
              <a:t>ut I should!</a:t>
            </a:r>
          </a:p>
        </p:txBody>
      </p:sp>
    </p:spTree>
    <p:extLst>
      <p:ext uri="{BB962C8B-B14F-4D97-AF65-F5344CB8AC3E}">
        <p14:creationId xmlns:p14="http://schemas.microsoft.com/office/powerpoint/2010/main" val="8674049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  <p:bldP spid="8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when…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 teach the course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Others at UW </a:t>
            </a:r>
            <a:r>
              <a:rPr lang="en-US" dirty="0" smtClean="0"/>
              <a:t>teach the course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i="1" dirty="0" smtClean="0">
                <a:solidFill>
                  <a:srgbClr val="C00000"/>
                </a:solidFill>
              </a:rPr>
              <a:t>Others elsewhere</a:t>
            </a:r>
            <a:r>
              <a:rPr lang="en-US" dirty="0" smtClean="0"/>
              <a:t> use the materials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498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about videos is minor compared to two things: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Have not “flipped” but:</a:t>
            </a:r>
          </a:p>
          <a:p>
            <a:pPr lvl="1"/>
            <a:r>
              <a:rPr lang="en-US" dirty="0" smtClean="0"/>
              <a:t>Students love videos </a:t>
            </a:r>
            <a:r>
              <a:rPr lang="en-US" i="1" dirty="0" smtClean="0"/>
              <a:t>and</a:t>
            </a:r>
            <a:r>
              <a:rPr lang="en-US" dirty="0" smtClean="0"/>
              <a:t> come to class</a:t>
            </a:r>
          </a:p>
          <a:p>
            <a:pPr lvl="1"/>
            <a:r>
              <a:rPr lang="en-US" dirty="0"/>
              <a:t>Don’t fall behind when </a:t>
            </a:r>
            <a:r>
              <a:rPr lang="en-US" dirty="0" smtClean="0"/>
              <a:t>miss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Makes class time and schedule more flexible [like textbook]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  <p:sp>
        <p:nvSpPr>
          <p:cNvPr id="7" name="Equal 6"/>
          <p:cNvSpPr/>
          <p:nvPr/>
        </p:nvSpPr>
        <p:spPr bwMode="auto">
          <a:xfrm rot="5400000">
            <a:off x="3276600" y="2133600"/>
            <a:ext cx="914400" cy="914400"/>
          </a:xfrm>
          <a:prstGeom prst="mathEqual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Isosceles Triangle 9"/>
          <p:cNvSpPr/>
          <p:nvPr/>
        </p:nvSpPr>
        <p:spPr bwMode="auto">
          <a:xfrm rot="16200000">
            <a:off x="4883660" y="2369057"/>
            <a:ext cx="669034" cy="53645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Isosceles Triangle 11"/>
          <p:cNvSpPr/>
          <p:nvPr/>
        </p:nvSpPr>
        <p:spPr bwMode="auto">
          <a:xfrm rot="16200000">
            <a:off x="5493258" y="2352292"/>
            <a:ext cx="669034" cy="53645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1059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jg\Desktop\trip\autogra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8600"/>
            <a:ext cx="4797425" cy="351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Autograder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425" y="3581400"/>
            <a:ext cx="7772400" cy="1600200"/>
          </a:xfrm>
        </p:spPr>
        <p:txBody>
          <a:bodyPr/>
          <a:lstStyle/>
          <a:p>
            <a:r>
              <a:rPr lang="en-US" dirty="0" smtClean="0"/>
              <a:t>TAs  [still] grade homework by hand</a:t>
            </a:r>
          </a:p>
          <a:p>
            <a:endParaRPr lang="en-US" dirty="0"/>
          </a:p>
          <a:p>
            <a:r>
              <a:rPr lang="en-US" dirty="0" smtClean="0"/>
              <a:t>Use </a:t>
            </a:r>
            <a:r>
              <a:rPr lang="en-US" dirty="0" err="1" smtClean="0"/>
              <a:t>autograder</a:t>
            </a:r>
            <a:r>
              <a:rPr lang="en-US" dirty="0" smtClean="0"/>
              <a:t> to </a:t>
            </a:r>
            <a:r>
              <a:rPr lang="en-US" i="1" dirty="0" smtClean="0"/>
              <a:t>understand</a:t>
            </a:r>
            <a:r>
              <a:rPr lang="en-US" dirty="0" smtClean="0"/>
              <a:t>  the code’s correctness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65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Initial worry: </a:t>
            </a:r>
            <a:r>
              <a:rPr lang="en-US" i="1" dirty="0" smtClean="0"/>
              <a:t>Why am I paying for a free class?</a:t>
            </a:r>
          </a:p>
          <a:p>
            <a:pPr lvl="1"/>
            <a:r>
              <a:rPr lang="en-US" dirty="0" smtClean="0"/>
              <a:t>First day: Emphasize class benefits beyond the MOOC</a:t>
            </a:r>
          </a:p>
          <a:p>
            <a:endParaRPr lang="en-US" dirty="0"/>
          </a:p>
          <a:p>
            <a:r>
              <a:rPr lang="en-US" dirty="0" smtClean="0"/>
              <a:t>Reality: </a:t>
            </a:r>
            <a:r>
              <a:rPr lang="en-US" dirty="0" smtClean="0">
                <a:solidFill>
                  <a:schemeClr val="tx2"/>
                </a:solidFill>
              </a:rPr>
              <a:t>Complaints-to-date: 0</a:t>
            </a:r>
          </a:p>
          <a:p>
            <a:pPr lvl="1"/>
            <a:r>
              <a:rPr lang="en-US" dirty="0" smtClean="0"/>
              <a:t>“VIP version of famous course” known to friends and employers</a:t>
            </a:r>
          </a:p>
          <a:p>
            <a:pPr lvl="1"/>
            <a:r>
              <a:rPr lang="en-US" dirty="0" smtClean="0"/>
              <a:t>Complete, polished materials</a:t>
            </a:r>
          </a:p>
          <a:p>
            <a:pPr lvl="1"/>
            <a:r>
              <a:rPr lang="en-US" dirty="0" smtClean="0"/>
              <a:t>Course already popular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March 7, 2015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048AC8-D41E-4C7B-8EE3-A52489AA1F0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NL" smtClean="0"/>
              <a:t>Dan Grossman SIGCSE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256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dan_design_template">
  <a:themeElements>
    <a:clrScheme name="dan_design_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an_desig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b="0" dirty="0" err="1" smtClean="0">
            <a:latin typeface="+mn-lt"/>
          </a:defRPr>
        </a:defPPr>
      </a:lstStyle>
    </a:txDef>
  </a:objectDefaults>
  <a:extraClrSchemeLst>
    <a:extraClrScheme>
      <a:clrScheme name="dan_desig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_desig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_desig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131319</TotalTime>
  <Words>677</Words>
  <Application>Microsoft Office PowerPoint</Application>
  <PresentationFormat>On-screen Show (4:3)</PresentationFormat>
  <Paragraphs>193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dan_design_template</vt:lpstr>
      <vt:lpstr> Using My MOOC Materials On Campuses:      Little Stuff That Matters  Dan Grossman  J. Ray Bowen Professor for Innovation in Engineering Education Department of Computer Science &amp; Engineering University of Washington     March 7, 2015</vt:lpstr>
      <vt:lpstr>Context</vt:lpstr>
      <vt:lpstr>Did it for “massive” and “open”</vt:lpstr>
      <vt:lpstr>Success</vt:lpstr>
      <vt:lpstr>What we have</vt:lpstr>
      <vt:lpstr>Use when…</vt:lpstr>
      <vt:lpstr>Videos</vt:lpstr>
      <vt:lpstr>Autograder</vt:lpstr>
      <vt:lpstr>Student reaction</vt:lpstr>
      <vt:lpstr>Zach</vt:lpstr>
      <vt:lpstr>Other campuses</vt:lpstr>
      <vt:lpstr>Downside: cheating</vt:lpstr>
      <vt:lpstr>Legalities [I Am Not a Lawyer]</vt:lpstr>
      <vt:lpstr>Thanks</vt:lpstr>
      <vt:lpstr>PowerPoint Presentation</vt:lpstr>
      <vt:lpstr>The open question</vt:lpstr>
      <vt:lpstr>PowerPoint Presentation</vt:lpstr>
      <vt:lpstr>PowerPoint Presentation</vt:lpstr>
    </vt:vector>
  </TitlesOfParts>
  <Company>UW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Languages &amp;  Software Engineering</dc:title>
  <dc:creator>Dan Grossman</dc:creator>
  <cp:lastModifiedBy>djg</cp:lastModifiedBy>
  <cp:revision>2871</cp:revision>
  <cp:lastPrinted>2013-09-08T21:16:42Z</cp:lastPrinted>
  <dcterms:created xsi:type="dcterms:W3CDTF">2009-03-13T20:43:19Z</dcterms:created>
  <dcterms:modified xsi:type="dcterms:W3CDTF">2015-03-07T16:16:55Z</dcterms:modified>
</cp:coreProperties>
</file>