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2"/>
  </p:notesMasterIdLst>
  <p:handoutMasterIdLst>
    <p:handoutMasterId r:id="rId63"/>
  </p:handoutMasterIdLst>
  <p:sldIdLst>
    <p:sldId id="256" r:id="rId5"/>
    <p:sldId id="824" r:id="rId6"/>
    <p:sldId id="864" r:id="rId7"/>
    <p:sldId id="857" r:id="rId8"/>
    <p:sldId id="856" r:id="rId9"/>
    <p:sldId id="764" r:id="rId10"/>
    <p:sldId id="746" r:id="rId11"/>
    <p:sldId id="854" r:id="rId12"/>
    <p:sldId id="853" r:id="rId13"/>
    <p:sldId id="852" r:id="rId14"/>
    <p:sldId id="851" r:id="rId15"/>
    <p:sldId id="850" r:id="rId16"/>
    <p:sldId id="849" r:id="rId17"/>
    <p:sldId id="848" r:id="rId18"/>
    <p:sldId id="865" r:id="rId19"/>
    <p:sldId id="757" r:id="rId20"/>
    <p:sldId id="826" r:id="rId21"/>
    <p:sldId id="855" r:id="rId22"/>
    <p:sldId id="789" r:id="rId23"/>
    <p:sldId id="788" r:id="rId24"/>
    <p:sldId id="787" r:id="rId25"/>
    <p:sldId id="786" r:id="rId26"/>
    <p:sldId id="713" r:id="rId27"/>
    <p:sldId id="732" r:id="rId28"/>
    <p:sldId id="666" r:id="rId29"/>
    <p:sldId id="712" r:id="rId30"/>
    <p:sldId id="711" r:id="rId31"/>
    <p:sldId id="710" r:id="rId32"/>
    <p:sldId id="708" r:id="rId33"/>
    <p:sldId id="766" r:id="rId34"/>
    <p:sldId id="772" r:id="rId35"/>
    <p:sldId id="771" r:id="rId36"/>
    <p:sldId id="770" r:id="rId37"/>
    <p:sldId id="769" r:id="rId38"/>
    <p:sldId id="768" r:id="rId39"/>
    <p:sldId id="761" r:id="rId40"/>
    <p:sldId id="765" r:id="rId41"/>
    <p:sldId id="827" r:id="rId42"/>
    <p:sldId id="808" r:id="rId43"/>
    <p:sldId id="866" r:id="rId44"/>
    <p:sldId id="872" r:id="rId45"/>
    <p:sldId id="869" r:id="rId46"/>
    <p:sldId id="870" r:id="rId47"/>
    <p:sldId id="842" r:id="rId48"/>
    <p:sldId id="792" r:id="rId49"/>
    <p:sldId id="873" r:id="rId50"/>
    <p:sldId id="874" r:id="rId51"/>
    <p:sldId id="793" r:id="rId52"/>
    <p:sldId id="794" r:id="rId53"/>
    <p:sldId id="795" r:id="rId54"/>
    <p:sldId id="796" r:id="rId55"/>
    <p:sldId id="797" r:id="rId56"/>
    <p:sldId id="798" r:id="rId57"/>
    <p:sldId id="816" r:id="rId58"/>
    <p:sldId id="784" r:id="rId59"/>
    <p:sldId id="790" r:id="rId60"/>
    <p:sldId id="807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 autoAdjust="0"/>
    <p:restoredTop sz="72056" autoAdjust="0"/>
  </p:normalViewPr>
  <p:slideViewPr>
    <p:cSldViewPr snapToGrid="0" snapToObjects="1">
      <p:cViewPr varScale="1">
        <p:scale>
          <a:sx n="59" d="100"/>
          <a:sy n="59" d="100"/>
        </p:scale>
        <p:origin x="11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3893-892E-BF46-883A-BCD916407769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8EB90-BC9E-1D41-A311-493D086F9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9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5CE4-5B7F-F64D-A9A2-38A7F33DCC4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3F192-5182-2E41-9F24-C6FE91598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6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Applications: CSP where the nodes of Q are the variables of the CSP problem, its hyperedges are the constraints, and D represents the valid assignments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Databases: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“basic inequalities”, or Shannon inequalities.  Their consequences are called “Shannon type inequalities”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7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Tightness is proven using a group characterization by Chan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2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already proved 2^O(</a:t>
            </a:r>
            <a:r>
              <a:rPr lang="en-US" dirty="0" err="1"/>
              <a:t>subw</a:t>
            </a:r>
            <a:r>
              <a:rPr lang="en-US" dirty="0"/>
              <a:t>), but we improve to 2^subw.  We improve AND we generalize the </a:t>
            </a:r>
            <a:r>
              <a:rPr lang="en-US" dirty="0" err="1"/>
              <a:t>subw</a:t>
            </a:r>
            <a:r>
              <a:rPr lang="en-US" dirty="0"/>
              <a:t> to account for statistics.</a:t>
            </a:r>
          </a:p>
          <a:p>
            <a:endParaRPr lang="en-US" dirty="0"/>
          </a:p>
          <a:p>
            <a:r>
              <a:rPr lang="en-US" dirty="0"/>
              <a:t>Marx used ETH to prove that a class of queries is Fixed Parameter Tractable </a:t>
            </a:r>
            <a:r>
              <a:rPr lang="en-US" dirty="0" err="1"/>
              <a:t>iff</a:t>
            </a:r>
            <a:r>
              <a:rPr lang="en-US" dirty="0"/>
              <a:t> it has a bounded </a:t>
            </a:r>
            <a:r>
              <a:rPr lang="en-US" dirty="0" err="1"/>
              <a:t>subw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2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819" y="96119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Optimal Query Processing Meets Information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435" y="3367422"/>
            <a:ext cx="7306235" cy="694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Dan Suciu – University of Washington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0D75C-A611-8B44-A77C-48D0C52B878A}"/>
              </a:ext>
            </a:extLst>
          </p:cNvPr>
          <p:cNvSpPr txBox="1"/>
          <p:nvPr/>
        </p:nvSpPr>
        <p:spPr>
          <a:xfrm>
            <a:off x="2818151" y="4608438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Hung Ngo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EF2EE-217B-654B-86BD-E86BC336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65" y="5073324"/>
            <a:ext cx="1784676" cy="17846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0684A9-6098-024F-A00B-EEFF64FEFD8C}"/>
              </a:ext>
            </a:extLst>
          </p:cNvPr>
          <p:cNvSpPr/>
          <p:nvPr/>
        </p:nvSpPr>
        <p:spPr>
          <a:xfrm>
            <a:off x="0" y="4608438"/>
            <a:ext cx="2849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Mahmoud Abo-Khamis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D1AFF-24C0-B742-82C4-746430072F5E}"/>
              </a:ext>
            </a:extLst>
          </p:cNvPr>
          <p:cNvSpPr txBox="1"/>
          <p:nvPr/>
        </p:nvSpPr>
        <p:spPr>
          <a:xfrm>
            <a:off x="7180689" y="6008982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[PODS’2016]</a:t>
            </a:r>
          </a:p>
          <a:p>
            <a:r>
              <a:rPr lang="en-US" sz="2000" dirty="0"/>
              <a:t>[PODS’2017]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1ACF9-8FF1-6849-AD65-FD3AFE6B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828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87480-3340-C24A-A054-D55728912AAA}"/>
              </a:ext>
            </a:extLst>
          </p:cNvPr>
          <p:cNvSpPr txBox="1"/>
          <p:nvPr/>
        </p:nvSpPr>
        <p:spPr>
          <a:xfrm>
            <a:off x="4272197" y="4616970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– </a:t>
            </a:r>
            <a:r>
              <a:rPr lang="en-US" sz="2000" dirty="0" err="1"/>
              <a:t>RelationalAI</a:t>
            </a:r>
            <a:r>
              <a:rPr lang="en-US" sz="2000" dirty="0"/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416335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No other info: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is a key: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</a:p>
          <a:p>
            <a:r>
              <a:rPr lang="en-US" dirty="0">
                <a:solidFill>
                  <a:schemeClr val="bg1"/>
                </a:solidFill>
              </a:rPr>
              <a:t>S.Y has degree ≤ d:</a:t>
            </a: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|Q(D)| ≤ </a:t>
            </a:r>
            <a:r>
              <a:rPr lang="en-US" dirty="0" err="1">
                <a:solidFill>
                  <a:schemeClr val="bg1"/>
                </a:solidFill>
              </a:rPr>
              <a:t>d×N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E.g. R(X,Y)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S(Y,Z)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T(Z,X)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 No other info: 			|Q(D)| ≤ N</a:t>
            </a:r>
            <a:r>
              <a:rPr lang="en-US" baseline="30000" dirty="0">
                <a:solidFill>
                  <a:schemeClr val="bg1"/>
                </a:solidFill>
              </a:rPr>
              <a:t>3/2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No other info: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is a key: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has degree ≤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:	</a:t>
            </a:r>
            <a:r>
              <a:rPr lang="en-US" dirty="0">
                <a:solidFill>
                  <a:schemeClr val="bg1"/>
                </a:solidFill>
              </a:rPr>
              <a:t>|Q(D)| ≤ </a:t>
            </a:r>
            <a:r>
              <a:rPr lang="en-US" dirty="0" err="1">
                <a:solidFill>
                  <a:schemeClr val="bg1"/>
                </a:solidFill>
              </a:rPr>
              <a:t>d×N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E.g. R(X,Y)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S(Y,Z)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T(Z,X)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 No other info: 			|Q(D)| ≤ N</a:t>
            </a:r>
            <a:r>
              <a:rPr lang="en-US" baseline="30000" dirty="0">
                <a:solidFill>
                  <a:schemeClr val="bg1"/>
                </a:solidFill>
              </a:rPr>
              <a:t>3/2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2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No other info: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is a key: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has degree ≤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: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/>
              <a:t>×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E.g. R(X,Y)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S(Y,Z)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T(Z,X)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 No other info: 			|Q(D)| ≤ N</a:t>
            </a:r>
            <a:r>
              <a:rPr lang="en-US" baseline="30000" dirty="0">
                <a:solidFill>
                  <a:schemeClr val="bg1"/>
                </a:solidFill>
              </a:rPr>
              <a:t>3/2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No other info: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is a key: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has degree ≤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: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/>
              <a:t>×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 S(Y,Z)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 T(Z,X)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 No other info: 			|Q(D)| ≤ N</a:t>
            </a:r>
            <a:r>
              <a:rPr lang="en-US" baseline="30000" dirty="0">
                <a:solidFill>
                  <a:schemeClr val="bg1"/>
                </a:solidFill>
              </a:rPr>
              <a:t>3/2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No other info: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is a key: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has degree ≤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: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/>
              <a:t>×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 S(Y,Z)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 T(Z,X)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	 No other info: 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3/2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C2D280-7508-C64E-AE71-27CE207C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Entropy, Polymatroid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F7C9D-804D-2745-B48C-5B5C0FDB9A14}"/>
              </a:ext>
            </a:extLst>
          </p:cNvPr>
          <p:cNvSpPr/>
          <p:nvPr/>
        </p:nvSpPr>
        <p:spPr>
          <a:xfrm>
            <a:off x="556805" y="1595417"/>
            <a:ext cx="6803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Fix a set 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={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,…,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k</a:t>
            </a:r>
            <a:r>
              <a:rPr lang="en-US" sz="2400" dirty="0"/>
              <a:t>} and a function H: 2</a:t>
            </a:r>
            <a:r>
              <a:rPr lang="en-US" sz="2400" b="1" baseline="30000" dirty="0">
                <a:solidFill>
                  <a:srgbClr val="0000FF"/>
                </a:solidFill>
              </a:rPr>
              <a:t>X</a:t>
            </a:r>
            <a:r>
              <a:rPr lang="en-US" sz="2400" b="1" baseline="30000" dirty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 R</a:t>
            </a:r>
            <a:r>
              <a:rPr lang="en-US" sz="2400" baseline="-25000" dirty="0">
                <a:sym typeface="Wingdings"/>
              </a:rPr>
              <a:t>+</a:t>
            </a:r>
            <a:r>
              <a:rPr lang="en-US" sz="2400" dirty="0">
                <a:sym typeface="Wingdings"/>
              </a:rPr>
              <a:t>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856CC-9046-C341-838A-B69987D61424}"/>
              </a:ext>
            </a:extLst>
          </p:cNvPr>
          <p:cNvSpPr txBox="1"/>
          <p:nvPr/>
        </p:nvSpPr>
        <p:spPr>
          <a:xfrm>
            <a:off x="586680" y="2351273"/>
            <a:ext cx="772038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/>
              <a:t>Def</a:t>
            </a:r>
            <a:r>
              <a:rPr lang="en-US" sz="2800" dirty="0"/>
              <a:t> H is called </a:t>
            </a:r>
            <a:r>
              <a:rPr lang="en-US" sz="2800" i="1" u="sng" dirty="0"/>
              <a:t>entropic</a:t>
            </a:r>
            <a:r>
              <a:rPr lang="en-US" sz="2800" dirty="0"/>
              <a:t> if there exists random</a:t>
            </a:r>
            <a:br>
              <a:rPr lang="en-US" sz="2800" dirty="0"/>
            </a:br>
            <a:r>
              <a:rPr lang="en-US" sz="2800" dirty="0"/>
              <a:t>variables 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2800" dirty="0"/>
              <a:t>H(</a:t>
            </a:r>
            <a:r>
              <a:rPr lang="en-US" sz="2800" b="1" dirty="0">
                <a:solidFill>
                  <a:srgbClr val="0000FF"/>
                </a:solidFill>
              </a:rPr>
              <a:t>U</a:t>
            </a:r>
            <a:r>
              <a:rPr lang="en-US" sz="2800" dirty="0"/>
              <a:t>) = entropy of </a:t>
            </a:r>
            <a:r>
              <a:rPr lang="en-US" sz="2800" b="1" dirty="0">
                <a:solidFill>
                  <a:srgbClr val="0000FF"/>
                </a:solidFill>
              </a:rPr>
              <a:t>U</a:t>
            </a:r>
            <a:r>
              <a:rPr lang="en-US" sz="2800" dirty="0"/>
              <a:t>, for </a:t>
            </a:r>
            <a:r>
              <a:rPr lang="en-US" sz="2800" b="1" dirty="0">
                <a:solidFill>
                  <a:srgbClr val="0000FF"/>
                </a:solidFill>
              </a:rPr>
              <a:t>U</a:t>
            </a:r>
            <a:r>
              <a:rPr lang="en-US" sz="2800" dirty="0"/>
              <a:t> ⊆</a:t>
            </a:r>
            <a:r>
              <a:rPr lang="en-US" sz="2800" b="1" dirty="0">
                <a:solidFill>
                  <a:srgbClr val="0000FF"/>
                </a:solidFill>
              </a:rPr>
              <a:t> X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F7541-4606-214F-93FE-99DE0DE84607}"/>
              </a:ext>
            </a:extLst>
          </p:cNvPr>
          <p:cNvSpPr txBox="1"/>
          <p:nvPr/>
        </p:nvSpPr>
        <p:spPr>
          <a:xfrm>
            <a:off x="574188" y="3567974"/>
            <a:ext cx="6256841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/>
              <a:t>Def</a:t>
            </a:r>
            <a:r>
              <a:rPr lang="en-US" sz="2800" dirty="0"/>
              <a:t> H is a </a:t>
            </a:r>
            <a:r>
              <a:rPr lang="en-US" sz="2800" i="1" u="sng" dirty="0"/>
              <a:t>polymatroid</a:t>
            </a:r>
            <a:r>
              <a:rPr lang="en-US" sz="2800" dirty="0"/>
              <a:t> if</a:t>
            </a:r>
          </a:p>
          <a:p>
            <a:pPr lvl="1"/>
            <a:r>
              <a:rPr lang="en-US" sz="2800" dirty="0">
                <a:sym typeface="Wingdings"/>
              </a:rPr>
              <a:t>H(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∅</a:t>
            </a:r>
            <a:r>
              <a:rPr lang="en-US" sz="2800" dirty="0">
                <a:sym typeface="Wingdings"/>
              </a:rPr>
              <a:t>) = 0</a:t>
            </a:r>
          </a:p>
          <a:p>
            <a:pPr lvl="1"/>
            <a:r>
              <a:rPr lang="en-US" sz="2800" dirty="0">
                <a:sym typeface="Wingdings"/>
              </a:rPr>
              <a:t>H(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V</a:t>
            </a:r>
            <a:r>
              <a:rPr lang="en-US" sz="2800" dirty="0">
                <a:sym typeface="Wingdings"/>
              </a:rPr>
              <a:t>) ≥ H(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U</a:t>
            </a:r>
            <a:r>
              <a:rPr lang="en-US" sz="2800" dirty="0">
                <a:sym typeface="Wingdings"/>
              </a:rPr>
              <a:t>)				for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U</a:t>
            </a:r>
            <a:r>
              <a:rPr lang="en-US" sz="2800" dirty="0">
                <a:sym typeface="Wingdings"/>
              </a:rPr>
              <a:t> ⊆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V</a:t>
            </a:r>
          </a:p>
          <a:p>
            <a:pPr lvl="1"/>
            <a:r>
              <a:rPr lang="en-US" sz="2800" dirty="0">
                <a:sym typeface="Wingdings"/>
              </a:rPr>
              <a:t>H(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U</a:t>
            </a:r>
            <a:r>
              <a:rPr lang="en-US" sz="2800" dirty="0">
                <a:sym typeface="Wingdings"/>
              </a:rPr>
              <a:t>) + H(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V</a:t>
            </a:r>
            <a:r>
              <a:rPr lang="en-US" sz="2800" dirty="0">
                <a:sym typeface="Wingdings"/>
              </a:rPr>
              <a:t>) ≥ H(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U</a:t>
            </a:r>
            <a:r>
              <a:rPr lang="en-US" sz="2800" dirty="0">
                <a:sym typeface="Wingdings"/>
              </a:rPr>
              <a:t> ∩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V</a:t>
            </a:r>
            <a:r>
              <a:rPr lang="en-US" sz="2800" dirty="0">
                <a:sym typeface="Wingdings"/>
              </a:rPr>
              <a:t>) + H(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U</a:t>
            </a:r>
            <a:r>
              <a:rPr lang="en-US" sz="2800" dirty="0">
                <a:sym typeface="Wingdings"/>
              </a:rPr>
              <a:t> ∪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V</a:t>
            </a:r>
            <a:r>
              <a:rPr lang="en-US" sz="2800" dirty="0">
                <a:sym typeface="Wingdings"/>
              </a:rPr>
              <a:t>)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9E2B0-3CBF-664A-A7E6-2F770517F2DD}"/>
              </a:ext>
            </a:extLst>
          </p:cNvPr>
          <p:cNvSpPr txBox="1"/>
          <p:nvPr/>
        </p:nvSpPr>
        <p:spPr>
          <a:xfrm>
            <a:off x="554637" y="5576341"/>
            <a:ext cx="6805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Every entropic function is a polymatroid</a:t>
            </a:r>
          </a:p>
          <a:p>
            <a:r>
              <a:rPr lang="en-US" sz="2800" dirty="0"/>
              <a:t>Converse fails for k</a:t>
            </a:r>
            <a:r>
              <a:rPr lang="en-US" sz="2800" dirty="0">
                <a:sym typeface="Wingdings"/>
              </a:rPr>
              <a:t>≥4</a:t>
            </a:r>
            <a:r>
              <a:rPr lang="en-US" sz="2800" dirty="0"/>
              <a:t> [Zhang&amp;Yeung’98]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52B7B-1818-054C-A186-06069A700A6F}"/>
              </a:ext>
            </a:extLst>
          </p:cNvPr>
          <p:cNvSpPr txBox="1"/>
          <p:nvPr/>
        </p:nvSpPr>
        <p:spPr>
          <a:xfrm>
            <a:off x="6663063" y="3562445"/>
            <a:ext cx="2430399" cy="1168539"/>
          </a:xfrm>
          <a:prstGeom prst="wedgeEllipseCallout">
            <a:avLst>
              <a:gd name="adj1" fmla="val -60149"/>
              <a:gd name="adj2" fmla="val 101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Shannon</a:t>
            </a:r>
            <a:br>
              <a:rPr lang="en-US" sz="2400" dirty="0"/>
            </a:br>
            <a:r>
              <a:rPr lang="en-US" sz="2400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29593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4067" y="2952906"/>
            <a:ext cx="701987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/>
              <a:t>Theorem</a:t>
            </a:r>
            <a:r>
              <a:rPr lang="en-US" sz="2800" dirty="0"/>
              <a:t> ∀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 that satisfies the statistics</a:t>
            </a:r>
            <a:br>
              <a:rPr lang="en-US" sz="2800" dirty="0"/>
            </a:br>
            <a:r>
              <a:rPr lang="en-US" sz="2800" dirty="0"/>
              <a:t>log |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)| 	≤ max </a:t>
            </a:r>
            <a:r>
              <a:rPr lang="en-US" sz="2800" baseline="-25000" dirty="0"/>
              <a:t>H entropic satisfying stats</a:t>
            </a:r>
            <a:r>
              <a:rPr lang="en-US" sz="2800" dirty="0"/>
              <a:t> H(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)</a:t>
            </a:r>
          </a:p>
          <a:p>
            <a:r>
              <a:rPr lang="en-US" sz="2800" dirty="0"/>
              <a:t>				≤ max </a:t>
            </a:r>
            <a:r>
              <a:rPr lang="en-US" sz="2800" baseline="-25000" dirty="0"/>
              <a:t>H polymatroid satisfying stats </a:t>
            </a:r>
            <a:r>
              <a:rPr lang="en-US" sz="2800" dirty="0"/>
              <a:t>H(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722B9-612C-4449-8B05-99CD8FF72A4B}"/>
              </a:ext>
            </a:extLst>
          </p:cNvPr>
          <p:cNvSpPr txBox="1"/>
          <p:nvPr/>
        </p:nvSpPr>
        <p:spPr>
          <a:xfrm>
            <a:off x="46171" y="5833130"/>
            <a:ext cx="92656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err="1"/>
              <a:t>Thm</a:t>
            </a:r>
            <a:r>
              <a:rPr lang="en-US" sz="2800" dirty="0"/>
              <a:t> ∀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) computable in time </a:t>
            </a:r>
            <a:r>
              <a:rPr lang="en-US" sz="2800" dirty="0" err="1"/>
              <a:t>Õ</a:t>
            </a:r>
            <a:r>
              <a:rPr lang="en-US" sz="2800" dirty="0"/>
              <a:t>(</a:t>
            </a:r>
            <a:r>
              <a:rPr lang="en-US" sz="2800" dirty="0" err="1"/>
              <a:t>Polymatroid</a:t>
            </a:r>
            <a:r>
              <a:rPr lang="en-US" sz="2800" dirty="0"/>
              <a:t>-bound)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66B1D-6E0C-3744-8C93-AC81A393F078}"/>
              </a:ext>
            </a:extLst>
          </p:cNvPr>
          <p:cNvSpPr txBox="1"/>
          <p:nvPr/>
        </p:nvSpPr>
        <p:spPr>
          <a:xfrm>
            <a:off x="111484" y="1238820"/>
            <a:ext cx="8895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 a set of statistics for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 (cardinalities, FDs, degrees)</a:t>
            </a:r>
          </a:p>
          <a:p>
            <a:r>
              <a:rPr lang="en-US" sz="2800" dirty="0"/>
              <a:t>Fix a query 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 with variables 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={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,…,</a:t>
            </a:r>
            <a:r>
              <a:rPr lang="en-US" sz="2800" dirty="0" err="1">
                <a:solidFill>
                  <a:srgbClr val="0000FF"/>
                </a:solidFill>
              </a:rPr>
              <a:t>X</a:t>
            </a:r>
            <a:r>
              <a:rPr lang="en-US" sz="2800" baseline="-25000" dirty="0" err="1">
                <a:solidFill>
                  <a:srgbClr val="0000FF"/>
                </a:solidFill>
              </a:rPr>
              <a:t>k</a:t>
            </a:r>
            <a:r>
              <a:rPr lang="en-US" sz="2800" dirty="0"/>
              <a:t>}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1AB8F-25EE-4C4B-A867-48F6162A50CC}"/>
              </a:ext>
            </a:extLst>
          </p:cNvPr>
          <p:cNvSpPr txBox="1"/>
          <p:nvPr/>
        </p:nvSpPr>
        <p:spPr>
          <a:xfrm>
            <a:off x="6168373" y="2151584"/>
            <a:ext cx="3541684" cy="908864"/>
          </a:xfrm>
          <a:prstGeom prst="wedgeEllipseCallout">
            <a:avLst>
              <a:gd name="adj1" fmla="val -35308"/>
              <a:gd name="adj2" fmla="val 91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Asymptotically tight,</a:t>
            </a:r>
            <a:br>
              <a:rPr lang="en-US" dirty="0"/>
            </a:br>
            <a:r>
              <a:rPr lang="en-US" dirty="0"/>
              <a:t>but open if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83EF3-4DBA-444D-A65D-2BBD5235AC2E}"/>
              </a:ext>
            </a:extLst>
          </p:cNvPr>
          <p:cNvSpPr txBox="1"/>
          <p:nvPr/>
        </p:nvSpPr>
        <p:spPr>
          <a:xfrm>
            <a:off x="5799697" y="4698285"/>
            <a:ext cx="3902344" cy="908864"/>
          </a:xfrm>
          <a:prstGeom prst="wedgeEllipseCallout">
            <a:avLst>
              <a:gd name="adj1" fmla="val -28021"/>
              <a:gd name="adj2" fmla="val -84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Computable</a:t>
            </a:r>
            <a:br>
              <a:rPr lang="en-US" dirty="0"/>
            </a:br>
            <a:r>
              <a:rPr lang="en-US" dirty="0"/>
              <a:t>in EXPTIME, but not tight</a:t>
            </a:r>
          </a:p>
        </p:txBody>
      </p:sp>
    </p:spTree>
    <p:extLst>
      <p:ext uri="{BB962C8B-B14F-4D97-AF65-F5344CB8AC3E}">
        <p14:creationId xmlns:p14="http://schemas.microsoft.com/office/powerpoint/2010/main" val="178077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CC33A-6773-D145-8FDF-17A9FB9D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F5911-17A4-E440-888A-D2B24075B048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= R(X,Y)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S(Y,Z)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Database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entropic function 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9C4539-5892-8D44-8B0B-71922363BB9A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48E862-82A9-6C4E-8C96-51990F28590C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7" name="Curved Connector 27">
            <a:extLst>
              <a:ext uri="{FF2B5EF4-FFF2-40B4-BE49-F238E27FC236}">
                <a16:creationId xmlns:a16="http://schemas.microsoft.com/office/drawing/2014/main" id="{79D13989-3765-8A48-92F5-8C7ED4B5E3CF}"/>
              </a:ext>
            </a:extLst>
          </p:cNvPr>
          <p:cNvCxnSpPr>
            <a:cxnSpLocks/>
            <a:stCxn id="5" idx="7"/>
            <a:endCxn id="9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8" name="Curved Connector 27">
            <a:extLst>
              <a:ext uri="{FF2B5EF4-FFF2-40B4-BE49-F238E27FC236}">
                <a16:creationId xmlns:a16="http://schemas.microsoft.com/office/drawing/2014/main" id="{3150577A-C12F-B74B-A873-6CF4A99030B8}"/>
              </a:ext>
            </a:extLst>
          </p:cNvPr>
          <p:cNvCxnSpPr>
            <a:cxnSpLocks/>
            <a:stCxn id="6" idx="4"/>
            <a:endCxn id="5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0DCEC72-44C6-2043-B61F-C696192A2F59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B5E13404-E1E3-1743-B50F-690A1E526412}"/>
              </a:ext>
            </a:extLst>
          </p:cNvPr>
          <p:cNvCxnSpPr>
            <a:stCxn id="9" idx="2"/>
            <a:endCxn id="6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409114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19335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08472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33703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19335" y="26922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R(X,Y)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8472" y="2692284"/>
            <a:ext cx="82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S(Y,Z)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2858" y="2692284"/>
            <a:ext cx="83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T(Z,X)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9335" y="2383355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CC33A-6773-D145-8FDF-17A9FB9D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F5911-17A4-E440-888A-D2B24075B048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= R(X,Y)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S(Y,Z)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Database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entropic function 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7B9203-DE05-FF4C-AC20-A63BB30E21A4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5CF2C9-7A6E-C743-9F53-D3CEB271787A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8" name="Curved Connector 27">
            <a:extLst>
              <a:ext uri="{FF2B5EF4-FFF2-40B4-BE49-F238E27FC236}">
                <a16:creationId xmlns:a16="http://schemas.microsoft.com/office/drawing/2014/main" id="{D32EEBC8-6D7B-724D-BDFE-AB07CB702430}"/>
              </a:ext>
            </a:extLst>
          </p:cNvPr>
          <p:cNvCxnSpPr>
            <a:cxnSpLocks/>
            <a:stCxn id="12" idx="7"/>
            <a:endCxn id="20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9" name="Curved Connector 27">
            <a:extLst>
              <a:ext uri="{FF2B5EF4-FFF2-40B4-BE49-F238E27FC236}">
                <a16:creationId xmlns:a16="http://schemas.microsoft.com/office/drawing/2014/main" id="{8B1C724E-47EF-3B42-B5F1-BBF971C5C02C}"/>
              </a:ext>
            </a:extLst>
          </p:cNvPr>
          <p:cNvCxnSpPr>
            <a:cxnSpLocks/>
            <a:stCxn id="17" idx="4"/>
            <a:endCxn id="12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7648A23-C434-AD49-9498-EC47FB253062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21" name="Curved Connector 27">
            <a:extLst>
              <a:ext uri="{FF2B5EF4-FFF2-40B4-BE49-F238E27FC236}">
                <a16:creationId xmlns:a16="http://schemas.microsoft.com/office/drawing/2014/main" id="{DBF01F64-4C83-564E-B281-8CF11C47D981}"/>
              </a:ext>
            </a:extLst>
          </p:cNvPr>
          <p:cNvCxnSpPr>
            <a:stCxn id="20" idx="2"/>
            <a:endCxn id="17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288794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1647" y="2752687"/>
          <a:ext cx="20707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19335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08472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8487"/>
              </p:ext>
            </p:extLst>
          </p:nvPr>
        </p:nvGraphicFramePr>
        <p:xfrm>
          <a:off x="7133703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647" y="2355218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9335" y="26922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R(X,Y)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8472" y="2692284"/>
            <a:ext cx="82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S(Y,Z)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2858" y="2692284"/>
            <a:ext cx="83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T(Z,X)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9335" y="2383355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77C0A-5CA7-6B49-B66A-D6390D9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C5DB1-D69E-0448-9F38-7C21612BE2A7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= R(X,Y)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S(Y,Z)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Database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entropic function 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50664B-2B07-1B4B-8330-39DD5AAC6CC5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C08FF3-0256-AA45-A72C-A05F0DBE13F5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29" name="Curved Connector 27">
            <a:extLst>
              <a:ext uri="{FF2B5EF4-FFF2-40B4-BE49-F238E27FC236}">
                <a16:creationId xmlns:a16="http://schemas.microsoft.com/office/drawing/2014/main" id="{FC9F87E2-40A2-DE46-A92B-BF95CB7B46FA}"/>
              </a:ext>
            </a:extLst>
          </p:cNvPr>
          <p:cNvCxnSpPr>
            <a:cxnSpLocks/>
            <a:stCxn id="27" idx="7"/>
            <a:endCxn id="31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30" name="Curved Connector 27">
            <a:extLst>
              <a:ext uri="{FF2B5EF4-FFF2-40B4-BE49-F238E27FC236}">
                <a16:creationId xmlns:a16="http://schemas.microsoft.com/office/drawing/2014/main" id="{0CA01ED3-BC48-604D-8658-4DAD89AFBCD2}"/>
              </a:ext>
            </a:extLst>
          </p:cNvPr>
          <p:cNvCxnSpPr>
            <a:cxnSpLocks/>
            <a:stCxn id="28" idx="4"/>
            <a:endCxn id="27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1F6EA31-8B01-4E48-BD74-D9E9E7C92CC7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32" name="Curved Connector 27">
            <a:extLst>
              <a:ext uri="{FF2B5EF4-FFF2-40B4-BE49-F238E27FC236}">
                <a16:creationId xmlns:a16="http://schemas.microsoft.com/office/drawing/2014/main" id="{0E1839AB-51ED-6844-819D-682D2ED0AA51}"/>
              </a:ext>
            </a:extLst>
          </p:cNvPr>
          <p:cNvCxnSpPr>
            <a:stCxn id="31" idx="2"/>
            <a:endCxn id="28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37229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is the optimal runtime to compute a query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on a database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are labeled hypergraphs</a:t>
            </a:r>
          </a:p>
          <a:p>
            <a:endParaRPr lang="en-US" dirty="0"/>
          </a:p>
          <a:p>
            <a:r>
              <a:rPr lang="en-US" dirty="0"/>
              <a:t>Problem 1: list all occurrences in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Problem 2: check if there exists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Data complexity: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is fixed, runtime = f(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95F0-37E6-3645-9D02-B44D9D1F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1647" y="2752687"/>
          <a:ext cx="20707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19335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08472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33703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647" y="2355218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9335" y="26922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R(X,Y)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8472" y="2692284"/>
            <a:ext cx="82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S(Y,Z)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2858" y="2692284"/>
            <a:ext cx="83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T(Z,X)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9335" y="2383355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BE25F-AEF9-2D4C-94E1-F0F99E02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4CCD3-B4EB-2746-BCA3-B67B16DF0374}"/>
              </a:ext>
            </a:extLst>
          </p:cNvPr>
          <p:cNvSpPr txBox="1"/>
          <p:nvPr/>
        </p:nvSpPr>
        <p:spPr>
          <a:xfrm>
            <a:off x="541647" y="530991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</a:t>
            </a:r>
            <a:r>
              <a:rPr lang="en-US" dirty="0">
                <a:solidFill>
                  <a:srgbClr val="0000FF"/>
                </a:solidFill>
              </a:rPr>
              <a:t>XYZ</a:t>
            </a:r>
            <a:r>
              <a:rPr lang="en-US" dirty="0"/>
              <a:t>) = log 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3E663-736A-B04A-A832-DD1EACCC85EE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= R(X,Y)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S(Y,Z)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Database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entropic function 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96F7FA-B36A-6E4B-8FF8-350AE81DF7F1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E8B12C-E167-EE4C-AF04-E2F4CD2FBF70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30" name="Curved Connector 27">
            <a:extLst>
              <a:ext uri="{FF2B5EF4-FFF2-40B4-BE49-F238E27FC236}">
                <a16:creationId xmlns:a16="http://schemas.microsoft.com/office/drawing/2014/main" id="{AE90697D-0682-EF49-BEA4-CDECE5655D60}"/>
              </a:ext>
            </a:extLst>
          </p:cNvPr>
          <p:cNvCxnSpPr>
            <a:cxnSpLocks/>
            <a:stCxn id="28" idx="7"/>
            <a:endCxn id="32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31" name="Curved Connector 27">
            <a:extLst>
              <a:ext uri="{FF2B5EF4-FFF2-40B4-BE49-F238E27FC236}">
                <a16:creationId xmlns:a16="http://schemas.microsoft.com/office/drawing/2014/main" id="{5D77F6C5-4043-D04F-A5E9-053264498EB2}"/>
              </a:ext>
            </a:extLst>
          </p:cNvPr>
          <p:cNvCxnSpPr>
            <a:cxnSpLocks/>
            <a:stCxn id="29" idx="4"/>
            <a:endCxn id="28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D527FBF-FF93-D541-A62B-0B89F42233F8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33" name="Curved Connector 27">
            <a:extLst>
              <a:ext uri="{FF2B5EF4-FFF2-40B4-BE49-F238E27FC236}">
                <a16:creationId xmlns:a16="http://schemas.microsoft.com/office/drawing/2014/main" id="{289944FA-AFBB-904E-AAF4-B748EA7C2D04}"/>
              </a:ext>
            </a:extLst>
          </p:cNvPr>
          <p:cNvCxnSpPr>
            <a:stCxn id="32" idx="2"/>
            <a:endCxn id="29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418565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1647" y="2752687"/>
          <a:ext cx="20707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19335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08472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33703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647" y="2355218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9335" y="26922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R(X,Y)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8472" y="2692284"/>
            <a:ext cx="82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S(Y,Z)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2858" y="2692284"/>
            <a:ext cx="83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T(Z,X)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9335" y="2383355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CF963-AD69-8D4F-A90B-C4239242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D1BF8F-B910-864A-BF21-A792AA7479B9}"/>
              </a:ext>
            </a:extLst>
          </p:cNvPr>
          <p:cNvSpPr txBox="1"/>
          <p:nvPr/>
        </p:nvSpPr>
        <p:spPr>
          <a:xfrm>
            <a:off x="541647" y="530991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</a:t>
            </a:r>
            <a:r>
              <a:rPr lang="en-US" dirty="0">
                <a:solidFill>
                  <a:srgbClr val="0000FF"/>
                </a:solidFill>
              </a:rPr>
              <a:t>XYZ</a:t>
            </a:r>
            <a:r>
              <a:rPr lang="en-US" dirty="0"/>
              <a:t>) = log 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AF52D-1C4D-E246-A60F-271CD0182E3B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= R(X,Y)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S(Y,Z)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Database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entropic function 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D22CD6-ECC8-4F4E-B0AD-BCD08D284C53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876A8A-052F-5249-AB3E-900F987B9D0E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8" name="Curved Connector 27">
            <a:extLst>
              <a:ext uri="{FF2B5EF4-FFF2-40B4-BE49-F238E27FC236}">
                <a16:creationId xmlns:a16="http://schemas.microsoft.com/office/drawing/2014/main" id="{3A3ED5A1-D45D-3641-8F04-C6FFB48FB630}"/>
              </a:ext>
            </a:extLst>
          </p:cNvPr>
          <p:cNvCxnSpPr>
            <a:cxnSpLocks/>
            <a:stCxn id="16" idx="7"/>
            <a:endCxn id="22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9" name="Curved Connector 27">
            <a:extLst>
              <a:ext uri="{FF2B5EF4-FFF2-40B4-BE49-F238E27FC236}">
                <a16:creationId xmlns:a16="http://schemas.microsoft.com/office/drawing/2014/main" id="{25723186-D560-EB48-95A7-6D1574AC996C}"/>
              </a:ext>
            </a:extLst>
          </p:cNvPr>
          <p:cNvCxnSpPr>
            <a:cxnSpLocks/>
            <a:stCxn id="17" idx="4"/>
            <a:endCxn id="16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A491E28-439D-9845-B340-DAA52AC3A71C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23" name="Curved Connector 27">
            <a:extLst>
              <a:ext uri="{FF2B5EF4-FFF2-40B4-BE49-F238E27FC236}">
                <a16:creationId xmlns:a16="http://schemas.microsoft.com/office/drawing/2014/main" id="{5A4C3939-E92B-174F-B94E-1EC5C04E11E5}"/>
              </a:ext>
            </a:extLst>
          </p:cNvPr>
          <p:cNvCxnSpPr>
            <a:stCxn id="22" idx="2"/>
            <a:endCxn id="17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393192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1647" y="2752687"/>
          <a:ext cx="20707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19335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08472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33703" y="3123527"/>
          <a:ext cx="155309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2/5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8000"/>
                          </a:solidFill>
                        </a:rPr>
                        <a:t>1/5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1/5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1505" y="5322737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</a:t>
            </a:r>
            <a:r>
              <a:rPr lang="en-US" dirty="0">
                <a:solidFill>
                  <a:srgbClr val="0000FF"/>
                </a:solidFill>
              </a:rPr>
              <a:t>XZ</a:t>
            </a:r>
            <a:r>
              <a:rPr lang="en-US" dirty="0"/>
              <a:t>) ≤ log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8472" y="5322737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</a:t>
            </a:r>
            <a:r>
              <a:rPr lang="en-US" dirty="0">
                <a:solidFill>
                  <a:srgbClr val="0000FF"/>
                </a:solidFill>
              </a:rPr>
              <a:t>YZ</a:t>
            </a:r>
            <a:r>
              <a:rPr lang="en-US" dirty="0"/>
              <a:t>) ≤ log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H(</a:t>
            </a:r>
            <a:r>
              <a:rPr lang="en-US" dirty="0">
                <a:solidFill>
                  <a:srgbClr val="0000FF"/>
                </a:solidFill>
              </a:rPr>
              <a:t>Z|Y</a:t>
            </a:r>
            <a:r>
              <a:rPr lang="en-US" dirty="0"/>
              <a:t>) ≤ log </a:t>
            </a:r>
            <a:r>
              <a:rPr lang="en-US" dirty="0" err="1">
                <a:solidFill>
                  <a:srgbClr val="FF0000"/>
                </a:solidFill>
              </a:rPr>
              <a:t>deg</a:t>
            </a:r>
            <a:r>
              <a:rPr lang="en-US" baseline="-25000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z|y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9335" y="5309919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</a:t>
            </a:r>
            <a:r>
              <a:rPr lang="en-US" dirty="0">
                <a:solidFill>
                  <a:srgbClr val="0000FF"/>
                </a:solidFill>
              </a:rPr>
              <a:t>XY</a:t>
            </a:r>
            <a:r>
              <a:rPr lang="en-US" dirty="0"/>
              <a:t>) ≤ log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= R(X,Y)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S(Y,Z)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 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Database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entropic function 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647" y="2355218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9335" y="26922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R(X,Y)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8472" y="2692284"/>
            <a:ext cx="82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S(Y,Z)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2858" y="2692284"/>
            <a:ext cx="83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T(Z,X)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9335" y="2383355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123E8-C69D-294D-A8DC-026AE185F190}"/>
              </a:ext>
            </a:extLst>
          </p:cNvPr>
          <p:cNvSpPr txBox="1"/>
          <p:nvPr/>
        </p:nvSpPr>
        <p:spPr>
          <a:xfrm>
            <a:off x="541647" y="530991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</a:t>
            </a:r>
            <a:r>
              <a:rPr lang="en-US" dirty="0">
                <a:solidFill>
                  <a:srgbClr val="0000FF"/>
                </a:solidFill>
              </a:rPr>
              <a:t>XYZ</a:t>
            </a:r>
            <a:r>
              <a:rPr lang="en-US" dirty="0"/>
              <a:t>) = log 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D7F6E-E97C-4D44-997A-2639C5F808EE}"/>
              </a:ext>
            </a:extLst>
          </p:cNvPr>
          <p:cNvSpPr txBox="1"/>
          <p:nvPr/>
        </p:nvSpPr>
        <p:spPr>
          <a:xfrm>
            <a:off x="3432747" y="6160956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Cardinalitites</a:t>
            </a:r>
            <a:r>
              <a:rPr lang="en-US" dirty="0"/>
              <a:t>, functional dependences, max degrees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6EF1F2-B167-2140-BF7E-E662F97D67FD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9CADC5-62B2-2449-9D69-82814C4976EA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20" name="Curved Connector 27">
            <a:extLst>
              <a:ext uri="{FF2B5EF4-FFF2-40B4-BE49-F238E27FC236}">
                <a16:creationId xmlns:a16="http://schemas.microsoft.com/office/drawing/2014/main" id="{46E907C8-8554-8443-B89D-A51E857FC620}"/>
              </a:ext>
            </a:extLst>
          </p:cNvPr>
          <p:cNvCxnSpPr>
            <a:cxnSpLocks/>
            <a:stCxn id="18" idx="7"/>
            <a:endCxn id="23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22" name="Curved Connector 27">
            <a:extLst>
              <a:ext uri="{FF2B5EF4-FFF2-40B4-BE49-F238E27FC236}">
                <a16:creationId xmlns:a16="http://schemas.microsoft.com/office/drawing/2014/main" id="{75C3B83F-D7DF-C349-BC69-221452443030}"/>
              </a:ext>
            </a:extLst>
          </p:cNvPr>
          <p:cNvCxnSpPr>
            <a:cxnSpLocks/>
            <a:stCxn id="19" idx="4"/>
            <a:endCxn id="18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75246C6-C66D-CE41-AA18-FA308A9D3126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24" name="Curved Connector 27">
            <a:extLst>
              <a:ext uri="{FF2B5EF4-FFF2-40B4-BE49-F238E27FC236}">
                <a16:creationId xmlns:a16="http://schemas.microsoft.com/office/drawing/2014/main" id="{63406E5B-E8BF-9E4D-8DD8-206842F14DF2}"/>
              </a:ext>
            </a:extLst>
          </p:cNvPr>
          <p:cNvCxnSpPr>
            <a:stCxn id="23" idx="2"/>
            <a:endCxn id="19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152138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180B7-8D63-8C47-925D-721FE71CD859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88D576-8761-F844-BE99-1930D6D27956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8" name="Curved Connector 27">
            <a:extLst>
              <a:ext uri="{FF2B5EF4-FFF2-40B4-BE49-F238E27FC236}">
                <a16:creationId xmlns:a16="http://schemas.microsoft.com/office/drawing/2014/main" id="{A659D2CC-CBFA-C84E-B53D-3882AA2F0CFD}"/>
              </a:ext>
            </a:extLst>
          </p:cNvPr>
          <p:cNvCxnSpPr>
            <a:cxnSpLocks/>
            <a:stCxn id="5" idx="7"/>
            <a:endCxn id="10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9" name="Curved Connector 27">
            <a:extLst>
              <a:ext uri="{FF2B5EF4-FFF2-40B4-BE49-F238E27FC236}">
                <a16:creationId xmlns:a16="http://schemas.microsoft.com/office/drawing/2014/main" id="{B665019F-221A-7549-9931-C0FC1B4EE5E6}"/>
              </a:ext>
            </a:extLst>
          </p:cNvPr>
          <p:cNvCxnSpPr>
            <a:cxnSpLocks/>
            <a:stCxn id="7" idx="4"/>
            <a:endCxn id="5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81790E7-BB60-FF48-87D7-3AB7927264A6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0B4216E5-4021-2A4A-9F09-F33B5D07E24D}"/>
              </a:ext>
            </a:extLst>
          </p:cNvPr>
          <p:cNvCxnSpPr>
            <a:stCxn id="10" idx="2"/>
            <a:endCxn id="7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329765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3" y="3234129"/>
            <a:ext cx="5005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log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dirty="0"/>
              <a:t> ≥ 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rgbClr val="FFFFFF"/>
                </a:solidFill>
              </a:rPr>
              <a:t>			</a:t>
            </a:r>
            <a:r>
              <a:rPr lang="en-US" sz="2400" dirty="0">
                <a:solidFill>
                  <a:srgbClr val="FFFFFF"/>
                </a:solidFill>
                <a:sym typeface="Wingdings"/>
              </a:rPr>
              <a:t>≥ h(XYZ) + h(Y)  + h(XZ)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≥ h(XYZ) + h(XYZ) + h(∅)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= 2 h(XYZ)</a:t>
            </a:r>
            <a:br>
              <a:rPr lang="en-US" sz="2400" dirty="0">
                <a:solidFill>
                  <a:srgbClr val="FFFFFF"/>
                </a:solidFill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chemeClr val="bg1"/>
                </a:solidFill>
                <a:sym typeface="Wingdings"/>
              </a:rPr>
              <a:t>			= 2 log |Output|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43A75-0334-D046-B229-FE61E9B28857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C39496-3D86-E249-9B8D-9B85D153D509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77CAD8-443D-5841-8897-B2A3E2BADBEF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9" name="Curved Connector 27">
            <a:extLst>
              <a:ext uri="{FF2B5EF4-FFF2-40B4-BE49-F238E27FC236}">
                <a16:creationId xmlns:a16="http://schemas.microsoft.com/office/drawing/2014/main" id="{4A1C4A0D-F1D3-C84B-8AA9-C84CA8BEC229}"/>
              </a:ext>
            </a:extLst>
          </p:cNvPr>
          <p:cNvCxnSpPr>
            <a:cxnSpLocks/>
            <a:stCxn id="6" idx="7"/>
            <a:endCxn id="12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25D9D78D-1DED-DD44-B375-0E4F16D6A142}"/>
              </a:ext>
            </a:extLst>
          </p:cNvPr>
          <p:cNvCxnSpPr>
            <a:cxnSpLocks/>
            <a:stCxn id="7" idx="4"/>
            <a:endCxn id="6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2E48A3C-FE2F-534B-B4FA-B554079449CD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3" name="Curved Connector 27">
            <a:extLst>
              <a:ext uri="{FF2B5EF4-FFF2-40B4-BE49-F238E27FC236}">
                <a16:creationId xmlns:a16="http://schemas.microsoft.com/office/drawing/2014/main" id="{AB328F56-5485-E346-B668-E5CA93B35AD9}"/>
              </a:ext>
            </a:extLst>
          </p:cNvPr>
          <p:cNvCxnSpPr>
            <a:stCxn id="12" idx="2"/>
            <a:endCxn id="7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29635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3" y="3234129"/>
            <a:ext cx="5005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log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dirty="0"/>
              <a:t> ≥ 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rgbClr val="FFFFFF"/>
                </a:solidFill>
              </a:rPr>
              <a:t>			</a:t>
            </a:r>
            <a:r>
              <a:rPr lang="en-US" sz="2400" dirty="0">
                <a:solidFill>
                  <a:srgbClr val="FFFFFF"/>
                </a:solidFill>
                <a:sym typeface="Wingdings"/>
              </a:rPr>
              <a:t>≥ h(XYZ) + h(Y)  + h(XZ)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≥ h(XYZ) + h(XYZ) + h(∅)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= 2 h(XYZ)</a:t>
            </a:r>
            <a:br>
              <a:rPr lang="en-US" sz="2400" dirty="0">
                <a:solidFill>
                  <a:srgbClr val="FFFFFF"/>
                </a:solidFill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chemeClr val="bg1"/>
                </a:solidFill>
                <a:sym typeface="Wingdings"/>
              </a:rPr>
              <a:t>			= 2 log |Output|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455" y="2283976"/>
            <a:ext cx="2513801" cy="562630"/>
          </a:xfrm>
          <a:prstGeom prst="wedgeEllipseCallout">
            <a:avLst>
              <a:gd name="adj1" fmla="val -69451"/>
              <a:gd name="adj2" fmla="val 114353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90202" y="3206923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B940B-974E-E74A-AC3C-C03F2D8B396B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B8431E-D6EE-A54C-B518-32C4EA129F88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57FC76-2A6D-D64D-93BF-D6360E034E06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3" name="Curved Connector 27">
            <a:extLst>
              <a:ext uri="{FF2B5EF4-FFF2-40B4-BE49-F238E27FC236}">
                <a16:creationId xmlns:a16="http://schemas.microsoft.com/office/drawing/2014/main" id="{7C138A3F-04A2-CB4E-8B0C-C3685F7B98CC}"/>
              </a:ext>
            </a:extLst>
          </p:cNvPr>
          <p:cNvCxnSpPr>
            <a:cxnSpLocks/>
            <a:stCxn id="10" idx="7"/>
            <a:endCxn id="15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4" name="Curved Connector 27">
            <a:extLst>
              <a:ext uri="{FF2B5EF4-FFF2-40B4-BE49-F238E27FC236}">
                <a16:creationId xmlns:a16="http://schemas.microsoft.com/office/drawing/2014/main" id="{D743A1CC-4CD6-264E-A9EE-3B62C4B8F0D7}"/>
              </a:ext>
            </a:extLst>
          </p:cNvPr>
          <p:cNvCxnSpPr>
            <a:cxnSpLocks/>
            <a:stCxn id="11" idx="4"/>
            <a:endCxn id="10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314D8D9-D0CD-7349-8556-361F38242FB1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6" name="Curved Connector 27">
            <a:extLst>
              <a:ext uri="{FF2B5EF4-FFF2-40B4-BE49-F238E27FC236}">
                <a16:creationId xmlns:a16="http://schemas.microsoft.com/office/drawing/2014/main" id="{DDA405BB-1DC2-D04A-B8D4-E1DA3D8E0E3D}"/>
              </a:ext>
            </a:extLst>
          </p:cNvPr>
          <p:cNvCxnSpPr>
            <a:stCxn id="15" idx="2"/>
            <a:endCxn id="11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421944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3" y="3234129"/>
            <a:ext cx="5005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log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dirty="0"/>
              <a:t> ≥ 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sym typeface="Wingdings"/>
              </a:rPr>
              <a:t>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≥ h(XYZ) + h(XYZ) + h(∅)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= 2 h(XYZ)</a:t>
            </a:r>
            <a:br>
              <a:rPr lang="en-US" sz="2400" dirty="0">
                <a:solidFill>
                  <a:srgbClr val="FFFFFF"/>
                </a:solidFill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chemeClr val="bg1"/>
                </a:solidFill>
                <a:sym typeface="Wingdings"/>
              </a:rPr>
              <a:t>			= 2 log |Output|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455" y="2283976"/>
            <a:ext cx="2513801" cy="562630"/>
          </a:xfrm>
          <a:prstGeom prst="wedgeEllipseCallout">
            <a:avLst>
              <a:gd name="adj1" fmla="val -69451"/>
              <a:gd name="adj2" fmla="val 114353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90202" y="3206923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CF49E-EB1E-1A4F-AFB3-0705527DAF50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20E47C-BEC8-B64C-B9F8-6AB70E0E6714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62197D-AB32-1A41-B4E8-9B70AD9954C1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3" name="Curved Connector 27">
            <a:extLst>
              <a:ext uri="{FF2B5EF4-FFF2-40B4-BE49-F238E27FC236}">
                <a16:creationId xmlns:a16="http://schemas.microsoft.com/office/drawing/2014/main" id="{D4F21539-6800-1B47-BA19-9F281CC1943D}"/>
              </a:ext>
            </a:extLst>
          </p:cNvPr>
          <p:cNvCxnSpPr>
            <a:cxnSpLocks/>
            <a:stCxn id="10" idx="7"/>
            <a:endCxn id="15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4" name="Curved Connector 27">
            <a:extLst>
              <a:ext uri="{FF2B5EF4-FFF2-40B4-BE49-F238E27FC236}">
                <a16:creationId xmlns:a16="http://schemas.microsoft.com/office/drawing/2014/main" id="{389FC0BE-5319-0E4A-B317-969228DACFFC}"/>
              </a:ext>
            </a:extLst>
          </p:cNvPr>
          <p:cNvCxnSpPr>
            <a:cxnSpLocks/>
            <a:stCxn id="11" idx="4"/>
            <a:endCxn id="10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A816062-BEF1-3F45-AB7E-2C3E0C508018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6" name="Curved Connector 27">
            <a:extLst>
              <a:ext uri="{FF2B5EF4-FFF2-40B4-BE49-F238E27FC236}">
                <a16:creationId xmlns:a16="http://schemas.microsoft.com/office/drawing/2014/main" id="{B2A0595B-61EF-1049-A977-167BF0BB2470}"/>
              </a:ext>
            </a:extLst>
          </p:cNvPr>
          <p:cNvCxnSpPr>
            <a:stCxn id="15" idx="2"/>
            <a:endCxn id="11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46109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3" y="3234129"/>
            <a:ext cx="5005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log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dirty="0"/>
              <a:t> ≥ 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sym typeface="Wingdings"/>
              </a:rPr>
              <a:t>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≥ h(XYZ) + h(XYZ) + h(∅)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= 2 h(XYZ)</a:t>
            </a:r>
            <a:br>
              <a:rPr lang="en-US" sz="2400" dirty="0">
                <a:solidFill>
                  <a:srgbClr val="FFFFFF"/>
                </a:solidFill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chemeClr val="bg1"/>
                </a:solidFill>
                <a:sym typeface="Wingdings"/>
              </a:rPr>
              <a:t>			= 2 log |Output|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455" y="2283976"/>
            <a:ext cx="2513801" cy="562630"/>
          </a:xfrm>
          <a:prstGeom prst="wedgeEllipseCallout">
            <a:avLst>
              <a:gd name="adj1" fmla="val -69451"/>
              <a:gd name="adj2" fmla="val 114353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36642" y="3319403"/>
            <a:ext cx="2513801" cy="562630"/>
          </a:xfrm>
          <a:prstGeom prst="wedgeEllipseCallout">
            <a:avLst>
              <a:gd name="adj1" fmla="val -60654"/>
              <a:gd name="adj2" fmla="val 74864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90202" y="3206923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25238" y="3975091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4BA10-EC97-EF48-8775-B4D629C31014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BFE6B6-289A-0C46-8494-A5D6FF0EC63A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297682-D3DD-0F4E-A15B-05391779B6B2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5" name="Curved Connector 27">
            <a:extLst>
              <a:ext uri="{FF2B5EF4-FFF2-40B4-BE49-F238E27FC236}">
                <a16:creationId xmlns:a16="http://schemas.microsoft.com/office/drawing/2014/main" id="{EA4B0963-AFB3-9A44-B9C9-AFF8DA9F8C05}"/>
              </a:ext>
            </a:extLst>
          </p:cNvPr>
          <p:cNvCxnSpPr>
            <a:cxnSpLocks/>
            <a:stCxn id="11" idx="7"/>
            <a:endCxn id="17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6" name="Curved Connector 27">
            <a:extLst>
              <a:ext uri="{FF2B5EF4-FFF2-40B4-BE49-F238E27FC236}">
                <a16:creationId xmlns:a16="http://schemas.microsoft.com/office/drawing/2014/main" id="{2CA1926B-87F2-CF44-A46C-523E62943084}"/>
              </a:ext>
            </a:extLst>
          </p:cNvPr>
          <p:cNvCxnSpPr>
            <a:cxnSpLocks/>
            <a:stCxn id="13" idx="4"/>
            <a:endCxn id="11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52DD880-FC09-2C42-A9EA-E08C4AAB97BD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8" name="Curved Connector 27">
            <a:extLst>
              <a:ext uri="{FF2B5EF4-FFF2-40B4-BE49-F238E27FC236}">
                <a16:creationId xmlns:a16="http://schemas.microsoft.com/office/drawing/2014/main" id="{A629AE84-9FD0-5B47-A1FC-11CB783ADC88}"/>
              </a:ext>
            </a:extLst>
          </p:cNvPr>
          <p:cNvCxnSpPr>
            <a:stCxn id="17" idx="2"/>
            <a:endCxn id="13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61990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3" y="3234129"/>
            <a:ext cx="5005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log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dirty="0"/>
              <a:t> ≥ 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sym typeface="Wingdings"/>
              </a:rPr>
              <a:t>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∅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rgbClr val="FFFFFF"/>
                </a:solidFill>
                <a:sym typeface="Wingdings"/>
              </a:rPr>
              <a:t>			= 2 h(XYZ)</a:t>
            </a:r>
            <a:br>
              <a:rPr lang="en-US" sz="2400" dirty="0">
                <a:solidFill>
                  <a:srgbClr val="FFFFFF"/>
                </a:solidFill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olidFill>
                  <a:schemeClr val="bg1"/>
                </a:solidFill>
                <a:sym typeface="Wingdings"/>
              </a:rPr>
              <a:t>			= 2 log |Output|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455" y="2283976"/>
            <a:ext cx="2513801" cy="562630"/>
          </a:xfrm>
          <a:prstGeom prst="wedgeEllipseCallout">
            <a:avLst>
              <a:gd name="adj1" fmla="val -69451"/>
              <a:gd name="adj2" fmla="val 114353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36642" y="3319403"/>
            <a:ext cx="2513801" cy="562630"/>
          </a:xfrm>
          <a:prstGeom prst="wedgeEllipseCallout">
            <a:avLst>
              <a:gd name="adj1" fmla="val -60654"/>
              <a:gd name="adj2" fmla="val 74864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28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90202" y="3206923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25238" y="3975091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34D35-6DB8-8A42-9F41-86BBAF4BCAD7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543411-1480-9E4B-8A47-62EC55B8BCE2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1B0E2A-1CDE-A748-A04D-67E38A61C589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5" name="Curved Connector 27">
            <a:extLst>
              <a:ext uri="{FF2B5EF4-FFF2-40B4-BE49-F238E27FC236}">
                <a16:creationId xmlns:a16="http://schemas.microsoft.com/office/drawing/2014/main" id="{A81DE82C-0F72-4745-9DFA-F3E0A89D6233}"/>
              </a:ext>
            </a:extLst>
          </p:cNvPr>
          <p:cNvCxnSpPr>
            <a:cxnSpLocks/>
            <a:stCxn id="11" idx="7"/>
            <a:endCxn id="17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6" name="Curved Connector 27">
            <a:extLst>
              <a:ext uri="{FF2B5EF4-FFF2-40B4-BE49-F238E27FC236}">
                <a16:creationId xmlns:a16="http://schemas.microsoft.com/office/drawing/2014/main" id="{DC274230-6293-6942-850E-57766590B29D}"/>
              </a:ext>
            </a:extLst>
          </p:cNvPr>
          <p:cNvCxnSpPr>
            <a:cxnSpLocks/>
            <a:stCxn id="13" idx="4"/>
            <a:endCxn id="11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2088A39-BEC7-F64C-B3E6-E5566A2C9C27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8" name="Curved Connector 27">
            <a:extLst>
              <a:ext uri="{FF2B5EF4-FFF2-40B4-BE49-F238E27FC236}">
                <a16:creationId xmlns:a16="http://schemas.microsoft.com/office/drawing/2014/main" id="{C3B2621A-25BB-B649-B018-5357F6AABF0A}"/>
              </a:ext>
            </a:extLst>
          </p:cNvPr>
          <p:cNvCxnSpPr>
            <a:stCxn id="17" idx="2"/>
            <a:endCxn id="13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370592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3" y="3234129"/>
            <a:ext cx="5005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log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dirty="0"/>
              <a:t> ≥ 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sym typeface="Wingdings"/>
              </a:rPr>
              <a:t>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∅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= 2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= 2 log 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004455" y="2283976"/>
            <a:ext cx="2513801" cy="562630"/>
          </a:xfrm>
          <a:prstGeom prst="wedgeEllipseCallout">
            <a:avLst>
              <a:gd name="adj1" fmla="val -69451"/>
              <a:gd name="adj2" fmla="val 114353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36642" y="3319403"/>
            <a:ext cx="2513801" cy="562630"/>
          </a:xfrm>
          <a:prstGeom prst="wedgeEllipseCallout">
            <a:avLst>
              <a:gd name="adj1" fmla="val -60654"/>
              <a:gd name="adj2" fmla="val 74864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90202" y="3206923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25238" y="3975091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46D37-FC4B-DF43-9A8D-04E40C0DEDB7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EDE87C-6EA7-4C4E-9405-DF4362149724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F407A3-A248-CB42-BCD3-EACAE4ED4AE4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5" name="Curved Connector 27">
            <a:extLst>
              <a:ext uri="{FF2B5EF4-FFF2-40B4-BE49-F238E27FC236}">
                <a16:creationId xmlns:a16="http://schemas.microsoft.com/office/drawing/2014/main" id="{15169953-64F8-F548-A50F-9219C81AB80C}"/>
              </a:ext>
            </a:extLst>
          </p:cNvPr>
          <p:cNvCxnSpPr>
            <a:cxnSpLocks/>
            <a:stCxn id="11" idx="7"/>
            <a:endCxn id="17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6" name="Curved Connector 27">
            <a:extLst>
              <a:ext uri="{FF2B5EF4-FFF2-40B4-BE49-F238E27FC236}">
                <a16:creationId xmlns:a16="http://schemas.microsoft.com/office/drawing/2014/main" id="{BFCA08E7-6587-0445-9FDB-F281F02F170A}"/>
              </a:ext>
            </a:extLst>
          </p:cNvPr>
          <p:cNvCxnSpPr>
            <a:cxnSpLocks/>
            <a:stCxn id="13" idx="4"/>
            <a:endCxn id="11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ACD4B2D-BE87-D248-8C82-7B91FBA5CB98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8" name="Curved Connector 27">
            <a:extLst>
              <a:ext uri="{FF2B5EF4-FFF2-40B4-BE49-F238E27FC236}">
                <a16:creationId xmlns:a16="http://schemas.microsoft.com/office/drawing/2014/main" id="{76BAA108-B408-1F40-901E-38613D777D14}"/>
              </a:ext>
            </a:extLst>
          </p:cNvPr>
          <p:cNvCxnSpPr>
            <a:stCxn id="17" idx="2"/>
            <a:endCxn id="13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206940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6C41-2825-8D44-9D5A-42DC2B47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975F0-2049-FA4E-9F58-1362A4DD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8EB7A-AE54-3543-B5E3-98310AA22606}"/>
              </a:ext>
            </a:extLst>
          </p:cNvPr>
          <p:cNvSpPr txBox="1"/>
          <p:nvPr/>
        </p:nvSpPr>
        <p:spPr>
          <a:xfrm>
            <a:off x="266938" y="2146852"/>
            <a:ext cx="522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Enumerate all labeled triangles: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779CB-B5FD-ED41-8B97-E9695C0206A2}"/>
              </a:ext>
            </a:extLst>
          </p:cNvPr>
          <p:cNvSpPr txBox="1"/>
          <p:nvPr/>
        </p:nvSpPr>
        <p:spPr>
          <a:xfrm>
            <a:off x="286816" y="2902226"/>
            <a:ext cx="437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R(X,Y) </a:t>
            </a:r>
            <a:r>
              <a:rPr lang="en-US" sz="28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solidFill>
                  <a:srgbClr val="0000FF"/>
                </a:solidFill>
              </a:rPr>
              <a:t> S(Y,Z) </a:t>
            </a:r>
            <a:r>
              <a:rPr lang="en-US" sz="28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solidFill>
                  <a:srgbClr val="0000FF"/>
                </a:solidFill>
              </a:rPr>
              <a:t> T(Z,X)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C5818-77D3-984E-8034-AC2CF1FCFADF}"/>
              </a:ext>
            </a:extLst>
          </p:cNvPr>
          <p:cNvSpPr txBox="1"/>
          <p:nvPr/>
        </p:nvSpPr>
        <p:spPr>
          <a:xfrm>
            <a:off x="232273" y="5025970"/>
            <a:ext cx="6265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∃</a:t>
            </a:r>
            <a:r>
              <a:rPr lang="en-US" sz="2800" dirty="0" err="1">
                <a:solidFill>
                  <a:srgbClr val="0000FF"/>
                </a:solidFill>
              </a:rPr>
              <a:t>x∃y∃z∃u</a:t>
            </a:r>
            <a:r>
              <a:rPr lang="en-US" sz="2800" dirty="0">
                <a:solidFill>
                  <a:srgbClr val="0000FF"/>
                </a:solidFill>
              </a:rPr>
              <a:t> R(</a:t>
            </a:r>
            <a:r>
              <a:rPr lang="en-US" sz="2800" dirty="0" err="1">
                <a:solidFill>
                  <a:srgbClr val="0000FF"/>
                </a:solidFill>
              </a:rPr>
              <a:t>x,y</a:t>
            </a:r>
            <a:r>
              <a:rPr lang="en-US" sz="2800" dirty="0">
                <a:solidFill>
                  <a:srgbClr val="0000FF"/>
                </a:solidFill>
              </a:rPr>
              <a:t>)∧S(</a:t>
            </a:r>
            <a:r>
              <a:rPr lang="en-US" sz="2800" dirty="0" err="1">
                <a:solidFill>
                  <a:srgbClr val="0000FF"/>
                </a:solidFill>
              </a:rPr>
              <a:t>y,z</a:t>
            </a:r>
            <a:r>
              <a:rPr lang="en-US" sz="2800" dirty="0">
                <a:solidFill>
                  <a:srgbClr val="0000FF"/>
                </a:solidFill>
              </a:rPr>
              <a:t>)∧T(</a:t>
            </a:r>
            <a:r>
              <a:rPr lang="en-US" sz="2800" dirty="0" err="1">
                <a:solidFill>
                  <a:srgbClr val="0000FF"/>
                </a:solidFill>
              </a:rPr>
              <a:t>z,u</a:t>
            </a:r>
            <a:r>
              <a:rPr lang="en-US" sz="2800" dirty="0">
                <a:solidFill>
                  <a:srgbClr val="0000FF"/>
                </a:solidFill>
              </a:rPr>
              <a:t>)∧K(</a:t>
            </a:r>
            <a:r>
              <a:rPr lang="en-US" sz="2800" dirty="0" err="1">
                <a:solidFill>
                  <a:srgbClr val="0000FF"/>
                </a:solidFill>
              </a:rPr>
              <a:t>u,x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AC9A-1706-2E4F-862C-9204DB0DD198}"/>
              </a:ext>
            </a:extLst>
          </p:cNvPr>
          <p:cNvSpPr txBox="1"/>
          <p:nvPr/>
        </p:nvSpPr>
        <p:spPr>
          <a:xfrm>
            <a:off x="196889" y="4287078"/>
            <a:ext cx="622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Check if there exists a labeled 4-cycle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2432AF-CDA7-3645-836F-F02DCCC5C6CC}"/>
              </a:ext>
            </a:extLst>
          </p:cNvPr>
          <p:cNvSpPr>
            <a:spLocks noChangeAspect="1"/>
          </p:cNvSpPr>
          <p:nvPr/>
        </p:nvSpPr>
        <p:spPr>
          <a:xfrm>
            <a:off x="7053359" y="5512255"/>
            <a:ext cx="573000" cy="649188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69288F-B1C6-8545-B72D-83C4761972CB}"/>
              </a:ext>
            </a:extLst>
          </p:cNvPr>
          <p:cNvSpPr>
            <a:spLocks noChangeAspect="1"/>
          </p:cNvSpPr>
          <p:nvPr/>
        </p:nvSpPr>
        <p:spPr>
          <a:xfrm>
            <a:off x="8110848" y="5512255"/>
            <a:ext cx="523409" cy="649188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DDFF46-5B73-2441-A64C-2883E1C97675}"/>
              </a:ext>
            </a:extLst>
          </p:cNvPr>
          <p:cNvSpPr>
            <a:spLocks noChangeAspect="1"/>
          </p:cNvSpPr>
          <p:nvPr/>
        </p:nvSpPr>
        <p:spPr>
          <a:xfrm>
            <a:off x="7065759" y="4446655"/>
            <a:ext cx="548203" cy="649188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3" name="Curved Connector 27">
            <a:extLst>
              <a:ext uri="{FF2B5EF4-FFF2-40B4-BE49-F238E27FC236}">
                <a16:creationId xmlns:a16="http://schemas.microsoft.com/office/drawing/2014/main" id="{49D65BBC-9800-A846-BF7F-3A09DECC8DAD}"/>
              </a:ext>
            </a:extLst>
          </p:cNvPr>
          <p:cNvCxnSpPr>
            <a:stCxn id="11" idx="0"/>
            <a:endCxn id="16" idx="4"/>
          </p:cNvCxnSpPr>
          <p:nvPr/>
        </p:nvCxnSpPr>
        <p:spPr>
          <a:xfrm flipH="1" flipV="1">
            <a:off x="8372551" y="5095843"/>
            <a:ext cx="2" cy="416412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4" name="Curved Connector 27">
            <a:extLst>
              <a:ext uri="{FF2B5EF4-FFF2-40B4-BE49-F238E27FC236}">
                <a16:creationId xmlns:a16="http://schemas.microsoft.com/office/drawing/2014/main" id="{FB82C899-1DC4-4C4A-AD22-70A364EF1F65}"/>
              </a:ext>
            </a:extLst>
          </p:cNvPr>
          <p:cNvCxnSpPr>
            <a:stCxn id="11" idx="2"/>
            <a:endCxn id="10" idx="6"/>
          </p:cNvCxnSpPr>
          <p:nvPr/>
        </p:nvCxnSpPr>
        <p:spPr>
          <a:xfrm flipH="1">
            <a:off x="7626359" y="5836849"/>
            <a:ext cx="48448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5" name="Curved Connector 27">
            <a:extLst>
              <a:ext uri="{FF2B5EF4-FFF2-40B4-BE49-F238E27FC236}">
                <a16:creationId xmlns:a16="http://schemas.microsoft.com/office/drawing/2014/main" id="{22F31960-D13A-C74D-9D72-2D3A46613562}"/>
              </a:ext>
            </a:extLst>
          </p:cNvPr>
          <p:cNvCxnSpPr>
            <a:stCxn id="12" idx="4"/>
            <a:endCxn id="10" idx="0"/>
          </p:cNvCxnSpPr>
          <p:nvPr/>
        </p:nvCxnSpPr>
        <p:spPr>
          <a:xfrm flipH="1">
            <a:off x="7339859" y="5095843"/>
            <a:ext cx="2" cy="416412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05D07FC-6B60-614E-94DE-7190B73B00F6}"/>
              </a:ext>
            </a:extLst>
          </p:cNvPr>
          <p:cNvSpPr>
            <a:spLocks noChangeAspect="1"/>
          </p:cNvSpPr>
          <p:nvPr/>
        </p:nvSpPr>
        <p:spPr>
          <a:xfrm>
            <a:off x="8098449" y="4446655"/>
            <a:ext cx="548203" cy="649188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7" name="Curved Connector 27">
            <a:extLst>
              <a:ext uri="{FF2B5EF4-FFF2-40B4-BE49-F238E27FC236}">
                <a16:creationId xmlns:a16="http://schemas.microsoft.com/office/drawing/2014/main" id="{F75FAE51-4485-2743-997E-7B3A441C3983}"/>
              </a:ext>
            </a:extLst>
          </p:cNvPr>
          <p:cNvCxnSpPr>
            <a:stCxn id="16" idx="2"/>
            <a:endCxn id="12" idx="6"/>
          </p:cNvCxnSpPr>
          <p:nvPr/>
        </p:nvCxnSpPr>
        <p:spPr>
          <a:xfrm flipH="1">
            <a:off x="7613962" y="4771249"/>
            <a:ext cx="484487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1926080-6F9A-6C4D-BB99-3D1AF1E061E7}"/>
              </a:ext>
            </a:extLst>
          </p:cNvPr>
          <p:cNvSpPr>
            <a:spLocks noChangeAspect="1"/>
          </p:cNvSpPr>
          <p:nvPr/>
        </p:nvSpPr>
        <p:spPr>
          <a:xfrm>
            <a:off x="7609207" y="3248028"/>
            <a:ext cx="523409" cy="649188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7B99A7-8FF0-174A-A68A-426FBC471E99}"/>
              </a:ext>
            </a:extLst>
          </p:cNvPr>
          <p:cNvSpPr>
            <a:spLocks noChangeAspect="1"/>
          </p:cNvSpPr>
          <p:nvPr/>
        </p:nvSpPr>
        <p:spPr>
          <a:xfrm>
            <a:off x="7087529" y="2182428"/>
            <a:ext cx="548203" cy="649188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21" name="Curved Connector 27">
            <a:extLst>
              <a:ext uri="{FF2B5EF4-FFF2-40B4-BE49-F238E27FC236}">
                <a16:creationId xmlns:a16="http://schemas.microsoft.com/office/drawing/2014/main" id="{3379BF7B-DA61-DF4F-B091-6EF00D23B081}"/>
              </a:ext>
            </a:extLst>
          </p:cNvPr>
          <p:cNvCxnSpPr>
            <a:cxnSpLocks/>
            <a:stCxn id="19" idx="7"/>
            <a:endCxn id="24" idx="4"/>
          </p:cNvCxnSpPr>
          <p:nvPr/>
        </p:nvCxnSpPr>
        <p:spPr>
          <a:xfrm flipV="1">
            <a:off x="8055965" y="2831616"/>
            <a:ext cx="338356" cy="511483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23" name="Curved Connector 27">
            <a:extLst>
              <a:ext uri="{FF2B5EF4-FFF2-40B4-BE49-F238E27FC236}">
                <a16:creationId xmlns:a16="http://schemas.microsoft.com/office/drawing/2014/main" id="{00E72FE6-A395-E64C-ACE1-65E77714E9FB}"/>
              </a:ext>
            </a:extLst>
          </p:cNvPr>
          <p:cNvCxnSpPr>
            <a:cxnSpLocks/>
            <a:stCxn id="20" idx="4"/>
            <a:endCxn id="19" idx="1"/>
          </p:cNvCxnSpPr>
          <p:nvPr/>
        </p:nvCxnSpPr>
        <p:spPr>
          <a:xfrm>
            <a:off x="7361631" y="2831616"/>
            <a:ext cx="324227" cy="511483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BCF5FD8-6E53-D145-B879-C7594BB34FEE}"/>
              </a:ext>
            </a:extLst>
          </p:cNvPr>
          <p:cNvSpPr>
            <a:spLocks noChangeAspect="1"/>
          </p:cNvSpPr>
          <p:nvPr/>
        </p:nvSpPr>
        <p:spPr>
          <a:xfrm>
            <a:off x="8120219" y="2182428"/>
            <a:ext cx="548203" cy="649188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25" name="Curved Connector 27">
            <a:extLst>
              <a:ext uri="{FF2B5EF4-FFF2-40B4-BE49-F238E27FC236}">
                <a16:creationId xmlns:a16="http://schemas.microsoft.com/office/drawing/2014/main" id="{7DB43DC9-B1EB-3B41-BF0E-1692352E1D1A}"/>
              </a:ext>
            </a:extLst>
          </p:cNvPr>
          <p:cNvCxnSpPr>
            <a:stCxn id="24" idx="2"/>
            <a:endCxn id="20" idx="6"/>
          </p:cNvCxnSpPr>
          <p:nvPr/>
        </p:nvCxnSpPr>
        <p:spPr>
          <a:xfrm flipH="1">
            <a:off x="7635732" y="2507022"/>
            <a:ext cx="484487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9CD34A-4EAB-E246-9446-277AA69220A9}"/>
              </a:ext>
            </a:extLst>
          </p:cNvPr>
          <p:cNvSpPr txBox="1"/>
          <p:nvPr/>
        </p:nvSpPr>
        <p:spPr>
          <a:xfrm>
            <a:off x="7707086" y="20900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4BFD9B-9767-4647-940E-54DA71B1FC47}"/>
              </a:ext>
            </a:extLst>
          </p:cNvPr>
          <p:cNvSpPr txBox="1"/>
          <p:nvPr/>
        </p:nvSpPr>
        <p:spPr>
          <a:xfrm>
            <a:off x="7707086" y="43542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0B6BF0-8814-2B41-BECA-DF54BCCDB634}"/>
              </a:ext>
            </a:extLst>
          </p:cNvPr>
          <p:cNvSpPr txBox="1"/>
          <p:nvPr/>
        </p:nvSpPr>
        <p:spPr>
          <a:xfrm>
            <a:off x="8403772" y="50945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90F3FC-F0F6-A345-B1A7-AE662486A52E}"/>
              </a:ext>
            </a:extLst>
          </p:cNvPr>
          <p:cNvSpPr txBox="1"/>
          <p:nvPr/>
        </p:nvSpPr>
        <p:spPr>
          <a:xfrm>
            <a:off x="8164287" y="3048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819F2E-63E0-614F-BB43-ADD8FA4BB2B9}"/>
              </a:ext>
            </a:extLst>
          </p:cNvPr>
          <p:cNvSpPr txBox="1"/>
          <p:nvPr/>
        </p:nvSpPr>
        <p:spPr>
          <a:xfrm>
            <a:off x="7184573" y="30697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0F9C97-C235-254C-A22A-079A775E95FB}"/>
              </a:ext>
            </a:extLst>
          </p:cNvPr>
          <p:cNvSpPr txBox="1"/>
          <p:nvPr/>
        </p:nvSpPr>
        <p:spPr>
          <a:xfrm>
            <a:off x="7728859" y="585651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E60561-2503-254A-9185-ED1751BDA48C}"/>
              </a:ext>
            </a:extLst>
          </p:cNvPr>
          <p:cNvSpPr txBox="1"/>
          <p:nvPr/>
        </p:nvSpPr>
        <p:spPr>
          <a:xfrm>
            <a:off x="7053944" y="51816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59707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of Upper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3" y="3234129"/>
            <a:ext cx="5005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log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dirty="0"/>
              <a:t> ≥ 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sym typeface="Wingdings"/>
              </a:rPr>
              <a:t>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≥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∅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= 2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br>
              <a:rPr lang="en-US" sz="2400" dirty="0">
                <a:sym typeface="Wingdings"/>
              </a:rPr>
            </a:b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= 2 log 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004455" y="2283976"/>
            <a:ext cx="2513801" cy="562630"/>
          </a:xfrm>
          <a:prstGeom prst="wedgeEllipseCallout">
            <a:avLst>
              <a:gd name="adj1" fmla="val -69451"/>
              <a:gd name="adj2" fmla="val 114353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36642" y="3319403"/>
            <a:ext cx="2513801" cy="562630"/>
          </a:xfrm>
          <a:prstGeom prst="wedgeEllipseCallout">
            <a:avLst>
              <a:gd name="adj1" fmla="val -60654"/>
              <a:gd name="adj2" fmla="val 74864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submodularity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89F-17FF-8B4C-A82A-30772949F7C0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90202" y="3206923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25238" y="3975091"/>
            <a:ext cx="2011404" cy="561071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84C28533-C074-2E42-A665-3E56FCA8C66C}"/>
              </a:ext>
            </a:extLst>
          </p:cNvPr>
          <p:cNvSpPr/>
          <p:nvPr/>
        </p:nvSpPr>
        <p:spPr>
          <a:xfrm>
            <a:off x="3723434" y="5279031"/>
            <a:ext cx="5640275" cy="995422"/>
          </a:xfrm>
          <a:prstGeom prst="wedgeEllipseCallout">
            <a:avLst>
              <a:gd name="adj1" fmla="val -56010"/>
              <a:gd name="adj2" fmla="val -58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Shearer’s inequality</a:t>
            </a:r>
            <a:br>
              <a:rPr lang="en-US" sz="2000" dirty="0"/>
            </a:br>
            <a:r>
              <a:rPr lang="en-US" sz="2000" dirty="0"/>
              <a:t>h(</a:t>
            </a:r>
            <a:r>
              <a:rPr lang="en-US" sz="2000" dirty="0">
                <a:solidFill>
                  <a:srgbClr val="0000FF"/>
                </a:solidFill>
              </a:rPr>
              <a:t>XY</a:t>
            </a:r>
            <a:r>
              <a:rPr lang="en-US" sz="2000" dirty="0"/>
              <a:t>) + h(</a:t>
            </a:r>
            <a:r>
              <a:rPr lang="en-US" sz="2000" dirty="0">
                <a:solidFill>
                  <a:srgbClr val="0000FF"/>
                </a:solidFill>
              </a:rPr>
              <a:t>YZ</a:t>
            </a:r>
            <a:r>
              <a:rPr lang="en-US" sz="2000" dirty="0"/>
              <a:t>) + h(</a:t>
            </a:r>
            <a:r>
              <a:rPr lang="en-US" sz="2000" dirty="0">
                <a:solidFill>
                  <a:srgbClr val="0000FF"/>
                </a:solidFill>
              </a:rPr>
              <a:t>XZ</a:t>
            </a:r>
            <a:r>
              <a:rPr lang="en-US" sz="2000" dirty="0"/>
              <a:t>)</a:t>
            </a:r>
            <a:r>
              <a:rPr lang="en-US" sz="2000" dirty="0">
                <a:sym typeface="Wingdings"/>
              </a:rPr>
              <a:t> ≥ 2 h(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000" dirty="0">
                <a:sym typeface="Wingdings"/>
              </a:rPr>
              <a:t>)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1823C-A51A-2B4A-A2B8-A3C9AE6EAF1C}"/>
              </a:ext>
            </a:extLst>
          </p:cNvPr>
          <p:cNvSpPr txBox="1"/>
          <p:nvPr/>
        </p:nvSpPr>
        <p:spPr>
          <a:xfrm>
            <a:off x="179636" y="13234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|,|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≤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ym typeface="Wingdings" pitchFamily="2" charset="2"/>
              </a:rPr>
              <a:t>         </a:t>
            </a:r>
            <a:r>
              <a:rPr lang="en-US" sz="2400" dirty="0">
                <a:sym typeface="Wingdings"/>
              </a:rPr>
              <a:t>|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Q(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)</a:t>
            </a:r>
            <a:r>
              <a:rPr lang="en-US" sz="2400" dirty="0">
                <a:sym typeface="Wingdings"/>
              </a:rPr>
              <a:t>|≤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F743B1-8DAB-F94F-812D-EC2F8A8AF269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02B89D-FCA7-414E-9B73-C880075F7BF6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6" name="Curved Connector 27">
            <a:extLst>
              <a:ext uri="{FF2B5EF4-FFF2-40B4-BE49-F238E27FC236}">
                <a16:creationId xmlns:a16="http://schemas.microsoft.com/office/drawing/2014/main" id="{33CF4713-DAA8-EF4A-B410-35175DE9894F}"/>
              </a:ext>
            </a:extLst>
          </p:cNvPr>
          <p:cNvCxnSpPr>
            <a:cxnSpLocks/>
            <a:stCxn id="13" idx="7"/>
            <a:endCxn id="18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17" name="Curved Connector 27">
            <a:extLst>
              <a:ext uri="{FF2B5EF4-FFF2-40B4-BE49-F238E27FC236}">
                <a16:creationId xmlns:a16="http://schemas.microsoft.com/office/drawing/2014/main" id="{CBBFE5B0-7956-3047-B322-031DD73586B3}"/>
              </a:ext>
            </a:extLst>
          </p:cNvPr>
          <p:cNvCxnSpPr>
            <a:cxnSpLocks/>
            <a:stCxn id="14" idx="4"/>
            <a:endCxn id="13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E6C8504-4113-5E41-818F-E808781B250C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9" name="Curved Connector 27">
            <a:extLst>
              <a:ext uri="{FF2B5EF4-FFF2-40B4-BE49-F238E27FC236}">
                <a16:creationId xmlns:a16="http://schemas.microsoft.com/office/drawing/2014/main" id="{6088978A-BDD2-0B43-B52E-3AFA9B32E992}"/>
              </a:ext>
            </a:extLst>
          </p:cNvPr>
          <p:cNvCxnSpPr>
            <a:stCxn id="18" idx="2"/>
            <a:endCxn id="14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4246692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to </a:t>
            </a:r>
            <a:r>
              <a:rPr lang="en-US" i="1" u="sng" dirty="0"/>
              <a:t>Algorithm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11961" y="715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22806" y="2920692"/>
            <a:ext cx="4035337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u="sng" dirty="0"/>
              <a:t>h(</a:t>
            </a:r>
            <a:r>
              <a:rPr lang="en-US" sz="2400" u="sng" dirty="0">
                <a:solidFill>
                  <a:srgbClr val="0000FF"/>
                </a:solidFill>
              </a:rPr>
              <a:t>XY</a:t>
            </a:r>
            <a:r>
              <a:rPr lang="en-US" sz="2400" u="sng" dirty="0"/>
              <a:t>)+h(</a:t>
            </a:r>
            <a:r>
              <a:rPr lang="en-US" sz="2400" u="sng" dirty="0">
                <a:solidFill>
                  <a:srgbClr val="0000FF"/>
                </a:solidFill>
              </a:rPr>
              <a:t>YZ</a:t>
            </a:r>
            <a:r>
              <a:rPr lang="en-US" sz="2400" u="sng" dirty="0"/>
              <a:t>)</a:t>
            </a:r>
            <a:r>
              <a:rPr lang="en-US" sz="2400" dirty="0"/>
              <a:t>+h(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</a:p>
        </p:txBody>
      </p:sp>
      <p:sp>
        <p:nvSpPr>
          <p:cNvPr id="62" name="Oval 61"/>
          <p:cNvSpPr/>
          <p:nvPr/>
        </p:nvSpPr>
        <p:spPr>
          <a:xfrm>
            <a:off x="0" y="4054406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1956443" y="4021277"/>
            <a:ext cx="2770773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5" name="Oval 64"/>
          <p:cNvSpPr/>
          <p:nvPr/>
        </p:nvSpPr>
        <p:spPr>
          <a:xfrm>
            <a:off x="2526737" y="5236565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cxnSp>
        <p:nvCxnSpPr>
          <p:cNvPr id="81" name="Straight Connector 80"/>
          <p:cNvCxnSpPr>
            <a:cxnSpLocks/>
            <a:stCxn id="61" idx="3"/>
            <a:endCxn id="62" idx="1"/>
          </p:cNvCxnSpPr>
          <p:nvPr/>
        </p:nvCxnSpPr>
        <p:spPr>
          <a:xfrm flipH="1">
            <a:off x="238735" y="3474809"/>
            <a:ext cx="475032" cy="67466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61" idx="5"/>
            <a:endCxn id="64" idx="7"/>
          </p:cNvCxnSpPr>
          <p:nvPr/>
        </p:nvCxnSpPr>
        <p:spPr>
          <a:xfrm>
            <a:off x="3567182" y="3474809"/>
            <a:ext cx="754264" cy="64153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0"/>
            <a:endCxn id="64" idx="4"/>
          </p:cNvCxnSpPr>
          <p:nvPr/>
        </p:nvCxnSpPr>
        <p:spPr>
          <a:xfrm flipV="1">
            <a:off x="3341830" y="4670465"/>
            <a:ext cx="0" cy="5661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91556" y="411577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5FC84-CC22-0544-91EE-32F51342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D82EF-18D2-F642-B43A-2EE16255BF78}"/>
              </a:ext>
            </a:extLst>
          </p:cNvPr>
          <p:cNvSpPr txBox="1"/>
          <p:nvPr/>
        </p:nvSpPr>
        <p:spPr>
          <a:xfrm>
            <a:off x="179636" y="2154442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≥ 2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3710C9-7566-FE46-8D3B-B933E69F456E}"/>
              </a:ext>
            </a:extLst>
          </p:cNvPr>
          <p:cNvSpPr txBox="1"/>
          <p:nvPr/>
        </p:nvSpPr>
        <p:spPr>
          <a:xfrm>
            <a:off x="179636" y="1323445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3D11D9-E2AA-6A44-9D40-47BE992728F2}"/>
              </a:ext>
            </a:extLst>
          </p:cNvPr>
          <p:cNvSpPr txBox="1"/>
          <p:nvPr/>
        </p:nvSpPr>
        <p:spPr>
          <a:xfrm>
            <a:off x="179636" y="5276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Proof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12C206-B6E2-EA4E-832C-1D3DBB327F04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D7D471-1D1B-4749-92F2-3611B17F1542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21" name="Curved Connector 27">
            <a:extLst>
              <a:ext uri="{FF2B5EF4-FFF2-40B4-BE49-F238E27FC236}">
                <a16:creationId xmlns:a16="http://schemas.microsoft.com/office/drawing/2014/main" id="{D1F4B63A-C188-CD4E-A921-A390330834A5}"/>
              </a:ext>
            </a:extLst>
          </p:cNvPr>
          <p:cNvCxnSpPr>
            <a:cxnSpLocks/>
            <a:stCxn id="16" idx="7"/>
            <a:endCxn id="23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22" name="Curved Connector 27">
            <a:extLst>
              <a:ext uri="{FF2B5EF4-FFF2-40B4-BE49-F238E27FC236}">
                <a16:creationId xmlns:a16="http://schemas.microsoft.com/office/drawing/2014/main" id="{48F7F2B4-E2B1-8841-93A4-1E069CD60C35}"/>
              </a:ext>
            </a:extLst>
          </p:cNvPr>
          <p:cNvCxnSpPr>
            <a:cxnSpLocks/>
            <a:stCxn id="20" idx="4"/>
            <a:endCxn id="16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ED50110-E239-B54B-AC9C-6765E5FC3A5E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24" name="Curved Connector 27">
            <a:extLst>
              <a:ext uri="{FF2B5EF4-FFF2-40B4-BE49-F238E27FC236}">
                <a16:creationId xmlns:a16="http://schemas.microsoft.com/office/drawing/2014/main" id="{3D429811-8FA2-1747-841F-293D4FEC13FA}"/>
              </a:ext>
            </a:extLst>
          </p:cNvPr>
          <p:cNvCxnSpPr>
            <a:stCxn id="23" idx="2"/>
            <a:endCxn id="20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676320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to </a:t>
            </a:r>
            <a:r>
              <a:rPr lang="en-US" i="1" u="sng" dirty="0"/>
              <a:t>Algorithm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4708750" y="2893343"/>
            <a:ext cx="4840600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R(X,Y)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211961" y="715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22806" y="2920692"/>
            <a:ext cx="4035337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u="sng" dirty="0"/>
              <a:t>h(</a:t>
            </a:r>
            <a:r>
              <a:rPr lang="en-US" sz="2400" u="sng" dirty="0">
                <a:solidFill>
                  <a:srgbClr val="0000FF"/>
                </a:solidFill>
              </a:rPr>
              <a:t>XY</a:t>
            </a:r>
            <a:r>
              <a:rPr lang="en-US" sz="2400" u="sng" dirty="0"/>
              <a:t>)+h(</a:t>
            </a:r>
            <a:r>
              <a:rPr lang="en-US" sz="2400" u="sng" dirty="0">
                <a:solidFill>
                  <a:srgbClr val="0000FF"/>
                </a:solidFill>
              </a:rPr>
              <a:t>YZ</a:t>
            </a:r>
            <a:r>
              <a:rPr lang="en-US" sz="2400" u="sng" dirty="0"/>
              <a:t>)</a:t>
            </a:r>
            <a:r>
              <a:rPr lang="en-US" sz="2400" dirty="0"/>
              <a:t>+h(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</a:p>
        </p:txBody>
      </p:sp>
      <p:sp>
        <p:nvSpPr>
          <p:cNvPr id="62" name="Oval 61"/>
          <p:cNvSpPr/>
          <p:nvPr/>
        </p:nvSpPr>
        <p:spPr>
          <a:xfrm>
            <a:off x="0" y="4054406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1956443" y="4021277"/>
            <a:ext cx="2770773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5" name="Oval 64"/>
          <p:cNvSpPr/>
          <p:nvPr/>
        </p:nvSpPr>
        <p:spPr>
          <a:xfrm>
            <a:off x="2526737" y="5236565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cxnSp>
        <p:nvCxnSpPr>
          <p:cNvPr id="81" name="Straight Connector 80"/>
          <p:cNvCxnSpPr>
            <a:cxnSpLocks/>
            <a:stCxn id="61" idx="3"/>
            <a:endCxn id="62" idx="1"/>
          </p:cNvCxnSpPr>
          <p:nvPr/>
        </p:nvCxnSpPr>
        <p:spPr>
          <a:xfrm flipH="1">
            <a:off x="238735" y="3474809"/>
            <a:ext cx="475032" cy="67466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61" idx="5"/>
            <a:endCxn id="64" idx="7"/>
          </p:cNvCxnSpPr>
          <p:nvPr/>
        </p:nvCxnSpPr>
        <p:spPr>
          <a:xfrm>
            <a:off x="3567182" y="3474809"/>
            <a:ext cx="754264" cy="64153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0"/>
            <a:endCxn id="64" idx="4"/>
          </p:cNvCxnSpPr>
          <p:nvPr/>
        </p:nvCxnSpPr>
        <p:spPr>
          <a:xfrm flipV="1">
            <a:off x="3341830" y="4670465"/>
            <a:ext cx="0" cy="5661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91556" y="411577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D9357-BF01-E349-8C1C-FCCE2FC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E3D63D-1FEE-B845-80F2-57E97D9F693E}"/>
              </a:ext>
            </a:extLst>
          </p:cNvPr>
          <p:cNvSpPr txBox="1"/>
          <p:nvPr/>
        </p:nvSpPr>
        <p:spPr>
          <a:xfrm>
            <a:off x="179636" y="2154442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≥ 2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677451-CF1A-D24B-ACFB-D81D8A03C143}"/>
              </a:ext>
            </a:extLst>
          </p:cNvPr>
          <p:cNvSpPr txBox="1"/>
          <p:nvPr/>
        </p:nvSpPr>
        <p:spPr>
          <a:xfrm>
            <a:off x="179636" y="1323445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1182D-8715-8F42-9274-564C33CD3401}"/>
              </a:ext>
            </a:extLst>
          </p:cNvPr>
          <p:cNvSpPr txBox="1"/>
          <p:nvPr/>
        </p:nvSpPr>
        <p:spPr>
          <a:xfrm>
            <a:off x="179636" y="5276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Proof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72E3A8-56AD-7742-BE1E-C324402C0825}"/>
              </a:ext>
            </a:extLst>
          </p:cNvPr>
          <p:cNvSpPr txBox="1"/>
          <p:nvPr/>
        </p:nvSpPr>
        <p:spPr>
          <a:xfrm>
            <a:off x="6653540" y="2337896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Algorithm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D7294F-AEB0-2D49-8CFF-1EF29165C987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9B0588-E2CB-4046-A2C8-C71AA76325C0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24" name="Curved Connector 27">
            <a:extLst>
              <a:ext uri="{FF2B5EF4-FFF2-40B4-BE49-F238E27FC236}">
                <a16:creationId xmlns:a16="http://schemas.microsoft.com/office/drawing/2014/main" id="{3E01A7A3-4D8D-EE47-A8F5-035A94787FB0}"/>
              </a:ext>
            </a:extLst>
          </p:cNvPr>
          <p:cNvCxnSpPr>
            <a:cxnSpLocks/>
            <a:stCxn id="21" idx="7"/>
            <a:endCxn id="26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25" name="Curved Connector 27">
            <a:extLst>
              <a:ext uri="{FF2B5EF4-FFF2-40B4-BE49-F238E27FC236}">
                <a16:creationId xmlns:a16="http://schemas.microsoft.com/office/drawing/2014/main" id="{EC5A4221-F600-2D4A-A612-D606C977C560}"/>
              </a:ext>
            </a:extLst>
          </p:cNvPr>
          <p:cNvCxnSpPr>
            <a:cxnSpLocks/>
            <a:stCxn id="23" idx="4"/>
            <a:endCxn id="21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CC54361-2E40-BA41-9058-0BCD460A4712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27" name="Curved Connector 27">
            <a:extLst>
              <a:ext uri="{FF2B5EF4-FFF2-40B4-BE49-F238E27FC236}">
                <a16:creationId xmlns:a16="http://schemas.microsoft.com/office/drawing/2014/main" id="{5D819F54-1BAA-2B4A-836A-430EA7544840}"/>
              </a:ext>
            </a:extLst>
          </p:cNvPr>
          <p:cNvCxnSpPr>
            <a:stCxn id="26" idx="2"/>
            <a:endCxn id="23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604069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to </a:t>
            </a:r>
            <a:r>
              <a:rPr lang="en-US" i="1" u="sng" dirty="0"/>
              <a:t>Algorithm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4708750" y="2893343"/>
            <a:ext cx="4840600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R(X,Y)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</a:p>
        </p:txBody>
      </p:sp>
      <p:sp>
        <p:nvSpPr>
          <p:cNvPr id="106" name="Oval 105"/>
          <p:cNvSpPr/>
          <p:nvPr/>
        </p:nvSpPr>
        <p:spPr>
          <a:xfrm>
            <a:off x="4074826" y="4589043"/>
            <a:ext cx="3711284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light</a:t>
            </a:r>
            <a:r>
              <a:rPr lang="en-US" sz="2400" dirty="0">
                <a:solidFill>
                  <a:srgbClr val="0000FF"/>
                </a:solidFill>
              </a:rPr>
              <a:t>(X,Y)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211961" y="715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0" name="Straight Connector 109"/>
          <p:cNvCxnSpPr>
            <a:cxnSpLocks/>
            <a:stCxn id="103" idx="3"/>
            <a:endCxn id="106" idx="1"/>
          </p:cNvCxnSpPr>
          <p:nvPr/>
        </p:nvCxnSpPr>
        <p:spPr>
          <a:xfrm flipH="1">
            <a:off x="4618331" y="3447460"/>
            <a:ext cx="799308" cy="12366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007527" y="376988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22806" y="2920692"/>
            <a:ext cx="4035337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u="sng" dirty="0"/>
              <a:t>h(</a:t>
            </a:r>
            <a:r>
              <a:rPr lang="en-US" sz="2400" u="sng" dirty="0">
                <a:solidFill>
                  <a:srgbClr val="0000FF"/>
                </a:solidFill>
              </a:rPr>
              <a:t>XY</a:t>
            </a:r>
            <a:r>
              <a:rPr lang="en-US" sz="2400" u="sng" dirty="0"/>
              <a:t>)+h(</a:t>
            </a:r>
            <a:r>
              <a:rPr lang="en-US" sz="2400" u="sng" dirty="0">
                <a:solidFill>
                  <a:srgbClr val="0000FF"/>
                </a:solidFill>
              </a:rPr>
              <a:t>YZ</a:t>
            </a:r>
            <a:r>
              <a:rPr lang="en-US" sz="2400" u="sng" dirty="0"/>
              <a:t>)</a:t>
            </a:r>
            <a:r>
              <a:rPr lang="en-US" sz="2400" dirty="0"/>
              <a:t>+h(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</a:p>
        </p:txBody>
      </p:sp>
      <p:sp>
        <p:nvSpPr>
          <p:cNvPr id="62" name="Oval 61"/>
          <p:cNvSpPr/>
          <p:nvPr/>
        </p:nvSpPr>
        <p:spPr>
          <a:xfrm>
            <a:off x="0" y="4054406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1956443" y="4021277"/>
            <a:ext cx="2770773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5" name="Oval 64"/>
          <p:cNvSpPr/>
          <p:nvPr/>
        </p:nvSpPr>
        <p:spPr>
          <a:xfrm>
            <a:off x="2526737" y="5236565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cxnSp>
        <p:nvCxnSpPr>
          <p:cNvPr id="81" name="Straight Connector 80"/>
          <p:cNvCxnSpPr>
            <a:cxnSpLocks/>
            <a:stCxn id="61" idx="3"/>
            <a:endCxn id="62" idx="1"/>
          </p:cNvCxnSpPr>
          <p:nvPr/>
        </p:nvCxnSpPr>
        <p:spPr>
          <a:xfrm flipH="1">
            <a:off x="238735" y="3474809"/>
            <a:ext cx="475032" cy="67466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61" idx="5"/>
            <a:endCxn id="64" idx="7"/>
          </p:cNvCxnSpPr>
          <p:nvPr/>
        </p:nvCxnSpPr>
        <p:spPr>
          <a:xfrm>
            <a:off x="3567182" y="3474809"/>
            <a:ext cx="754264" cy="64153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0"/>
            <a:endCxn id="64" idx="4"/>
          </p:cNvCxnSpPr>
          <p:nvPr/>
        </p:nvCxnSpPr>
        <p:spPr>
          <a:xfrm flipV="1">
            <a:off x="3341830" y="4670465"/>
            <a:ext cx="0" cy="5661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91556" y="411577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91BB0-DF35-8B43-AB09-38948232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603516-CC16-054F-AEE5-4E67DB9EA010}"/>
              </a:ext>
            </a:extLst>
          </p:cNvPr>
          <p:cNvSpPr txBox="1"/>
          <p:nvPr/>
        </p:nvSpPr>
        <p:spPr>
          <a:xfrm>
            <a:off x="179636" y="2154442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≥ 2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ECCC67-730F-4D43-8A66-E74879C24E9F}"/>
              </a:ext>
            </a:extLst>
          </p:cNvPr>
          <p:cNvSpPr txBox="1"/>
          <p:nvPr/>
        </p:nvSpPr>
        <p:spPr>
          <a:xfrm>
            <a:off x="179636" y="1323445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A4CD44-7E0C-234C-AFE3-76078DAC62EA}"/>
              </a:ext>
            </a:extLst>
          </p:cNvPr>
          <p:cNvSpPr txBox="1"/>
          <p:nvPr/>
        </p:nvSpPr>
        <p:spPr>
          <a:xfrm>
            <a:off x="179636" y="5276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Proof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210D25-640D-D542-AE38-A328D8D0DF83}"/>
              </a:ext>
            </a:extLst>
          </p:cNvPr>
          <p:cNvSpPr txBox="1"/>
          <p:nvPr/>
        </p:nvSpPr>
        <p:spPr>
          <a:xfrm>
            <a:off x="6653540" y="2337896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Algorithm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09ACC6-DE5D-8C4C-88FC-095A476569E2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86F434-394F-2D43-8E31-1315A91EE193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26" name="Curved Connector 27">
            <a:extLst>
              <a:ext uri="{FF2B5EF4-FFF2-40B4-BE49-F238E27FC236}">
                <a16:creationId xmlns:a16="http://schemas.microsoft.com/office/drawing/2014/main" id="{F03311AD-EE19-BF43-B52F-A0CFEC359ABD}"/>
              </a:ext>
            </a:extLst>
          </p:cNvPr>
          <p:cNvCxnSpPr>
            <a:cxnSpLocks/>
            <a:stCxn id="21" idx="7"/>
            <a:endCxn id="29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6BC3BCBF-8342-114A-9558-01AA5B027C8A}"/>
              </a:ext>
            </a:extLst>
          </p:cNvPr>
          <p:cNvCxnSpPr>
            <a:cxnSpLocks/>
            <a:stCxn id="25" idx="4"/>
            <a:endCxn id="21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B288055-DA07-4247-B8A4-7600CB0F07E8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30" name="Curved Connector 27">
            <a:extLst>
              <a:ext uri="{FF2B5EF4-FFF2-40B4-BE49-F238E27FC236}">
                <a16:creationId xmlns:a16="http://schemas.microsoft.com/office/drawing/2014/main" id="{53B759B6-B077-0A45-92AC-AC21E5A8C5E4}"/>
              </a:ext>
            </a:extLst>
          </p:cNvPr>
          <p:cNvCxnSpPr>
            <a:stCxn id="29" idx="2"/>
            <a:endCxn id="25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89FC1D-693E-C542-A303-A39CAA829133}"/>
              </a:ext>
            </a:extLst>
          </p:cNvPr>
          <p:cNvSpPr txBox="1"/>
          <p:nvPr/>
        </p:nvSpPr>
        <p:spPr>
          <a:xfrm>
            <a:off x="1978702" y="6256640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light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  <a:sym typeface="Wingdings"/>
              </a:rPr>
              <a:t>heavy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: </a:t>
            </a:r>
            <a:r>
              <a:rPr lang="en-US" sz="2400" dirty="0"/>
              <a:t>degree(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≤ or &gt;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1/2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71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to </a:t>
            </a:r>
            <a:r>
              <a:rPr lang="en-US" i="1" u="sng" dirty="0"/>
              <a:t>Algorithm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4708750" y="2893343"/>
            <a:ext cx="4840600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R(X,Y)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</a:p>
        </p:txBody>
      </p:sp>
      <p:sp>
        <p:nvSpPr>
          <p:cNvPr id="106" name="Oval 105"/>
          <p:cNvSpPr/>
          <p:nvPr/>
        </p:nvSpPr>
        <p:spPr>
          <a:xfrm>
            <a:off x="4074826" y="4589043"/>
            <a:ext cx="3711284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light</a:t>
            </a:r>
            <a:r>
              <a:rPr lang="en-US" sz="2400" dirty="0">
                <a:solidFill>
                  <a:srgbClr val="0000FF"/>
                </a:solidFill>
              </a:rPr>
              <a:t>(X,Y)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</a:p>
        </p:txBody>
      </p:sp>
      <p:sp>
        <p:nvSpPr>
          <p:cNvPr id="107" name="Oval 106"/>
          <p:cNvSpPr/>
          <p:nvPr/>
        </p:nvSpPr>
        <p:spPr>
          <a:xfrm>
            <a:off x="5987810" y="5425794"/>
            <a:ext cx="357549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heavy</a:t>
            </a:r>
            <a:r>
              <a:rPr lang="en-US" sz="2400" dirty="0">
                <a:solidFill>
                  <a:srgbClr val="0000FF"/>
                </a:solidFill>
              </a:rPr>
              <a:t>(Y)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T(X,Z)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211961" y="715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0" name="Straight Connector 109"/>
          <p:cNvCxnSpPr>
            <a:cxnSpLocks/>
            <a:stCxn id="103" idx="3"/>
            <a:endCxn id="106" idx="1"/>
          </p:cNvCxnSpPr>
          <p:nvPr/>
        </p:nvCxnSpPr>
        <p:spPr>
          <a:xfrm flipH="1">
            <a:off x="4618331" y="3447460"/>
            <a:ext cx="799308" cy="12366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  <a:stCxn id="103" idx="5"/>
            <a:endCxn id="107" idx="7"/>
          </p:cNvCxnSpPr>
          <p:nvPr/>
        </p:nvCxnSpPr>
        <p:spPr>
          <a:xfrm>
            <a:off x="8840461" y="3447460"/>
            <a:ext cx="199225" cy="20734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007527" y="376988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255097" y="439931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88948" y="4879001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∪</a:t>
            </a:r>
          </a:p>
        </p:txBody>
      </p:sp>
      <p:sp>
        <p:nvSpPr>
          <p:cNvPr id="61" name="Oval 60"/>
          <p:cNvSpPr/>
          <p:nvPr/>
        </p:nvSpPr>
        <p:spPr>
          <a:xfrm>
            <a:off x="122806" y="2920692"/>
            <a:ext cx="4035337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u="sng" dirty="0"/>
              <a:t>h(</a:t>
            </a:r>
            <a:r>
              <a:rPr lang="en-US" sz="2400" u="sng" dirty="0">
                <a:solidFill>
                  <a:srgbClr val="0000FF"/>
                </a:solidFill>
              </a:rPr>
              <a:t>XY</a:t>
            </a:r>
            <a:r>
              <a:rPr lang="en-US" sz="2400" u="sng" dirty="0"/>
              <a:t>)+h(</a:t>
            </a:r>
            <a:r>
              <a:rPr lang="en-US" sz="2400" u="sng" dirty="0">
                <a:solidFill>
                  <a:srgbClr val="0000FF"/>
                </a:solidFill>
              </a:rPr>
              <a:t>YZ</a:t>
            </a:r>
            <a:r>
              <a:rPr lang="en-US" sz="2400" u="sng" dirty="0"/>
              <a:t>)</a:t>
            </a:r>
            <a:r>
              <a:rPr lang="en-US" sz="2400" dirty="0"/>
              <a:t>+h(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</a:p>
        </p:txBody>
      </p:sp>
      <p:sp>
        <p:nvSpPr>
          <p:cNvPr id="62" name="Oval 61"/>
          <p:cNvSpPr/>
          <p:nvPr/>
        </p:nvSpPr>
        <p:spPr>
          <a:xfrm>
            <a:off x="0" y="4054406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1956443" y="4021277"/>
            <a:ext cx="2770773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5" name="Oval 64"/>
          <p:cNvSpPr/>
          <p:nvPr/>
        </p:nvSpPr>
        <p:spPr>
          <a:xfrm>
            <a:off x="2526737" y="5236565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cxnSp>
        <p:nvCxnSpPr>
          <p:cNvPr id="81" name="Straight Connector 80"/>
          <p:cNvCxnSpPr>
            <a:cxnSpLocks/>
            <a:stCxn id="61" idx="3"/>
            <a:endCxn id="62" idx="1"/>
          </p:cNvCxnSpPr>
          <p:nvPr/>
        </p:nvCxnSpPr>
        <p:spPr>
          <a:xfrm flipH="1">
            <a:off x="238735" y="3474809"/>
            <a:ext cx="475032" cy="67466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61" idx="5"/>
            <a:endCxn id="64" idx="7"/>
          </p:cNvCxnSpPr>
          <p:nvPr/>
        </p:nvCxnSpPr>
        <p:spPr>
          <a:xfrm>
            <a:off x="3567182" y="3474809"/>
            <a:ext cx="754264" cy="64153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0"/>
            <a:endCxn id="64" idx="4"/>
          </p:cNvCxnSpPr>
          <p:nvPr/>
        </p:nvCxnSpPr>
        <p:spPr>
          <a:xfrm flipV="1">
            <a:off x="3341830" y="4670465"/>
            <a:ext cx="0" cy="5661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91556" y="411577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A3D8D-C241-9741-BFA1-3E72F8DC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52CB4-CF8B-2449-821F-1D858803D54F}"/>
              </a:ext>
            </a:extLst>
          </p:cNvPr>
          <p:cNvSpPr txBox="1"/>
          <p:nvPr/>
        </p:nvSpPr>
        <p:spPr>
          <a:xfrm>
            <a:off x="179636" y="2154442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≥ 2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D56E89-79F0-E542-B1FB-97312BDCC1FA}"/>
              </a:ext>
            </a:extLst>
          </p:cNvPr>
          <p:cNvSpPr txBox="1"/>
          <p:nvPr/>
        </p:nvSpPr>
        <p:spPr>
          <a:xfrm>
            <a:off x="179636" y="1323445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3B35E2-8C52-7544-ACB6-98122D0272BB}"/>
              </a:ext>
            </a:extLst>
          </p:cNvPr>
          <p:cNvSpPr txBox="1"/>
          <p:nvPr/>
        </p:nvSpPr>
        <p:spPr>
          <a:xfrm>
            <a:off x="179636" y="5276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06CB9E-458F-C140-87BD-00AF338EBB63}"/>
              </a:ext>
            </a:extLst>
          </p:cNvPr>
          <p:cNvSpPr txBox="1"/>
          <p:nvPr/>
        </p:nvSpPr>
        <p:spPr>
          <a:xfrm>
            <a:off x="6653540" y="2337896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E33483-45E7-CE4F-B231-9BCDC2532D01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9565F3-CF59-3145-A649-4A704F9DC13D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32" name="Curved Connector 27">
            <a:extLst>
              <a:ext uri="{FF2B5EF4-FFF2-40B4-BE49-F238E27FC236}">
                <a16:creationId xmlns:a16="http://schemas.microsoft.com/office/drawing/2014/main" id="{AA2D2F89-05BE-D040-9C71-8B10ED136761}"/>
              </a:ext>
            </a:extLst>
          </p:cNvPr>
          <p:cNvCxnSpPr>
            <a:cxnSpLocks/>
            <a:stCxn id="26" idx="7"/>
            <a:endCxn id="34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33" name="Curved Connector 27">
            <a:extLst>
              <a:ext uri="{FF2B5EF4-FFF2-40B4-BE49-F238E27FC236}">
                <a16:creationId xmlns:a16="http://schemas.microsoft.com/office/drawing/2014/main" id="{43C4F83A-5BE3-1A40-B4E7-585937BAB384}"/>
              </a:ext>
            </a:extLst>
          </p:cNvPr>
          <p:cNvCxnSpPr>
            <a:cxnSpLocks/>
            <a:stCxn id="27" idx="4"/>
            <a:endCxn id="26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A9EE86A-E7F5-514D-884E-4AEC990A9466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B41E9810-5861-424D-8620-3D3E15811A64}"/>
              </a:ext>
            </a:extLst>
          </p:cNvPr>
          <p:cNvCxnSpPr>
            <a:stCxn id="34" idx="2"/>
            <a:endCxn id="27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9A18780-F0D2-594F-A79F-C2DD23468F06}"/>
              </a:ext>
            </a:extLst>
          </p:cNvPr>
          <p:cNvSpPr txBox="1"/>
          <p:nvPr/>
        </p:nvSpPr>
        <p:spPr>
          <a:xfrm>
            <a:off x="1978702" y="6256640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light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  <a:sym typeface="Wingdings"/>
              </a:rPr>
              <a:t>heavy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: </a:t>
            </a:r>
            <a:r>
              <a:rPr lang="en-US" sz="2400" dirty="0"/>
              <a:t>degree(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≤ or &gt;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1/2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0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to </a:t>
            </a:r>
            <a:r>
              <a:rPr lang="en-US" i="1" u="sng" dirty="0"/>
              <a:t>Algorithm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4708750" y="2893343"/>
            <a:ext cx="4840600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R(X,Y)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</a:p>
        </p:txBody>
      </p:sp>
      <p:sp>
        <p:nvSpPr>
          <p:cNvPr id="106" name="Oval 105"/>
          <p:cNvSpPr/>
          <p:nvPr/>
        </p:nvSpPr>
        <p:spPr>
          <a:xfrm>
            <a:off x="4074826" y="4589043"/>
            <a:ext cx="3711284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light</a:t>
            </a:r>
            <a:r>
              <a:rPr lang="en-US" sz="2400" dirty="0">
                <a:solidFill>
                  <a:srgbClr val="0000FF"/>
                </a:solidFill>
              </a:rPr>
              <a:t>(X,Y)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</a:p>
        </p:txBody>
      </p:sp>
      <p:sp>
        <p:nvSpPr>
          <p:cNvPr id="107" name="Oval 106"/>
          <p:cNvSpPr/>
          <p:nvPr/>
        </p:nvSpPr>
        <p:spPr>
          <a:xfrm>
            <a:off x="5987810" y="5425794"/>
            <a:ext cx="357549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heavy</a:t>
            </a:r>
            <a:r>
              <a:rPr lang="en-US" sz="2400" dirty="0">
                <a:solidFill>
                  <a:srgbClr val="0000FF"/>
                </a:solidFill>
              </a:rPr>
              <a:t>(Y)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T(X,Z)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211961" y="715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0" name="Straight Connector 109"/>
          <p:cNvCxnSpPr>
            <a:cxnSpLocks/>
            <a:stCxn id="103" idx="3"/>
            <a:endCxn id="106" idx="1"/>
          </p:cNvCxnSpPr>
          <p:nvPr/>
        </p:nvCxnSpPr>
        <p:spPr>
          <a:xfrm flipH="1">
            <a:off x="4618331" y="3447460"/>
            <a:ext cx="799308" cy="12366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  <a:stCxn id="103" idx="5"/>
            <a:endCxn id="107" idx="7"/>
          </p:cNvCxnSpPr>
          <p:nvPr/>
        </p:nvCxnSpPr>
        <p:spPr>
          <a:xfrm>
            <a:off x="8840461" y="3447460"/>
            <a:ext cx="199225" cy="20734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007527" y="376988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255097" y="439931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3/2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88948" y="4879001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∪</a:t>
            </a:r>
          </a:p>
        </p:txBody>
      </p:sp>
      <p:sp>
        <p:nvSpPr>
          <p:cNvPr id="61" name="Oval 60"/>
          <p:cNvSpPr/>
          <p:nvPr/>
        </p:nvSpPr>
        <p:spPr>
          <a:xfrm>
            <a:off x="122806" y="2920692"/>
            <a:ext cx="4035337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u="sng" dirty="0"/>
              <a:t>h(</a:t>
            </a:r>
            <a:r>
              <a:rPr lang="en-US" sz="2400" u="sng" dirty="0">
                <a:solidFill>
                  <a:srgbClr val="0000FF"/>
                </a:solidFill>
              </a:rPr>
              <a:t>XY</a:t>
            </a:r>
            <a:r>
              <a:rPr lang="en-US" sz="2400" u="sng" dirty="0"/>
              <a:t>)+h(</a:t>
            </a:r>
            <a:r>
              <a:rPr lang="en-US" sz="2400" u="sng" dirty="0">
                <a:solidFill>
                  <a:srgbClr val="0000FF"/>
                </a:solidFill>
              </a:rPr>
              <a:t>YZ</a:t>
            </a:r>
            <a:r>
              <a:rPr lang="en-US" sz="2400" u="sng" dirty="0"/>
              <a:t>)</a:t>
            </a:r>
            <a:r>
              <a:rPr lang="en-US" sz="2400" dirty="0"/>
              <a:t>+h(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</a:t>
            </a:r>
          </a:p>
        </p:txBody>
      </p:sp>
      <p:sp>
        <p:nvSpPr>
          <p:cNvPr id="62" name="Oval 61"/>
          <p:cNvSpPr/>
          <p:nvPr/>
        </p:nvSpPr>
        <p:spPr>
          <a:xfrm>
            <a:off x="0" y="4054406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1956443" y="4021277"/>
            <a:ext cx="2770773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Y</a:t>
            </a:r>
            <a:r>
              <a:rPr lang="en-US" sz="2400" dirty="0">
                <a:sym typeface="Wingdings"/>
              </a:rPr>
              <a:t>)  +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65" name="Oval 64"/>
          <p:cNvSpPr/>
          <p:nvPr/>
        </p:nvSpPr>
        <p:spPr>
          <a:xfrm>
            <a:off x="2526737" y="5236565"/>
            <a:ext cx="1630185" cy="64918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ym typeface="Wingdings"/>
              </a:rPr>
              <a:t>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cxnSp>
        <p:nvCxnSpPr>
          <p:cNvPr id="81" name="Straight Connector 80"/>
          <p:cNvCxnSpPr>
            <a:cxnSpLocks/>
            <a:stCxn id="61" idx="3"/>
            <a:endCxn id="62" idx="1"/>
          </p:cNvCxnSpPr>
          <p:nvPr/>
        </p:nvCxnSpPr>
        <p:spPr>
          <a:xfrm flipH="1">
            <a:off x="238735" y="3474809"/>
            <a:ext cx="475032" cy="67466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61" idx="5"/>
            <a:endCxn id="64" idx="7"/>
          </p:cNvCxnSpPr>
          <p:nvPr/>
        </p:nvCxnSpPr>
        <p:spPr>
          <a:xfrm>
            <a:off x="3567182" y="3474809"/>
            <a:ext cx="754264" cy="64153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0"/>
            <a:endCxn id="64" idx="4"/>
          </p:cNvCxnSpPr>
          <p:nvPr/>
        </p:nvCxnSpPr>
        <p:spPr>
          <a:xfrm flipV="1">
            <a:off x="3341830" y="4670465"/>
            <a:ext cx="0" cy="5661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91556" y="411577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6DE221-5313-3842-AA66-06C24906F7B6}"/>
              </a:ext>
            </a:extLst>
          </p:cNvPr>
          <p:cNvSpPr txBox="1"/>
          <p:nvPr/>
        </p:nvSpPr>
        <p:spPr>
          <a:xfrm>
            <a:off x="5943600" y="1578424"/>
            <a:ext cx="27350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Runtime </a:t>
            </a:r>
            <a:r>
              <a:rPr lang="en-US" sz="2800" dirty="0" err="1"/>
              <a:t>Õ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baseline="30000" dirty="0">
                <a:sym typeface="Wingdings"/>
              </a:rPr>
              <a:t>3/2</a:t>
            </a:r>
            <a:r>
              <a:rPr lang="en-US" sz="28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D7334-2FDB-194E-924F-0EC90F45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652CC-A05C-354F-801B-03D38C306A9B}"/>
              </a:ext>
            </a:extLst>
          </p:cNvPr>
          <p:cNvSpPr txBox="1"/>
          <p:nvPr/>
        </p:nvSpPr>
        <p:spPr>
          <a:xfrm>
            <a:off x="179636" y="2154442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h(</a:t>
            </a:r>
            <a:r>
              <a:rPr lang="en-US" sz="2400" dirty="0">
                <a:solidFill>
                  <a:srgbClr val="0000FF"/>
                </a:solidFill>
              </a:rPr>
              <a:t>XY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YZ</a:t>
            </a:r>
            <a:r>
              <a:rPr lang="en-US" sz="2400" dirty="0"/>
              <a:t>) + h(</a:t>
            </a:r>
            <a:r>
              <a:rPr lang="en-US" sz="2400" dirty="0">
                <a:solidFill>
                  <a:srgbClr val="0000FF"/>
                </a:solidFill>
              </a:rPr>
              <a:t>XZ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≥ 2 h(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XYZ</a:t>
            </a:r>
            <a:r>
              <a:rPr lang="en-US" sz="2400" dirty="0"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10DE4-4B34-E747-B50B-4D1859DAAE22}"/>
              </a:ext>
            </a:extLst>
          </p:cNvPr>
          <p:cNvSpPr txBox="1"/>
          <p:nvPr/>
        </p:nvSpPr>
        <p:spPr>
          <a:xfrm>
            <a:off x="179636" y="1323445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Q(X,Y,Z)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 R(X,Y)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S(Y,Z)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T(Z,X)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2EAD3B-6EF0-AE40-8E97-DC8AE3DB5EFA}"/>
              </a:ext>
            </a:extLst>
          </p:cNvPr>
          <p:cNvSpPr txBox="1"/>
          <p:nvPr/>
        </p:nvSpPr>
        <p:spPr>
          <a:xfrm>
            <a:off x="179636" y="5276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BCF5E9-8F53-3E47-8A7E-4E1FB923FFE8}"/>
              </a:ext>
            </a:extLst>
          </p:cNvPr>
          <p:cNvSpPr txBox="1"/>
          <p:nvPr/>
        </p:nvSpPr>
        <p:spPr>
          <a:xfrm>
            <a:off x="6653540" y="2337896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Algorithm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B4CD49-6EA7-E948-A7D7-A92825C65480}"/>
              </a:ext>
            </a:extLst>
          </p:cNvPr>
          <p:cNvSpPr>
            <a:spLocks noChangeAspect="1"/>
          </p:cNvSpPr>
          <p:nvPr/>
        </p:nvSpPr>
        <p:spPr>
          <a:xfrm>
            <a:off x="8193269" y="1033855"/>
            <a:ext cx="39266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A562EA-4F52-AF44-A0B1-25AC4353FEE5}"/>
              </a:ext>
            </a:extLst>
          </p:cNvPr>
          <p:cNvSpPr>
            <a:spLocks noChangeAspect="1"/>
          </p:cNvSpPr>
          <p:nvPr/>
        </p:nvSpPr>
        <p:spPr>
          <a:xfrm>
            <a:off x="7878117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33" name="Curved Connector 27">
            <a:extLst>
              <a:ext uri="{FF2B5EF4-FFF2-40B4-BE49-F238E27FC236}">
                <a16:creationId xmlns:a16="http://schemas.microsoft.com/office/drawing/2014/main" id="{234EA976-CE01-0E4D-97F3-ABB8694D026A}"/>
              </a:ext>
            </a:extLst>
          </p:cNvPr>
          <p:cNvCxnSpPr>
            <a:cxnSpLocks/>
            <a:stCxn id="27" idx="7"/>
            <a:endCxn id="35" idx="4"/>
          </p:cNvCxnSpPr>
          <p:nvPr/>
        </p:nvCxnSpPr>
        <p:spPr>
          <a:xfrm flipV="1">
            <a:off x="8528433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cxnSp>
        <p:nvCxnSpPr>
          <p:cNvPr id="34" name="Curved Connector 27">
            <a:extLst>
              <a:ext uri="{FF2B5EF4-FFF2-40B4-BE49-F238E27FC236}">
                <a16:creationId xmlns:a16="http://schemas.microsoft.com/office/drawing/2014/main" id="{052F3DEA-8EDA-DF43-99EF-72111959829C}"/>
              </a:ext>
            </a:extLst>
          </p:cNvPr>
          <p:cNvCxnSpPr>
            <a:cxnSpLocks/>
            <a:stCxn id="32" idx="4"/>
            <a:endCxn id="27" idx="1"/>
          </p:cNvCxnSpPr>
          <p:nvPr/>
        </p:nvCxnSpPr>
        <p:spPr>
          <a:xfrm>
            <a:off x="8080087" y="764120"/>
            <a:ext cx="170687" cy="326778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092D3F4-4399-8444-9086-4CE0C192EC0E}"/>
              </a:ext>
            </a:extLst>
          </p:cNvPr>
          <p:cNvSpPr>
            <a:spLocks noChangeAspect="1"/>
          </p:cNvSpPr>
          <p:nvPr/>
        </p:nvSpPr>
        <p:spPr>
          <a:xfrm>
            <a:off x="8497150" y="374607"/>
            <a:ext cx="403939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36" name="Curved Connector 27">
            <a:extLst>
              <a:ext uri="{FF2B5EF4-FFF2-40B4-BE49-F238E27FC236}">
                <a16:creationId xmlns:a16="http://schemas.microsoft.com/office/drawing/2014/main" id="{1E500C5C-886B-3443-ABB5-D0D2765187B0}"/>
              </a:ext>
            </a:extLst>
          </p:cNvPr>
          <p:cNvCxnSpPr>
            <a:stCxn id="35" idx="2"/>
            <a:endCxn id="32" idx="6"/>
          </p:cNvCxnSpPr>
          <p:nvPr/>
        </p:nvCxnSpPr>
        <p:spPr>
          <a:xfrm flipH="1">
            <a:off x="8282056" y="569364"/>
            <a:ext cx="215094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5BA8F9E-6F52-1F40-97CF-CF2F5B6100DD}"/>
              </a:ext>
            </a:extLst>
          </p:cNvPr>
          <p:cNvSpPr txBox="1"/>
          <p:nvPr/>
        </p:nvSpPr>
        <p:spPr>
          <a:xfrm>
            <a:off x="1978702" y="6256640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</a:rPr>
              <a:t>light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  <a:sym typeface="Wingdings"/>
              </a:rPr>
              <a:t>heavy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: </a:t>
            </a:r>
            <a:r>
              <a:rPr lang="en-US" sz="2400" dirty="0"/>
              <a:t>degree(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) </a:t>
            </a:r>
            <a:r>
              <a:rPr lang="en-US" sz="2400" dirty="0">
                <a:sym typeface="Wingdings"/>
              </a:rPr>
              <a:t>≤ or &gt;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400" baseline="30000" dirty="0">
                <a:sym typeface="Wingdings"/>
              </a:rPr>
              <a:t>1/2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93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Enumeration Problem: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Cardinalities: [Atserias,Grohe,Marx’08, Ngo,Re,Rudra’13]</a:t>
            </a:r>
          </a:p>
          <a:p>
            <a:endParaRPr lang="en-US" sz="2400" dirty="0"/>
          </a:p>
          <a:p>
            <a:r>
              <a:rPr lang="en-US" sz="2400" dirty="0"/>
              <a:t>Entropic bound = polymatroid bound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/>
              <a:t>Algorithm for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) has single log factor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Cardinalities + FDs + max degrees: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Entropic bound ≨ polymatroid bound</a:t>
            </a:r>
          </a:p>
          <a:p>
            <a:r>
              <a:rPr lang="en-US" sz="2400" dirty="0"/>
              <a:t>Algorithm for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) has polylog factor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7A987-DEA8-1542-8AFC-768FC100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6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Enumeration problem</a:t>
            </a:r>
          </a:p>
          <a:p>
            <a:endParaRPr lang="en-US" dirty="0"/>
          </a:p>
          <a:p>
            <a:r>
              <a:rPr lang="en-US" dirty="0"/>
              <a:t>Decision problem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693814"/>
            <a:ext cx="5194091" cy="72548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3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F251A-F552-AB4F-8533-F7B50B4D9E0E}"/>
              </a:ext>
            </a:extLst>
          </p:cNvPr>
          <p:cNvSpPr txBox="1"/>
          <p:nvPr/>
        </p:nvSpPr>
        <p:spPr>
          <a:xfrm>
            <a:off x="212226" y="1680689"/>
            <a:ext cx="4900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 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,  fix statistics on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</a:p>
          <a:p>
            <a:r>
              <a:rPr lang="en-US" sz="2800" dirty="0"/>
              <a:t>Problem: does </a:t>
            </a:r>
            <a:r>
              <a:rPr lang="en-US" sz="2800" dirty="0">
                <a:solidFill>
                  <a:srgbClr val="0000FF"/>
                </a:solidFill>
              </a:rPr>
              <a:t>Q </a:t>
            </a:r>
            <a:r>
              <a:rPr lang="en-US" sz="2800" dirty="0"/>
              <a:t>occur in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38145-C74B-6243-B8ED-368A281725A2}"/>
              </a:ext>
            </a:extLst>
          </p:cNvPr>
          <p:cNvSpPr txBox="1"/>
          <p:nvPr/>
        </p:nvSpPr>
        <p:spPr>
          <a:xfrm>
            <a:off x="0" y="3512842"/>
            <a:ext cx="89787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/>
              <a:t>Theorem </a:t>
            </a:r>
            <a:r>
              <a:rPr lang="en-US" sz="2800" dirty="0"/>
              <a:t>One can check if 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 is in </a:t>
            </a:r>
            <a:r>
              <a:rPr lang="en-US" sz="2800" dirty="0">
                <a:solidFill>
                  <a:srgbClr val="FF0000"/>
                </a:solidFill>
              </a:rPr>
              <a:t>D </a:t>
            </a:r>
            <a:r>
              <a:rPr lang="en-US" sz="2800" dirty="0"/>
              <a:t>in time </a:t>
            </a:r>
            <a:r>
              <a:rPr lang="en-US" sz="2800" dirty="0" err="1"/>
              <a:t>Õ</a:t>
            </a:r>
            <a:r>
              <a:rPr lang="en-US" sz="2800" dirty="0"/>
              <a:t>(2</a:t>
            </a:r>
            <a:r>
              <a:rPr lang="en-US" sz="2800" baseline="30000" dirty="0"/>
              <a:t>subw(</a:t>
            </a:r>
            <a:r>
              <a:rPr lang="en-US" sz="2800" baseline="30000" dirty="0">
                <a:solidFill>
                  <a:srgbClr val="0000FF"/>
                </a:solidFill>
              </a:rPr>
              <a:t>Q</a:t>
            </a:r>
            <a:r>
              <a:rPr lang="en-US" sz="2800" baseline="30000" dirty="0"/>
              <a:t>)</a:t>
            </a:r>
            <a:r>
              <a:rPr lang="en-US" sz="28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BC229-A42A-EC49-9062-1660CB9E54A3}"/>
              </a:ext>
            </a:extLst>
          </p:cNvPr>
          <p:cNvSpPr txBox="1"/>
          <p:nvPr/>
        </p:nvSpPr>
        <p:spPr>
          <a:xfrm>
            <a:off x="0" y="4827902"/>
            <a:ext cx="7266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Optimal? (fine grained lower bound is open!)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1B889-D4BB-A643-B72A-671BC41F720A}"/>
              </a:ext>
            </a:extLst>
          </p:cNvPr>
          <p:cNvSpPr txBox="1"/>
          <p:nvPr/>
        </p:nvSpPr>
        <p:spPr>
          <a:xfrm>
            <a:off x="5989133" y="2448542"/>
            <a:ext cx="3334303" cy="562630"/>
          </a:xfrm>
          <a:prstGeom prst="wedgeEllipseCallout">
            <a:avLst>
              <a:gd name="adj1" fmla="val 5294"/>
              <a:gd name="adj2" fmla="val 152256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“submodular width”</a:t>
            </a:r>
          </a:p>
        </p:txBody>
      </p:sp>
    </p:spTree>
    <p:extLst>
      <p:ext uri="{BB962C8B-B14F-4D97-AF65-F5344CB8AC3E}">
        <p14:creationId xmlns:p14="http://schemas.microsoft.com/office/powerpoint/2010/main" val="3167902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5158-2115-A242-81AB-4A752C92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Tree Decomposition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81843-D53E-8441-914C-58D435391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Informally: TD = a tree where each node t represents an enumeration problem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Fractional </a:t>
            </a:r>
            <a:r>
              <a:rPr lang="en-US" dirty="0" err="1"/>
              <a:t>hypetree</a:t>
            </a:r>
            <a:r>
              <a:rPr lang="en-US" dirty="0"/>
              <a:t> width [Grohe,Marx’14]</a:t>
            </a:r>
            <a:br>
              <a:rPr lang="en-US" dirty="0"/>
            </a:br>
            <a:r>
              <a:rPr lang="en-US" dirty="0" err="1">
                <a:solidFill>
                  <a:srgbClr val="0000FF"/>
                </a:solidFill>
              </a:rPr>
              <a:t>min</a:t>
            </a:r>
            <a:r>
              <a:rPr lang="en-US" baseline="-25000" dirty="0" err="1">
                <a:solidFill>
                  <a:srgbClr val="0000FF"/>
                </a:solidFill>
              </a:rPr>
              <a:t>tree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max</a:t>
            </a:r>
            <a:r>
              <a:rPr lang="en-US" baseline="-25000" dirty="0" err="1">
                <a:solidFill>
                  <a:srgbClr val="0000FF"/>
                </a:solidFill>
              </a:rPr>
              <a:t>node</a:t>
            </a:r>
            <a:r>
              <a:rPr lang="en-US" baseline="-25000" dirty="0">
                <a:solidFill>
                  <a:srgbClr val="0000FF"/>
                </a:solidFill>
              </a:rPr>
              <a:t> 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Submodular width [Marx’2013]</a:t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</a:rPr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min</a:t>
            </a:r>
            <a:r>
              <a:rPr lang="en-US" baseline="-25000" dirty="0" err="1">
                <a:solidFill>
                  <a:srgbClr val="0000FF"/>
                </a:solidFill>
              </a:rPr>
              <a:t>tree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max</a:t>
            </a:r>
            <a:r>
              <a:rPr lang="en-US" baseline="-25000" dirty="0" err="1">
                <a:solidFill>
                  <a:srgbClr val="0000FF"/>
                </a:solidFill>
              </a:rPr>
              <a:t>node</a:t>
            </a:r>
            <a:r>
              <a:rPr lang="en-US" baseline="-25000" dirty="0">
                <a:solidFill>
                  <a:srgbClr val="0000FF"/>
                </a:solidFill>
              </a:rPr>
              <a:t> 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2E7364-A287-D04D-8B56-EBF33C2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5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D2CF-7AE1-C447-9CDD-113D702D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FBFAF-80D5-D64D-95E3-D09B96D5A9AC}"/>
              </a:ext>
            </a:extLst>
          </p:cNvPr>
          <p:cNvSpPr txBox="1"/>
          <p:nvPr/>
        </p:nvSpPr>
        <p:spPr>
          <a:xfrm>
            <a:off x="156368" y="2663657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1: enumeration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9C111-206F-BC4D-85BD-D3339AFF6436}"/>
              </a:ext>
            </a:extLst>
          </p:cNvPr>
          <p:cNvSpPr txBox="1"/>
          <p:nvPr/>
        </p:nvSpPr>
        <p:spPr>
          <a:xfrm>
            <a:off x="298174" y="3379602"/>
            <a:ext cx="858921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err="1"/>
              <a:t>Thm</a:t>
            </a:r>
            <a:r>
              <a:rPr lang="en-US" sz="2800" dirty="0"/>
              <a:t>  ∀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,</a:t>
            </a:r>
          </a:p>
          <a:p>
            <a:r>
              <a:rPr lang="en-US" sz="2800" dirty="0"/>
              <a:t>(1)  |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)| ≤ Entropic-bound  ≤ Polymatroid-bound</a:t>
            </a:r>
          </a:p>
          <a:p>
            <a:r>
              <a:rPr lang="en-US" sz="2800" dirty="0"/>
              <a:t>(2)  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) computable in time </a:t>
            </a:r>
            <a:r>
              <a:rPr lang="en-US" sz="2800" dirty="0" err="1"/>
              <a:t>Õ</a:t>
            </a:r>
            <a:r>
              <a:rPr lang="en-US" sz="2800" dirty="0"/>
              <a:t>(Polymatroid-bound)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CE543-D1D8-E444-9CB8-07A7205A6925}"/>
              </a:ext>
            </a:extLst>
          </p:cNvPr>
          <p:cNvSpPr txBox="1"/>
          <p:nvPr/>
        </p:nvSpPr>
        <p:spPr>
          <a:xfrm>
            <a:off x="0" y="1238338"/>
            <a:ext cx="91486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 statistics for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(cardinalities, functional dependencies, max degrees)</a:t>
            </a:r>
          </a:p>
          <a:p>
            <a:r>
              <a:rPr lang="en-US" sz="2800" dirty="0"/>
              <a:t>Fix the query 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F97FC-328F-CC4B-8402-627163CFA24F}"/>
              </a:ext>
            </a:extLst>
          </p:cNvPr>
          <p:cNvSpPr txBox="1"/>
          <p:nvPr/>
        </p:nvSpPr>
        <p:spPr>
          <a:xfrm>
            <a:off x="156368" y="5306005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2: decision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1D39C-C3DD-0744-9063-A0EA2A743978}"/>
              </a:ext>
            </a:extLst>
          </p:cNvPr>
          <p:cNvSpPr txBox="1"/>
          <p:nvPr/>
        </p:nvSpPr>
        <p:spPr>
          <a:xfrm>
            <a:off x="156368" y="5924441"/>
            <a:ext cx="879118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err="1"/>
              <a:t>Thm</a:t>
            </a:r>
            <a:r>
              <a:rPr lang="en-US" sz="2800" dirty="0"/>
              <a:t> ∀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) is computable in time </a:t>
            </a:r>
            <a:r>
              <a:rPr lang="en-US" sz="2800" dirty="0" err="1"/>
              <a:t>Õ</a:t>
            </a:r>
            <a:r>
              <a:rPr lang="en-US" sz="2800" dirty="0"/>
              <a:t>(2</a:t>
            </a:r>
            <a:r>
              <a:rPr lang="en-US" sz="2800" baseline="30000" dirty="0"/>
              <a:t>submodular-width</a:t>
            </a:r>
            <a:r>
              <a:rPr lang="en-US" sz="28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0DEA8-1FC1-E441-A218-4B56858E7149}"/>
              </a:ext>
            </a:extLst>
          </p:cNvPr>
          <p:cNvSpPr txBox="1"/>
          <p:nvPr/>
        </p:nvSpPr>
        <p:spPr>
          <a:xfrm>
            <a:off x="5520067" y="2317936"/>
            <a:ext cx="2501719" cy="908864"/>
          </a:xfrm>
          <a:prstGeom prst="wedgeEllipseCallout">
            <a:avLst>
              <a:gd name="adj1" fmla="val -96524"/>
              <a:gd name="adj2" fmla="val 1078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Tight, but open</a:t>
            </a:r>
            <a:br>
              <a:rPr lang="en-US" dirty="0"/>
            </a:br>
            <a:r>
              <a:rPr lang="en-US" dirty="0"/>
              <a:t>if computable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808438-2612-1249-85B3-746BB93AC406}"/>
              </a:ext>
            </a:extLst>
          </p:cNvPr>
          <p:cNvSpPr txBox="1"/>
          <p:nvPr/>
        </p:nvSpPr>
        <p:spPr>
          <a:xfrm>
            <a:off x="6821734" y="2985093"/>
            <a:ext cx="2099042" cy="908864"/>
          </a:xfrm>
          <a:prstGeom prst="wedgeEllipseCallout">
            <a:avLst>
              <a:gd name="adj1" fmla="val -77716"/>
              <a:gd name="adj2" fmla="val 54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Computable,</a:t>
            </a:r>
            <a:br>
              <a:rPr lang="en-US" dirty="0"/>
            </a:br>
            <a:r>
              <a:rPr lang="en-US" dirty="0"/>
              <a:t>but not tight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3EF18-8F21-8342-B52B-4E15885544BF}"/>
              </a:ext>
            </a:extLst>
          </p:cNvPr>
          <p:cNvSpPr txBox="1"/>
          <p:nvPr/>
        </p:nvSpPr>
        <p:spPr>
          <a:xfrm>
            <a:off x="7738347" y="5271093"/>
            <a:ext cx="1558053" cy="519351"/>
          </a:xfrm>
          <a:prstGeom prst="wedgeEllipseCallout">
            <a:avLst>
              <a:gd name="adj1" fmla="val -69332"/>
              <a:gd name="adj2" fmla="val 758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Optimal?</a:t>
            </a:r>
          </a:p>
        </p:txBody>
      </p:sp>
    </p:spTree>
    <p:extLst>
      <p:ext uri="{BB962C8B-B14F-4D97-AF65-F5344CB8AC3E}">
        <p14:creationId xmlns:p14="http://schemas.microsoft.com/office/powerpoint/2010/main" val="15827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B5AA-F78A-4D4E-BFDB-00BB8129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3B87FE-A934-2A44-ABBF-1622E5B2F247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C3C514-487E-9C4B-B7BA-58B99ADFD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0FCFDB9-087A-F141-8918-044C2753C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9C7922-FAD7-F243-A661-2A0A20BE1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31" name="Curved Connector 27">
              <a:extLst>
                <a:ext uri="{FF2B5EF4-FFF2-40B4-BE49-F238E27FC236}">
                  <a16:creationId xmlns:a16="http://schemas.microsoft.com/office/drawing/2014/main" id="{24E59829-9162-174A-9ACE-58DBC3D5E390}"/>
                </a:ext>
              </a:extLst>
            </p:cNvPr>
            <p:cNvCxnSpPr>
              <a:stCxn id="28" idx="0"/>
              <a:endCxn id="35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33" name="Curved Connector 27">
              <a:extLst>
                <a:ext uri="{FF2B5EF4-FFF2-40B4-BE49-F238E27FC236}">
                  <a16:creationId xmlns:a16="http://schemas.microsoft.com/office/drawing/2014/main" id="{E9CC9AB0-011D-F949-A651-432D7419400F}"/>
                </a:ext>
              </a:extLst>
            </p:cNvPr>
            <p:cNvCxnSpPr>
              <a:stCxn id="28" idx="2"/>
              <a:endCxn id="19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34" name="Curved Connector 27">
              <a:extLst>
                <a:ext uri="{FF2B5EF4-FFF2-40B4-BE49-F238E27FC236}">
                  <a16:creationId xmlns:a16="http://schemas.microsoft.com/office/drawing/2014/main" id="{25F1887E-7C55-4046-955B-28777A6BDA65}"/>
                </a:ext>
              </a:extLst>
            </p:cNvPr>
            <p:cNvCxnSpPr>
              <a:stCxn id="30" idx="4"/>
              <a:endCxn id="19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B6C710-92F6-2E41-9165-55A131938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36" name="Curved Connector 27">
              <a:extLst>
                <a:ext uri="{FF2B5EF4-FFF2-40B4-BE49-F238E27FC236}">
                  <a16:creationId xmlns:a16="http://schemas.microsoft.com/office/drawing/2014/main" id="{ECC4236A-CA38-784A-96BA-EC8D1BEE2A02}"/>
                </a:ext>
              </a:extLst>
            </p:cNvPr>
            <p:cNvCxnSpPr>
              <a:stCxn id="35" idx="2"/>
              <a:endCxn id="30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F02622B-7D97-F346-8E27-A6E860538A92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4AE9D7-DD8C-984E-87C6-EC6F552D3B3E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9" name="Curved Connector 27">
            <a:extLst>
              <a:ext uri="{FF2B5EF4-FFF2-40B4-BE49-F238E27FC236}">
                <a16:creationId xmlns:a16="http://schemas.microsoft.com/office/drawing/2014/main" id="{CE3EB3E4-BA0D-614B-8001-30DC05496BCD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894698-2E3E-AA44-8BCC-A6B32B4C3315}"/>
              </a:ext>
            </a:extLst>
          </p:cNvPr>
          <p:cNvSpPr txBox="1"/>
          <p:nvPr/>
        </p:nvSpPr>
        <p:spPr>
          <a:xfrm>
            <a:off x="0" y="1499016"/>
            <a:ext cx="35718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 err="1">
                <a:solidFill>
                  <a:srgbClr val="0000FF"/>
                </a:solidFill>
              </a:rPr>
              <a:t>min</a:t>
            </a:r>
            <a:r>
              <a:rPr lang="en-US" baseline="-25000" dirty="0" err="1">
                <a:solidFill>
                  <a:srgbClr val="0000FF"/>
                </a:solidFill>
              </a:rPr>
              <a:t>tree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max</a:t>
            </a:r>
            <a:r>
              <a:rPr lang="en-US" baseline="-25000" dirty="0" err="1">
                <a:solidFill>
                  <a:srgbClr val="0000FF"/>
                </a:solidFill>
              </a:rPr>
              <a:t>node</a:t>
            </a:r>
            <a:r>
              <a:rPr lang="en-US" baseline="-25000" dirty="0">
                <a:solidFill>
                  <a:srgbClr val="0000FF"/>
                </a:solidFill>
              </a:rPr>
              <a:t> t</a:t>
            </a:r>
            <a:r>
              <a:rPr lang="en-US" dirty="0"/>
              <a:t> </a:t>
            </a:r>
            <a:r>
              <a:rPr lang="en-US" dirty="0" err="1"/>
              <a:t>max</a:t>
            </a:r>
            <a:r>
              <a:rPr lang="en-US" baseline="-25000" dirty="0" err="1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55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B5AA-F78A-4D4E-BFDB-00BB8129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F83C2-8B0F-A045-8D18-0E61D9F4B104}"/>
              </a:ext>
            </a:extLst>
          </p:cNvPr>
          <p:cNvSpPr txBox="1"/>
          <p:nvPr/>
        </p:nvSpPr>
        <p:spPr>
          <a:xfrm>
            <a:off x="0" y="1499016"/>
            <a:ext cx="357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endParaRPr lang="en-US" sz="28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8601EE-5A5A-EA4F-A128-ABCC8C127DDB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A2BA8F3-805C-2540-85BA-63B1A0DBD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E9E7C5-9EFE-4D47-919D-85B83F647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DB72350-6D40-3841-B618-F598D6ED3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62" name="Curved Connector 27">
              <a:extLst>
                <a:ext uri="{FF2B5EF4-FFF2-40B4-BE49-F238E27FC236}">
                  <a16:creationId xmlns:a16="http://schemas.microsoft.com/office/drawing/2014/main" id="{A3F11A34-F518-DB4A-AC55-92D4DE7C9E5B}"/>
                </a:ext>
              </a:extLst>
            </p:cNvPr>
            <p:cNvCxnSpPr>
              <a:stCxn id="60" idx="0"/>
              <a:endCxn id="65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3" name="Curved Connector 27">
              <a:extLst>
                <a:ext uri="{FF2B5EF4-FFF2-40B4-BE49-F238E27FC236}">
                  <a16:creationId xmlns:a16="http://schemas.microsoft.com/office/drawing/2014/main" id="{79862210-86E4-444C-BFB5-CB6EC9F8400C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4" name="Curved Connector 27">
              <a:extLst>
                <a:ext uri="{FF2B5EF4-FFF2-40B4-BE49-F238E27FC236}">
                  <a16:creationId xmlns:a16="http://schemas.microsoft.com/office/drawing/2014/main" id="{2EDC5703-C7FC-104F-9D46-E9A87C903CA2}"/>
                </a:ext>
              </a:extLst>
            </p:cNvPr>
            <p:cNvCxnSpPr>
              <a:stCxn id="61" idx="4"/>
              <a:endCxn id="59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B4D578-4A67-A144-937F-843868048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6" name="Curved Connector 27">
              <a:extLst>
                <a:ext uri="{FF2B5EF4-FFF2-40B4-BE49-F238E27FC236}">
                  <a16:creationId xmlns:a16="http://schemas.microsoft.com/office/drawing/2014/main" id="{A998A035-19E1-FF41-9B70-4C2C8A364B13}"/>
                </a:ext>
              </a:extLst>
            </p:cNvPr>
            <p:cNvCxnSpPr>
              <a:stCxn id="65" idx="2"/>
              <a:endCxn id="61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EF87E2A-4E12-0F42-B25B-C4BFEFE25983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0FBD16-54D7-8B4F-BC4A-9110015AC872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9" name="Curved Connector 27">
            <a:extLst>
              <a:ext uri="{FF2B5EF4-FFF2-40B4-BE49-F238E27FC236}">
                <a16:creationId xmlns:a16="http://schemas.microsoft.com/office/drawing/2014/main" id="{238B022A-4107-C848-B921-D7188B3E1ED8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785031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B5AA-F78A-4D4E-BFDB-00BB8129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F83C2-8B0F-A045-8D18-0E61D9F4B104}"/>
              </a:ext>
            </a:extLst>
          </p:cNvPr>
          <p:cNvSpPr txBox="1"/>
          <p:nvPr/>
        </p:nvSpPr>
        <p:spPr>
          <a:xfrm>
            <a:off x="0" y="1499016"/>
            <a:ext cx="357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endParaRPr lang="en-US" sz="28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8601EE-5A5A-EA4F-A128-ABCC8C127DDB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A2BA8F3-805C-2540-85BA-63B1A0DBD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E9E7C5-9EFE-4D47-919D-85B83F647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DB72350-6D40-3841-B618-F598D6ED3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62" name="Curved Connector 27">
              <a:extLst>
                <a:ext uri="{FF2B5EF4-FFF2-40B4-BE49-F238E27FC236}">
                  <a16:creationId xmlns:a16="http://schemas.microsoft.com/office/drawing/2014/main" id="{A3F11A34-F518-DB4A-AC55-92D4DE7C9E5B}"/>
                </a:ext>
              </a:extLst>
            </p:cNvPr>
            <p:cNvCxnSpPr>
              <a:stCxn id="60" idx="0"/>
              <a:endCxn id="65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3" name="Curved Connector 27">
              <a:extLst>
                <a:ext uri="{FF2B5EF4-FFF2-40B4-BE49-F238E27FC236}">
                  <a16:creationId xmlns:a16="http://schemas.microsoft.com/office/drawing/2014/main" id="{79862210-86E4-444C-BFB5-CB6EC9F8400C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4" name="Curved Connector 27">
              <a:extLst>
                <a:ext uri="{FF2B5EF4-FFF2-40B4-BE49-F238E27FC236}">
                  <a16:creationId xmlns:a16="http://schemas.microsoft.com/office/drawing/2014/main" id="{2EDC5703-C7FC-104F-9D46-E9A87C903CA2}"/>
                </a:ext>
              </a:extLst>
            </p:cNvPr>
            <p:cNvCxnSpPr>
              <a:stCxn id="61" idx="4"/>
              <a:endCxn id="59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B4D578-4A67-A144-937F-843868048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6" name="Curved Connector 27">
              <a:extLst>
                <a:ext uri="{FF2B5EF4-FFF2-40B4-BE49-F238E27FC236}">
                  <a16:creationId xmlns:a16="http://schemas.microsoft.com/office/drawing/2014/main" id="{A998A035-19E1-FF41-9B70-4C2C8A364B13}"/>
                </a:ext>
              </a:extLst>
            </p:cNvPr>
            <p:cNvCxnSpPr>
              <a:stCxn id="65" idx="2"/>
              <a:endCxn id="61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EF87E2A-4E12-0F42-B25B-C4BFEFE25983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0FBD16-54D7-8B4F-BC4A-9110015AC872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9" name="Curved Connector 27">
            <a:extLst>
              <a:ext uri="{FF2B5EF4-FFF2-40B4-BE49-F238E27FC236}">
                <a16:creationId xmlns:a16="http://schemas.microsoft.com/office/drawing/2014/main" id="{238B022A-4107-C848-B921-D7188B3E1ED8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15E821-A9EC-F849-90C7-82E0805272E5}"/>
              </a:ext>
            </a:extLst>
          </p:cNvPr>
          <p:cNvSpPr txBox="1"/>
          <p:nvPr/>
        </p:nvSpPr>
        <p:spPr>
          <a:xfrm>
            <a:off x="4093028" y="5301338"/>
            <a:ext cx="2536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Runtime </a:t>
            </a:r>
            <a:r>
              <a:rPr lang="en-US" sz="2800" dirty="0" err="1"/>
              <a:t>Õ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baseline="30000" dirty="0">
                <a:sym typeface="Wingdings"/>
              </a:rPr>
              <a:t>2</a:t>
            </a:r>
            <a:r>
              <a:rPr lang="en-US" sz="28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6A0C4-E13F-4B4A-831D-139750A2691B}"/>
              </a:ext>
            </a:extLst>
          </p:cNvPr>
          <p:cNvSpPr txBox="1"/>
          <p:nvPr/>
        </p:nvSpPr>
        <p:spPr>
          <a:xfrm>
            <a:off x="4180114" y="6074228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(suboptimal)</a:t>
            </a:r>
          </a:p>
        </p:txBody>
      </p:sp>
    </p:spTree>
    <p:extLst>
      <p:ext uri="{BB962C8B-B14F-4D97-AF65-F5344CB8AC3E}">
        <p14:creationId xmlns:p14="http://schemas.microsoft.com/office/powerpoint/2010/main" val="3846590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B5AA-F78A-4D4E-BFDB-00BB8129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F83C2-8B0F-A045-8D18-0E61D9F4B104}"/>
              </a:ext>
            </a:extLst>
          </p:cNvPr>
          <p:cNvSpPr txBox="1"/>
          <p:nvPr/>
        </p:nvSpPr>
        <p:spPr>
          <a:xfrm>
            <a:off x="0" y="1499016"/>
            <a:ext cx="357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endParaRPr lang="en-US" sz="28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8601EE-5A5A-EA4F-A128-ABCC8C127DDB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A2BA8F3-805C-2540-85BA-63B1A0DBD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E9E7C5-9EFE-4D47-919D-85B83F647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DB72350-6D40-3841-B618-F598D6ED3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62" name="Curved Connector 27">
              <a:extLst>
                <a:ext uri="{FF2B5EF4-FFF2-40B4-BE49-F238E27FC236}">
                  <a16:creationId xmlns:a16="http://schemas.microsoft.com/office/drawing/2014/main" id="{A3F11A34-F518-DB4A-AC55-92D4DE7C9E5B}"/>
                </a:ext>
              </a:extLst>
            </p:cNvPr>
            <p:cNvCxnSpPr>
              <a:stCxn id="60" idx="0"/>
              <a:endCxn id="65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3" name="Curved Connector 27">
              <a:extLst>
                <a:ext uri="{FF2B5EF4-FFF2-40B4-BE49-F238E27FC236}">
                  <a16:creationId xmlns:a16="http://schemas.microsoft.com/office/drawing/2014/main" id="{79862210-86E4-444C-BFB5-CB6EC9F8400C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4" name="Curved Connector 27">
              <a:extLst>
                <a:ext uri="{FF2B5EF4-FFF2-40B4-BE49-F238E27FC236}">
                  <a16:creationId xmlns:a16="http://schemas.microsoft.com/office/drawing/2014/main" id="{2EDC5703-C7FC-104F-9D46-E9A87C903CA2}"/>
                </a:ext>
              </a:extLst>
            </p:cNvPr>
            <p:cNvCxnSpPr>
              <a:stCxn id="61" idx="4"/>
              <a:endCxn id="59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B4D578-4A67-A144-937F-843868048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6" name="Curved Connector 27">
              <a:extLst>
                <a:ext uri="{FF2B5EF4-FFF2-40B4-BE49-F238E27FC236}">
                  <a16:creationId xmlns:a16="http://schemas.microsoft.com/office/drawing/2014/main" id="{A998A035-19E1-FF41-9B70-4C2C8A364B13}"/>
                </a:ext>
              </a:extLst>
            </p:cNvPr>
            <p:cNvCxnSpPr>
              <a:stCxn id="65" idx="2"/>
              <a:endCxn id="61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EF87E2A-4E12-0F42-B25B-C4BFEFE25983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0FBD16-54D7-8B4F-BC4A-9110015AC872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9" name="Curved Connector 27">
            <a:extLst>
              <a:ext uri="{FF2B5EF4-FFF2-40B4-BE49-F238E27FC236}">
                <a16:creationId xmlns:a16="http://schemas.microsoft.com/office/drawing/2014/main" id="{238B022A-4107-C848-B921-D7188B3E1ED8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2C629A-6310-E046-858D-BEAF1925DF35}"/>
              </a:ext>
            </a:extLst>
          </p:cNvPr>
          <p:cNvSpPr txBox="1"/>
          <p:nvPr/>
        </p:nvSpPr>
        <p:spPr>
          <a:xfrm>
            <a:off x="6607728" y="5148938"/>
            <a:ext cx="2536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Runtime </a:t>
            </a:r>
            <a:r>
              <a:rPr lang="en-US" sz="2800" dirty="0" err="1"/>
              <a:t>Õ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baseline="30000" dirty="0">
                <a:sym typeface="Wingdings"/>
              </a:rPr>
              <a:t>2</a:t>
            </a:r>
            <a:r>
              <a:rPr lang="en-US" sz="280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43770-B4C2-A84F-B65C-C8A141CE5E05}"/>
              </a:ext>
            </a:extLst>
          </p:cNvPr>
          <p:cNvSpPr txBox="1"/>
          <p:nvPr/>
        </p:nvSpPr>
        <p:spPr>
          <a:xfrm>
            <a:off x="6694814" y="5921828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(suboptimal)</a:t>
            </a:r>
          </a:p>
        </p:txBody>
      </p:sp>
    </p:spTree>
    <p:extLst>
      <p:ext uri="{BB962C8B-B14F-4D97-AF65-F5344CB8AC3E}">
        <p14:creationId xmlns:p14="http://schemas.microsoft.com/office/powerpoint/2010/main" val="4096555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2E24E-38DB-3B4D-AE4D-527C6850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9DA3B-7294-6A44-A0A6-DD65773D90EC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 err="1">
                <a:solidFill>
                  <a:srgbClr val="FF0000"/>
                </a:solidFill>
              </a:rPr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</a:t>
            </a:r>
            <a:r>
              <a:rPr lang="en-US" dirty="0" err="1">
                <a:solidFill>
                  <a:srgbClr val="0000FF"/>
                </a:solidFill>
              </a:rPr>
              <a:t>min</a:t>
            </a:r>
            <a:r>
              <a:rPr lang="en-US" baseline="-25000" dirty="0" err="1">
                <a:solidFill>
                  <a:srgbClr val="0000FF"/>
                </a:solidFill>
              </a:rPr>
              <a:t>tree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max</a:t>
            </a:r>
            <a:r>
              <a:rPr lang="en-US" baseline="-25000" dirty="0" err="1">
                <a:solidFill>
                  <a:srgbClr val="0000FF"/>
                </a:solidFill>
              </a:rPr>
              <a:t>node</a:t>
            </a:r>
            <a:r>
              <a:rPr lang="en-US" baseline="-25000" dirty="0">
                <a:solidFill>
                  <a:srgbClr val="0000FF"/>
                </a:solidFill>
              </a:rPr>
              <a:t> t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88549CC-6762-D94B-9A32-C88FB43EF12A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857A79-3FBA-F74E-98A0-B1C9EB9C0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F5DE62-2F6E-E247-96C1-7C888EA0F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76BF69A-D579-0540-B0AD-F4C5B26E1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48" name="Curved Connector 27">
              <a:extLst>
                <a:ext uri="{FF2B5EF4-FFF2-40B4-BE49-F238E27FC236}">
                  <a16:creationId xmlns:a16="http://schemas.microsoft.com/office/drawing/2014/main" id="{128D0E6E-BB29-124F-9915-DF496998D1AD}"/>
                </a:ext>
              </a:extLst>
            </p:cNvPr>
            <p:cNvCxnSpPr>
              <a:stCxn id="46" idx="0"/>
              <a:endCxn id="51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49" name="Curved Connector 27">
              <a:extLst>
                <a:ext uri="{FF2B5EF4-FFF2-40B4-BE49-F238E27FC236}">
                  <a16:creationId xmlns:a16="http://schemas.microsoft.com/office/drawing/2014/main" id="{C6B0AC3F-B71D-4B46-8809-FFD7535301D1}"/>
                </a:ext>
              </a:extLst>
            </p:cNvPr>
            <p:cNvCxnSpPr>
              <a:stCxn id="46" idx="2"/>
              <a:endCxn id="45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0" name="Curved Connector 27">
              <a:extLst>
                <a:ext uri="{FF2B5EF4-FFF2-40B4-BE49-F238E27FC236}">
                  <a16:creationId xmlns:a16="http://schemas.microsoft.com/office/drawing/2014/main" id="{1988498A-4774-354E-95A5-9E43EA0346E3}"/>
                </a:ext>
              </a:extLst>
            </p:cNvPr>
            <p:cNvCxnSpPr>
              <a:stCxn id="47" idx="4"/>
              <a:endCxn id="45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A7A7EF3-72E8-6C4E-86E7-ADCA4E8E5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52" name="Curved Connector 27">
              <a:extLst>
                <a:ext uri="{FF2B5EF4-FFF2-40B4-BE49-F238E27FC236}">
                  <a16:creationId xmlns:a16="http://schemas.microsoft.com/office/drawing/2014/main" id="{DFEC50BB-DBDA-C840-825D-74962552F810}"/>
                </a:ext>
              </a:extLst>
            </p:cNvPr>
            <p:cNvCxnSpPr>
              <a:stCxn id="51" idx="2"/>
              <a:endCxn id="47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2FD456-B657-7340-9AEF-772515854F20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EE23BB-7989-694C-B9D3-51E6AC7FBB4A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5" name="Curved Connector 27">
            <a:extLst>
              <a:ext uri="{FF2B5EF4-FFF2-40B4-BE49-F238E27FC236}">
                <a16:creationId xmlns:a16="http://schemas.microsoft.com/office/drawing/2014/main" id="{18F28B26-682D-5440-9111-3DC54FCF3DDC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2876868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min( </a:t>
            </a:r>
            <a:r>
              <a:rPr lang="en-US" sz="2000" dirty="0"/>
              <a:t>max(h(</a:t>
            </a:r>
            <a:r>
              <a:rPr lang="en-US" sz="2000" dirty="0">
                <a:solidFill>
                  <a:srgbClr val="0000FF"/>
                </a:solidFill>
              </a:rPr>
              <a:t>xyz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zux</a:t>
            </a:r>
            <a:r>
              <a:rPr lang="en-US" sz="2000" dirty="0"/>
              <a:t>))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    max(h(</a:t>
            </a:r>
            <a:r>
              <a:rPr lang="en-US" sz="2000" dirty="0" err="1">
                <a:solidFill>
                  <a:schemeClr val="bg1"/>
                </a:solidFill>
              </a:rPr>
              <a:t>yzu</a:t>
            </a:r>
            <a:r>
              <a:rPr lang="en-US" sz="2000" dirty="0">
                <a:solidFill>
                  <a:schemeClr val="bg1"/>
                </a:solidFill>
              </a:rPr>
              <a:t>),h(</a:t>
            </a:r>
            <a:r>
              <a:rPr lang="en-US" sz="2000" dirty="0" err="1">
                <a:solidFill>
                  <a:schemeClr val="bg1"/>
                </a:solidFill>
              </a:rPr>
              <a:t>uxy</a:t>
            </a:r>
            <a:r>
              <a:rPr lang="en-US" sz="2000" dirty="0">
                <a:solidFill>
                  <a:schemeClr val="bg1"/>
                </a:solidFill>
              </a:rPr>
              <a:t>))) =</a:t>
            </a:r>
            <a:r>
              <a:rPr lang="en-US" sz="2000" dirty="0"/>
              <a:t> 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4A093-92B9-6C4C-9F2C-B461118F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45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1A6118-74B2-BF42-BE07-87720B4CC022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1EEFE60-C90D-484C-8A64-3F6C4E666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00A657A-7E30-2C43-9933-C8E054253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23DD07C-3F54-EF47-92B0-CB0CAA0B6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56" name="Curved Connector 27">
              <a:extLst>
                <a:ext uri="{FF2B5EF4-FFF2-40B4-BE49-F238E27FC236}">
                  <a16:creationId xmlns:a16="http://schemas.microsoft.com/office/drawing/2014/main" id="{22BAFD77-77FA-7445-B966-2279BE047E6A}"/>
                </a:ext>
              </a:extLst>
            </p:cNvPr>
            <p:cNvCxnSpPr>
              <a:stCxn id="54" idx="0"/>
              <a:endCxn id="59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7" name="Curved Connector 27">
              <a:extLst>
                <a:ext uri="{FF2B5EF4-FFF2-40B4-BE49-F238E27FC236}">
                  <a16:creationId xmlns:a16="http://schemas.microsoft.com/office/drawing/2014/main" id="{82D963D7-9A5F-1F42-A2E4-D375D1A5A23C}"/>
                </a:ext>
              </a:extLst>
            </p:cNvPr>
            <p:cNvCxnSpPr>
              <a:stCxn id="54" idx="2"/>
              <a:endCxn id="53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8" name="Curved Connector 27">
              <a:extLst>
                <a:ext uri="{FF2B5EF4-FFF2-40B4-BE49-F238E27FC236}">
                  <a16:creationId xmlns:a16="http://schemas.microsoft.com/office/drawing/2014/main" id="{D092C0C8-78EE-FF43-8AA1-EA39832F70B0}"/>
                </a:ext>
              </a:extLst>
            </p:cNvPr>
            <p:cNvCxnSpPr>
              <a:stCxn id="55" idx="4"/>
              <a:endCxn id="53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B6CEDD-1E1A-D340-9050-14DD29A966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0" name="Curved Connector 27">
              <a:extLst>
                <a:ext uri="{FF2B5EF4-FFF2-40B4-BE49-F238E27FC236}">
                  <a16:creationId xmlns:a16="http://schemas.microsoft.com/office/drawing/2014/main" id="{F972FE49-E100-9946-B533-29AD58994215}"/>
                </a:ext>
              </a:extLst>
            </p:cNvPr>
            <p:cNvCxnSpPr>
              <a:stCxn id="59" idx="2"/>
              <a:endCxn id="55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09C57F3-2140-124F-A08E-187FC29848D9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3E6287-D571-D042-8F48-C025F60E69D6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A9E7D8-5988-A14A-8C7B-E7DDC3B68A29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64" name="Curved Connector 27">
            <a:extLst>
              <a:ext uri="{FF2B5EF4-FFF2-40B4-BE49-F238E27FC236}">
                <a16:creationId xmlns:a16="http://schemas.microsoft.com/office/drawing/2014/main" id="{0996CA95-AC0E-A148-A097-2F88CACFAD73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1281100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min( </a:t>
            </a:r>
            <a:r>
              <a:rPr lang="en-US" sz="2000" dirty="0"/>
              <a:t>max(h(</a:t>
            </a:r>
            <a:r>
              <a:rPr lang="en-US" sz="2000" dirty="0">
                <a:solidFill>
                  <a:srgbClr val="0000FF"/>
                </a:solidFill>
              </a:rPr>
              <a:t>xyz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zux</a:t>
            </a:r>
            <a:r>
              <a:rPr lang="en-US" sz="2000" dirty="0"/>
              <a:t>)), </a:t>
            </a:r>
            <a:br>
              <a:rPr lang="en-US" sz="2000" dirty="0"/>
            </a:br>
            <a:r>
              <a:rPr lang="en-US" sz="2000" dirty="0"/>
              <a:t>        max(h(</a:t>
            </a:r>
            <a:r>
              <a:rPr lang="en-US" sz="2000" dirty="0" err="1">
                <a:solidFill>
                  <a:srgbClr val="0000FF"/>
                </a:solidFill>
              </a:rPr>
              <a:t>yzu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uxy</a:t>
            </a:r>
            <a:r>
              <a:rPr lang="en-US" sz="2000" dirty="0"/>
              <a:t>))</a:t>
            </a:r>
            <a:r>
              <a:rPr lang="en-US" sz="2000" dirty="0">
                <a:solidFill>
                  <a:schemeClr val="bg1"/>
                </a:solidFill>
              </a:rPr>
              <a:t>) = 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4A093-92B9-6C4C-9F2C-B461118F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46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1A6118-74B2-BF42-BE07-87720B4CC022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1EEFE60-C90D-484C-8A64-3F6C4E666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00A657A-7E30-2C43-9933-C8E054253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23DD07C-3F54-EF47-92B0-CB0CAA0B6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56" name="Curved Connector 27">
              <a:extLst>
                <a:ext uri="{FF2B5EF4-FFF2-40B4-BE49-F238E27FC236}">
                  <a16:creationId xmlns:a16="http://schemas.microsoft.com/office/drawing/2014/main" id="{22BAFD77-77FA-7445-B966-2279BE047E6A}"/>
                </a:ext>
              </a:extLst>
            </p:cNvPr>
            <p:cNvCxnSpPr>
              <a:stCxn id="54" idx="0"/>
              <a:endCxn id="59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7" name="Curved Connector 27">
              <a:extLst>
                <a:ext uri="{FF2B5EF4-FFF2-40B4-BE49-F238E27FC236}">
                  <a16:creationId xmlns:a16="http://schemas.microsoft.com/office/drawing/2014/main" id="{82D963D7-9A5F-1F42-A2E4-D375D1A5A23C}"/>
                </a:ext>
              </a:extLst>
            </p:cNvPr>
            <p:cNvCxnSpPr>
              <a:stCxn id="54" idx="2"/>
              <a:endCxn id="53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8" name="Curved Connector 27">
              <a:extLst>
                <a:ext uri="{FF2B5EF4-FFF2-40B4-BE49-F238E27FC236}">
                  <a16:creationId xmlns:a16="http://schemas.microsoft.com/office/drawing/2014/main" id="{D092C0C8-78EE-FF43-8AA1-EA39832F70B0}"/>
                </a:ext>
              </a:extLst>
            </p:cNvPr>
            <p:cNvCxnSpPr>
              <a:stCxn id="55" idx="4"/>
              <a:endCxn id="53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B6CEDD-1E1A-D340-9050-14DD29A966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0" name="Curved Connector 27">
              <a:extLst>
                <a:ext uri="{FF2B5EF4-FFF2-40B4-BE49-F238E27FC236}">
                  <a16:creationId xmlns:a16="http://schemas.microsoft.com/office/drawing/2014/main" id="{F972FE49-E100-9946-B533-29AD58994215}"/>
                </a:ext>
              </a:extLst>
            </p:cNvPr>
            <p:cNvCxnSpPr>
              <a:stCxn id="59" idx="2"/>
              <a:endCxn id="55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09C57F3-2140-124F-A08E-187FC29848D9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3E6287-D571-D042-8F48-C025F60E69D6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A9E7D8-5988-A14A-8C7B-E7DDC3B68A29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64" name="Curved Connector 27">
            <a:extLst>
              <a:ext uri="{FF2B5EF4-FFF2-40B4-BE49-F238E27FC236}">
                <a16:creationId xmlns:a16="http://schemas.microsoft.com/office/drawing/2014/main" id="{0996CA95-AC0E-A148-A097-2F88CACFAD73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1435842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min( max(h(</a:t>
            </a:r>
            <a:r>
              <a:rPr lang="en-US" sz="2000" dirty="0">
                <a:solidFill>
                  <a:srgbClr val="0000FF"/>
                </a:solidFill>
              </a:rPr>
              <a:t>xyz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zux</a:t>
            </a:r>
            <a:r>
              <a:rPr lang="en-US" sz="2000" dirty="0"/>
              <a:t>)), </a:t>
            </a:r>
            <a:br>
              <a:rPr lang="en-US" sz="2000" dirty="0"/>
            </a:br>
            <a:r>
              <a:rPr lang="en-US" sz="2000" dirty="0"/>
              <a:t>        max(h(</a:t>
            </a:r>
            <a:r>
              <a:rPr lang="en-US" sz="2000" dirty="0" err="1">
                <a:solidFill>
                  <a:srgbClr val="0000FF"/>
                </a:solidFill>
              </a:rPr>
              <a:t>yzu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uxy</a:t>
            </a:r>
            <a:r>
              <a:rPr lang="en-US" sz="2000" dirty="0"/>
              <a:t>))) = 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4A093-92B9-6C4C-9F2C-B461118F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47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1A6118-74B2-BF42-BE07-87720B4CC022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1EEFE60-C90D-484C-8A64-3F6C4E666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00A657A-7E30-2C43-9933-C8E054253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23DD07C-3F54-EF47-92B0-CB0CAA0B6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56" name="Curved Connector 27">
              <a:extLst>
                <a:ext uri="{FF2B5EF4-FFF2-40B4-BE49-F238E27FC236}">
                  <a16:creationId xmlns:a16="http://schemas.microsoft.com/office/drawing/2014/main" id="{22BAFD77-77FA-7445-B966-2279BE047E6A}"/>
                </a:ext>
              </a:extLst>
            </p:cNvPr>
            <p:cNvCxnSpPr>
              <a:stCxn id="54" idx="0"/>
              <a:endCxn id="59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7" name="Curved Connector 27">
              <a:extLst>
                <a:ext uri="{FF2B5EF4-FFF2-40B4-BE49-F238E27FC236}">
                  <a16:creationId xmlns:a16="http://schemas.microsoft.com/office/drawing/2014/main" id="{82D963D7-9A5F-1F42-A2E4-D375D1A5A23C}"/>
                </a:ext>
              </a:extLst>
            </p:cNvPr>
            <p:cNvCxnSpPr>
              <a:stCxn id="54" idx="2"/>
              <a:endCxn id="53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8" name="Curved Connector 27">
              <a:extLst>
                <a:ext uri="{FF2B5EF4-FFF2-40B4-BE49-F238E27FC236}">
                  <a16:creationId xmlns:a16="http://schemas.microsoft.com/office/drawing/2014/main" id="{D092C0C8-78EE-FF43-8AA1-EA39832F70B0}"/>
                </a:ext>
              </a:extLst>
            </p:cNvPr>
            <p:cNvCxnSpPr>
              <a:stCxn id="55" idx="4"/>
              <a:endCxn id="53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B6CEDD-1E1A-D340-9050-14DD29A966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0" name="Curved Connector 27">
              <a:extLst>
                <a:ext uri="{FF2B5EF4-FFF2-40B4-BE49-F238E27FC236}">
                  <a16:creationId xmlns:a16="http://schemas.microsoft.com/office/drawing/2014/main" id="{F972FE49-E100-9946-B533-29AD58994215}"/>
                </a:ext>
              </a:extLst>
            </p:cNvPr>
            <p:cNvCxnSpPr>
              <a:stCxn id="59" idx="2"/>
              <a:endCxn id="55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09C57F3-2140-124F-A08E-187FC29848D9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3E6287-D571-D042-8F48-C025F60E69D6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A9E7D8-5988-A14A-8C7B-E7DDC3B68A29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64" name="Curved Connector 27">
            <a:extLst>
              <a:ext uri="{FF2B5EF4-FFF2-40B4-BE49-F238E27FC236}">
                <a16:creationId xmlns:a16="http://schemas.microsoft.com/office/drawing/2014/main" id="{0996CA95-AC0E-A148-A097-2F88CACFAD73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2237770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 max(h(xyz),h(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max(h(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))) = 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302" y="5512905"/>
            <a:ext cx="3264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max(min(h(</a:t>
            </a:r>
            <a:r>
              <a:rPr lang="en-US" sz="2000" dirty="0">
                <a:solidFill>
                  <a:srgbClr val="0000FF"/>
                </a:solidFill>
              </a:rPr>
              <a:t>xyz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yzu</a:t>
            </a:r>
            <a:r>
              <a:rPr lang="en-US" sz="2000" dirty="0"/>
              <a:t>)),</a:t>
            </a:r>
            <a:br>
              <a:rPr lang="en-US" sz="2000" dirty="0"/>
            </a:br>
            <a:r>
              <a:rPr lang="en-US" sz="2000" dirty="0"/>
              <a:t>           min(h(</a:t>
            </a:r>
            <a:r>
              <a:rPr lang="en-US" sz="2000" dirty="0">
                <a:solidFill>
                  <a:srgbClr val="0000FF"/>
                </a:solidFill>
              </a:rPr>
              <a:t>xyz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uxy</a:t>
            </a:r>
            <a:r>
              <a:rPr lang="en-US" sz="2000" dirty="0"/>
              <a:t>)),</a:t>
            </a:r>
            <a:br>
              <a:rPr lang="en-US" sz="2000" dirty="0"/>
            </a:br>
            <a:r>
              <a:rPr lang="en-US" sz="2000" dirty="0"/>
              <a:t>           min(h(</a:t>
            </a:r>
            <a:r>
              <a:rPr lang="en-US" sz="2000" dirty="0" err="1">
                <a:solidFill>
                  <a:srgbClr val="0000FF"/>
                </a:solidFill>
              </a:rPr>
              <a:t>zux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yzu</a:t>
            </a:r>
            <a:r>
              <a:rPr lang="en-US" sz="2000" dirty="0"/>
              <a:t>)),</a:t>
            </a:r>
            <a:br>
              <a:rPr lang="en-US" sz="2000" dirty="0"/>
            </a:br>
            <a:r>
              <a:rPr lang="en-US" sz="2000" dirty="0"/>
              <a:t>           min(h(</a:t>
            </a:r>
            <a:r>
              <a:rPr lang="en-US" sz="2000" dirty="0" err="1">
                <a:solidFill>
                  <a:srgbClr val="0000FF"/>
                </a:solidFill>
              </a:rPr>
              <a:t>zux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uxy</a:t>
            </a:r>
            <a:r>
              <a:rPr lang="en-US" sz="2000" dirty="0"/>
              <a:t>)))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725B2-28DF-1949-BC04-72F040A6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48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F14A0D2-7057-6046-A244-C1E8786CA513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FFB453E-482D-7741-8E3E-933B82728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1487D4-7A89-554A-856F-900D1D4C2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A8BD5EF-7020-D146-A4E3-470EBB215E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56" name="Curved Connector 27">
              <a:extLst>
                <a:ext uri="{FF2B5EF4-FFF2-40B4-BE49-F238E27FC236}">
                  <a16:creationId xmlns:a16="http://schemas.microsoft.com/office/drawing/2014/main" id="{A9D30B5D-D735-294F-A34B-C4679A14C0D6}"/>
                </a:ext>
              </a:extLst>
            </p:cNvPr>
            <p:cNvCxnSpPr>
              <a:stCxn id="54" idx="0"/>
              <a:endCxn id="59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7" name="Curved Connector 27">
              <a:extLst>
                <a:ext uri="{FF2B5EF4-FFF2-40B4-BE49-F238E27FC236}">
                  <a16:creationId xmlns:a16="http://schemas.microsoft.com/office/drawing/2014/main" id="{76DE8437-49BB-5649-9603-868F62613671}"/>
                </a:ext>
              </a:extLst>
            </p:cNvPr>
            <p:cNvCxnSpPr>
              <a:stCxn id="54" idx="2"/>
              <a:endCxn id="53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58" name="Curved Connector 27">
              <a:extLst>
                <a:ext uri="{FF2B5EF4-FFF2-40B4-BE49-F238E27FC236}">
                  <a16:creationId xmlns:a16="http://schemas.microsoft.com/office/drawing/2014/main" id="{9FD4F11E-BC58-DA41-BE60-CE40B861BE04}"/>
                </a:ext>
              </a:extLst>
            </p:cNvPr>
            <p:cNvCxnSpPr>
              <a:stCxn id="55" idx="4"/>
              <a:endCxn id="53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FA5235C-0ECA-C14D-9474-1AE8F4FA7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0" name="Curved Connector 27">
              <a:extLst>
                <a:ext uri="{FF2B5EF4-FFF2-40B4-BE49-F238E27FC236}">
                  <a16:creationId xmlns:a16="http://schemas.microsoft.com/office/drawing/2014/main" id="{07627C15-87FA-A744-B9C7-100096F03BDB}"/>
                </a:ext>
              </a:extLst>
            </p:cNvPr>
            <p:cNvCxnSpPr>
              <a:stCxn id="59" idx="2"/>
              <a:endCxn id="55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B2BD628-ABC8-BA4D-8F96-898AA2668C95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13E1AC-20A0-1745-A1D9-D96CDBC2DD4F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E692A5-A985-CF49-A939-9AAC7C3738EE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64" name="Curved Connector 27">
            <a:extLst>
              <a:ext uri="{FF2B5EF4-FFF2-40B4-BE49-F238E27FC236}">
                <a16:creationId xmlns:a16="http://schemas.microsoft.com/office/drawing/2014/main" id="{D84AE855-1AD7-3940-839D-ECB6FF438359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4238870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4" name="TextBox 3"/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" name="Straight Connector 4"/>
            <p:cNvCxnSpPr>
              <a:stCxn id="4" idx="4"/>
              <a:endCxn id="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10" name="TextBox 9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12" idx="0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1302" y="5512905"/>
            <a:ext cx="3264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max(</a:t>
            </a:r>
            <a:r>
              <a:rPr lang="en-US" sz="2000" b="1" dirty="0"/>
              <a:t>min(h(</a:t>
            </a:r>
            <a:r>
              <a:rPr lang="en-US" sz="2000" b="1" dirty="0">
                <a:solidFill>
                  <a:srgbClr val="0000FF"/>
                </a:solidFill>
              </a:rPr>
              <a:t>xyz</a:t>
            </a:r>
            <a:r>
              <a:rPr lang="en-US" sz="2000" b="1" dirty="0"/>
              <a:t>),h(</a:t>
            </a:r>
            <a:r>
              <a:rPr lang="en-US" sz="2000" b="1" dirty="0" err="1">
                <a:solidFill>
                  <a:srgbClr val="0000FF"/>
                </a:solidFill>
              </a:rPr>
              <a:t>yzu</a:t>
            </a:r>
            <a:r>
              <a:rPr lang="en-US" sz="2000" b="1" dirty="0"/>
              <a:t>)</a:t>
            </a:r>
            <a:r>
              <a:rPr lang="en-US" sz="2000" dirty="0"/>
              <a:t>),</a:t>
            </a:r>
            <a:br>
              <a:rPr lang="en-US" sz="2000" dirty="0"/>
            </a:br>
            <a:r>
              <a:rPr lang="en-US" sz="2000" dirty="0"/>
              <a:t>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min(h(xyz),h(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</a:t>
            </a:r>
            <a:r>
              <a:rPr lang="en-US" sz="2000" dirty="0"/>
              <a:t>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EA7BA4-9FB3-BA47-B8E0-83FA2DAFEEDB}"/>
              </a:ext>
            </a:extLst>
          </p:cNvPr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 max(h(xyz),h(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max(h(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))) = 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84601787-9EC3-0640-8369-6A64AA10B1AD}"/>
              </a:ext>
            </a:extLst>
          </p:cNvPr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3B4FFAEE-AE0B-414A-BBA0-5AA618B4E265}"/>
              </a:ext>
            </a:extLst>
          </p:cNvPr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22D24-801B-FA4F-9DF0-9195E7134424}"/>
              </a:ext>
            </a:extLst>
          </p:cNvPr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BE8BCD-F452-9B41-AB99-FFD266834025}"/>
              </a:ext>
            </a:extLst>
          </p:cNvPr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1FAE2D-3104-4A4F-9D6F-0ED0BB805281}"/>
              </a:ext>
            </a:extLst>
          </p:cNvPr>
          <p:cNvSpPr txBox="1"/>
          <p:nvPr/>
        </p:nvSpPr>
        <p:spPr>
          <a:xfrm>
            <a:off x="4086205" y="4852030"/>
            <a:ext cx="5057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>
                <a:sym typeface="Wingdings"/>
              </a:rPr>
              <a:t>log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dirty="0"/>
              <a:t> ≥  h(</a:t>
            </a:r>
            <a:r>
              <a:rPr lang="en-US" sz="2800" dirty="0" err="1">
                <a:solidFill>
                  <a:srgbClr val="0000FF"/>
                </a:solidFill>
              </a:rPr>
              <a:t>xy</a:t>
            </a:r>
            <a:r>
              <a:rPr lang="en-US" sz="2800" dirty="0"/>
              <a:t>) + h(</a:t>
            </a:r>
            <a:r>
              <a:rPr lang="en-US" sz="2800" dirty="0" err="1">
                <a:solidFill>
                  <a:srgbClr val="0000FF"/>
                </a:solidFill>
              </a:rPr>
              <a:t>yz</a:t>
            </a:r>
            <a:r>
              <a:rPr lang="en-US" sz="2800" dirty="0"/>
              <a:t>) + h(</a:t>
            </a:r>
            <a:r>
              <a:rPr lang="en-US" sz="2800" dirty="0" err="1">
                <a:solidFill>
                  <a:srgbClr val="0000FF"/>
                </a:solidFill>
              </a:rPr>
              <a:t>zu</a:t>
            </a:r>
            <a:r>
              <a:rPr lang="en-US" sz="2800" dirty="0"/>
              <a:t>)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E05A9-3190-7B4F-A848-B2D76904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49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DE0BA12-F205-3044-AFB4-DFD69420AED9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963EFAE-0042-3D48-8702-A25BEF80F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977468D-958A-8C4A-8E7F-E956A4605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8E0A10A-62B7-8941-B244-FB30D0260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59" name="Curved Connector 27">
              <a:extLst>
                <a:ext uri="{FF2B5EF4-FFF2-40B4-BE49-F238E27FC236}">
                  <a16:creationId xmlns:a16="http://schemas.microsoft.com/office/drawing/2014/main" id="{D7B957B6-FEF3-AE4E-8AB3-357DF5605EAB}"/>
                </a:ext>
              </a:extLst>
            </p:cNvPr>
            <p:cNvCxnSpPr>
              <a:stCxn id="57" idx="0"/>
              <a:endCxn id="62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0" name="Curved Connector 27">
              <a:extLst>
                <a:ext uri="{FF2B5EF4-FFF2-40B4-BE49-F238E27FC236}">
                  <a16:creationId xmlns:a16="http://schemas.microsoft.com/office/drawing/2014/main" id="{4271994A-1FE6-7846-AEAE-B6C6983B7329}"/>
                </a:ext>
              </a:extLst>
            </p:cNvPr>
            <p:cNvCxnSpPr>
              <a:stCxn id="57" idx="2"/>
              <a:endCxn id="56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1" name="Curved Connector 27">
              <a:extLst>
                <a:ext uri="{FF2B5EF4-FFF2-40B4-BE49-F238E27FC236}">
                  <a16:creationId xmlns:a16="http://schemas.microsoft.com/office/drawing/2014/main" id="{86A01F05-0B2A-934B-9334-187098ADCDEB}"/>
                </a:ext>
              </a:extLst>
            </p:cNvPr>
            <p:cNvCxnSpPr>
              <a:stCxn id="58" idx="4"/>
              <a:endCxn id="56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F8B8A1-F8ED-3444-A098-B493C39EC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63" name="Curved Connector 27">
              <a:extLst>
                <a:ext uri="{FF2B5EF4-FFF2-40B4-BE49-F238E27FC236}">
                  <a16:creationId xmlns:a16="http://schemas.microsoft.com/office/drawing/2014/main" id="{0882175B-FC46-4549-B59A-03575D13DF96}"/>
                </a:ext>
              </a:extLst>
            </p:cNvPr>
            <p:cNvCxnSpPr>
              <a:stCxn id="62" idx="2"/>
              <a:endCxn id="58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57FF21F-41D9-C347-9E02-77D4036D47E0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CEF8A5-9F9D-6A47-9ED0-2DFD98DCB62F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CFA91F6-1020-1C46-8BFB-88CCF8D72A62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67" name="Curved Connector 27">
            <a:extLst>
              <a:ext uri="{FF2B5EF4-FFF2-40B4-BE49-F238E27FC236}">
                <a16:creationId xmlns:a16="http://schemas.microsoft.com/office/drawing/2014/main" id="{9281A063-06C9-A541-96C0-10BED2D4DF1E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</p:spTree>
    <p:extLst>
      <p:ext uri="{BB962C8B-B14F-4D97-AF65-F5344CB8AC3E}">
        <p14:creationId xmlns:p14="http://schemas.microsoft.com/office/powerpoint/2010/main" val="15206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D2CF-7AE1-C447-9CDD-113D702D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Principle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78198-21B2-954F-B4A5-51103125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Find information-theoretic </a:t>
            </a:r>
            <a:r>
              <a:rPr lang="en-US" i="1" u="sng" dirty="0"/>
              <a:t>proof</a:t>
            </a:r>
            <a:r>
              <a:rPr lang="en-US" dirty="0"/>
              <a:t> of</a:t>
            </a:r>
            <a:br>
              <a:rPr lang="en-US" i="1" u="sng" dirty="0"/>
            </a:br>
            <a:r>
              <a:rPr lang="en-US" dirty="0"/>
              <a:t>the upper bound, or the submodular width</a:t>
            </a:r>
          </a:p>
          <a:p>
            <a:endParaRPr lang="en-US" i="1" u="sng" dirty="0"/>
          </a:p>
          <a:p>
            <a:r>
              <a:rPr lang="en-US" dirty="0"/>
              <a:t>Convert </a:t>
            </a:r>
            <a:r>
              <a:rPr lang="en-US" i="1" u="sng" dirty="0"/>
              <a:t>proof</a:t>
            </a:r>
            <a:r>
              <a:rPr lang="en-US" dirty="0"/>
              <a:t> to </a:t>
            </a:r>
            <a:r>
              <a:rPr lang="en-US" i="1" u="sng" dirty="0"/>
              <a:t>algorithm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C6E64-3C47-F243-A0D8-F85DF52F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5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37" name="TextBox 36"/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38" name="Straight Connector 37"/>
            <p:cNvCxnSpPr>
              <a:stCxn id="39" idx="4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1302" y="5512905"/>
            <a:ext cx="3264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max(</a:t>
            </a:r>
            <a:r>
              <a:rPr lang="en-US" sz="2000" b="1" dirty="0"/>
              <a:t>min(h(</a:t>
            </a:r>
            <a:r>
              <a:rPr lang="en-US" sz="2000" b="1" dirty="0" err="1">
                <a:solidFill>
                  <a:srgbClr val="0000FF"/>
                </a:solidFill>
              </a:rPr>
              <a:t>xyz</a:t>
            </a:r>
            <a:r>
              <a:rPr lang="en-US" sz="2000" b="1" dirty="0"/>
              <a:t>),h(</a:t>
            </a:r>
            <a:r>
              <a:rPr lang="en-US" sz="2000" b="1" dirty="0" err="1">
                <a:solidFill>
                  <a:srgbClr val="0000FF"/>
                </a:solidFill>
              </a:rPr>
              <a:t>yzu</a:t>
            </a:r>
            <a:r>
              <a:rPr lang="en-US" sz="2000" b="1" dirty="0"/>
              <a:t>)</a:t>
            </a:r>
            <a:r>
              <a:rPr lang="en-US" sz="2000" dirty="0"/>
              <a:t>),</a:t>
            </a:r>
            <a:br>
              <a:rPr lang="en-US" sz="2000" dirty="0"/>
            </a:br>
            <a:r>
              <a:rPr lang="en-US" sz="2000" dirty="0"/>
              <a:t>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xyz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</a:t>
            </a:r>
            <a:r>
              <a:rPr lang="en-US" sz="2000" dirty="0"/>
              <a:t>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0D8F27-3649-3649-8602-B0D7A8E7FBB2}"/>
              </a:ext>
            </a:extLst>
          </p:cNvPr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 max(h(xyz),h(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max(h(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))) = 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7C7375FD-63A8-B34C-919F-E864C0884403}"/>
              </a:ext>
            </a:extLst>
          </p:cNvPr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B41BC66E-6F06-1C49-B45C-3543BDD14331}"/>
              </a:ext>
            </a:extLst>
          </p:cNvPr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530031-F682-D54B-8A6D-171B5724ADBC}"/>
              </a:ext>
            </a:extLst>
          </p:cNvPr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3D9A56-F70D-7445-93C3-87D980000E27}"/>
              </a:ext>
            </a:extLst>
          </p:cNvPr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C68DFB-12E1-9941-9047-BEAAC346C167}"/>
              </a:ext>
            </a:extLst>
          </p:cNvPr>
          <p:cNvSpPr txBox="1"/>
          <p:nvPr/>
        </p:nvSpPr>
        <p:spPr>
          <a:xfrm>
            <a:off x="4086205" y="4852030"/>
            <a:ext cx="5057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>
                <a:sym typeface="Wingdings"/>
              </a:rPr>
              <a:t>log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dirty="0"/>
              <a:t> ≥  </a:t>
            </a:r>
            <a:r>
              <a:rPr lang="en-US" sz="2800" u="sng" dirty="0"/>
              <a:t>h(</a:t>
            </a:r>
            <a:r>
              <a:rPr lang="en-US" sz="2800" u="sng" dirty="0" err="1">
                <a:solidFill>
                  <a:srgbClr val="0000FF"/>
                </a:solidFill>
              </a:rPr>
              <a:t>xy</a:t>
            </a:r>
            <a:r>
              <a:rPr lang="en-US" sz="2800" u="sng" dirty="0"/>
              <a:t>) + h(</a:t>
            </a:r>
            <a:r>
              <a:rPr lang="en-US" sz="2800" u="sng" dirty="0" err="1">
                <a:solidFill>
                  <a:srgbClr val="0000FF"/>
                </a:solidFill>
              </a:rPr>
              <a:t>yz</a:t>
            </a:r>
            <a:r>
              <a:rPr lang="en-US" sz="2800" u="sng" dirty="0"/>
              <a:t>) </a:t>
            </a:r>
            <a:r>
              <a:rPr lang="en-US" sz="2800" dirty="0"/>
              <a:t>+ h(</a:t>
            </a:r>
            <a:r>
              <a:rPr lang="en-US" sz="2800" dirty="0" err="1">
                <a:solidFill>
                  <a:srgbClr val="0000FF"/>
                </a:solidFill>
              </a:rPr>
              <a:t>zu</a:t>
            </a:r>
            <a:r>
              <a:rPr lang="en-US" sz="2800" dirty="0"/>
              <a:t>)</a:t>
            </a:r>
          </a:p>
          <a:p>
            <a:r>
              <a:rPr lang="en-US" sz="2800" dirty="0"/>
              <a:t>		≥ h(</a:t>
            </a:r>
            <a:r>
              <a:rPr lang="en-US" sz="2800" dirty="0">
                <a:solidFill>
                  <a:srgbClr val="0000FF"/>
                </a:solidFill>
              </a:rPr>
              <a:t>xyz</a:t>
            </a:r>
            <a:r>
              <a:rPr lang="en-US" sz="2800" dirty="0"/>
              <a:t>) + h(</a:t>
            </a:r>
            <a:r>
              <a:rPr lang="en-US" sz="2800" dirty="0">
                <a:solidFill>
                  <a:srgbClr val="0000FF"/>
                </a:solidFill>
              </a:rPr>
              <a:t>y</a:t>
            </a:r>
            <a:r>
              <a:rPr lang="en-US" sz="2800" dirty="0"/>
              <a:t>) + h(</a:t>
            </a:r>
            <a:r>
              <a:rPr lang="en-US" sz="2800" dirty="0" err="1">
                <a:solidFill>
                  <a:srgbClr val="0000FF"/>
                </a:solidFill>
              </a:rPr>
              <a:t>zu</a:t>
            </a:r>
            <a:r>
              <a:rPr lang="en-US" sz="2800" dirty="0"/>
              <a:t>)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6D2D5-B8CE-C942-8BBC-8C184F0E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50</a:t>
            </a:fld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DE60F3-0133-9942-9080-40923C565796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8D4783-6E73-A842-8CDD-DCA46DDF1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870B6F7-E918-2542-A4DF-1F3FDEB77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D820C6-0D27-6545-90B0-8863D142C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69" name="Curved Connector 27">
              <a:extLst>
                <a:ext uri="{FF2B5EF4-FFF2-40B4-BE49-F238E27FC236}">
                  <a16:creationId xmlns:a16="http://schemas.microsoft.com/office/drawing/2014/main" id="{2959E06C-A773-BE40-AA33-1D8F268AA1A3}"/>
                </a:ext>
              </a:extLst>
            </p:cNvPr>
            <p:cNvCxnSpPr>
              <a:stCxn id="67" idx="0"/>
              <a:endCxn id="72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70" name="Curved Connector 27">
              <a:extLst>
                <a:ext uri="{FF2B5EF4-FFF2-40B4-BE49-F238E27FC236}">
                  <a16:creationId xmlns:a16="http://schemas.microsoft.com/office/drawing/2014/main" id="{A39C77DE-3B45-D44C-8EEF-1027180D617F}"/>
                </a:ext>
              </a:extLst>
            </p:cNvPr>
            <p:cNvCxnSpPr>
              <a:stCxn id="67" idx="2"/>
              <a:endCxn id="66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71" name="Curved Connector 27">
              <a:extLst>
                <a:ext uri="{FF2B5EF4-FFF2-40B4-BE49-F238E27FC236}">
                  <a16:creationId xmlns:a16="http://schemas.microsoft.com/office/drawing/2014/main" id="{16A30757-87B5-3845-B569-A66AE4AC5E7F}"/>
                </a:ext>
              </a:extLst>
            </p:cNvPr>
            <p:cNvCxnSpPr>
              <a:stCxn id="68" idx="4"/>
              <a:endCxn id="66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3355330-AD44-AE4D-AC5E-8F48C85D0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73" name="Curved Connector 27">
              <a:extLst>
                <a:ext uri="{FF2B5EF4-FFF2-40B4-BE49-F238E27FC236}">
                  <a16:creationId xmlns:a16="http://schemas.microsoft.com/office/drawing/2014/main" id="{5DB3A24A-6036-4B42-834F-73F83901AC89}"/>
                </a:ext>
              </a:extLst>
            </p:cNvPr>
            <p:cNvCxnSpPr>
              <a:stCxn id="72" idx="2"/>
              <a:endCxn id="68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940B892-422F-7F41-A913-27C9B9743FB1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812D63-74E7-DF45-9B05-C95312DDD714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31A9F6B-BAA5-C24B-80E1-DF954481E03E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77" name="Curved Connector 27">
            <a:extLst>
              <a:ext uri="{FF2B5EF4-FFF2-40B4-BE49-F238E27FC236}">
                <a16:creationId xmlns:a16="http://schemas.microsoft.com/office/drawing/2014/main" id="{54EE9D19-FFE3-CA45-8E92-B1CCF127E95C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6D5F9EC2-2258-1E41-836A-8E283CFBCA9B}"/>
              </a:ext>
            </a:extLst>
          </p:cNvPr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ECDDE895-43BF-CC44-B953-EA638EA8C6FE}"/>
                </a:ext>
              </a:extLst>
            </p:cNvPr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7EE05566-0D70-2944-9927-A9009C1287C5}"/>
                </a:ext>
              </a:extLst>
            </p:cNvPr>
            <p:cNvCxnSpPr>
              <a:stCxn id="535" idx="4"/>
              <a:endCxn id="537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F95D2566-0E38-AD42-B6C9-B290E508A3E1}"/>
                </a:ext>
              </a:extLst>
            </p:cNvPr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B7250BB1-25F3-3341-8225-8DE157D31939}"/>
                </a:ext>
              </a:extLst>
            </p:cNvPr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949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31302" y="5512905"/>
            <a:ext cx="3264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max(</a:t>
            </a:r>
            <a:r>
              <a:rPr lang="en-US" sz="2000" b="1" dirty="0"/>
              <a:t>min(h(</a:t>
            </a:r>
            <a:r>
              <a:rPr lang="en-US" sz="2000" b="1" dirty="0" err="1">
                <a:solidFill>
                  <a:srgbClr val="0000FF"/>
                </a:solidFill>
              </a:rPr>
              <a:t>xyz</a:t>
            </a:r>
            <a:r>
              <a:rPr lang="en-US" sz="2000" b="1" dirty="0"/>
              <a:t>),h(</a:t>
            </a:r>
            <a:r>
              <a:rPr lang="en-US" sz="2000" b="1" dirty="0" err="1">
                <a:solidFill>
                  <a:srgbClr val="0000FF"/>
                </a:solidFill>
              </a:rPr>
              <a:t>yzu</a:t>
            </a:r>
            <a:r>
              <a:rPr lang="en-US" sz="2000" b="1" dirty="0"/>
              <a:t>)</a:t>
            </a:r>
            <a:r>
              <a:rPr lang="en-US" sz="2000" dirty="0"/>
              <a:t>),</a:t>
            </a:r>
            <a:br>
              <a:rPr lang="en-US" sz="2000" dirty="0"/>
            </a:br>
            <a:r>
              <a:rPr lang="en-US" sz="2000" dirty="0"/>
              <a:t>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xyz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</a:t>
            </a:r>
            <a:r>
              <a:rPr lang="en-US" sz="2000" dirty="0"/>
              <a:t>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457BFA-87E1-5C4F-8F72-D4F2660317C6}"/>
              </a:ext>
            </a:extLst>
          </p:cNvPr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 max(h(xyz),h(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max(h(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))) = 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24C204B9-1195-EB41-B642-996C0FFD2581}"/>
              </a:ext>
            </a:extLst>
          </p:cNvPr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687341A9-8455-E940-8A05-694B509F0E3A}"/>
              </a:ext>
            </a:extLst>
          </p:cNvPr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208FC9-F8B2-A143-AF83-98E4CCB2454E}"/>
              </a:ext>
            </a:extLst>
          </p:cNvPr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64DE3A-A274-1E4D-9AD2-CFC6AF2C8028}"/>
              </a:ext>
            </a:extLst>
          </p:cNvPr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0FD8AF-8020-DD4A-AFC7-990279A448DB}"/>
              </a:ext>
            </a:extLst>
          </p:cNvPr>
          <p:cNvSpPr txBox="1"/>
          <p:nvPr/>
        </p:nvSpPr>
        <p:spPr>
          <a:xfrm>
            <a:off x="4086205" y="4852030"/>
            <a:ext cx="50577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>
                <a:sym typeface="Wingdings"/>
              </a:rPr>
              <a:t>log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≥  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xy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 + 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yz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+ h(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zu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/>
              <a:t>		≥ h(</a:t>
            </a:r>
            <a:r>
              <a:rPr lang="en-US" sz="2800" dirty="0">
                <a:solidFill>
                  <a:srgbClr val="0000FF"/>
                </a:solidFill>
              </a:rPr>
              <a:t>xyz</a:t>
            </a:r>
            <a:r>
              <a:rPr lang="en-US" sz="2800" dirty="0"/>
              <a:t>) + </a:t>
            </a:r>
            <a:r>
              <a:rPr lang="en-US" sz="2800" u="sng" dirty="0"/>
              <a:t>h(</a:t>
            </a:r>
            <a:r>
              <a:rPr lang="en-US" sz="2800" u="sng" dirty="0">
                <a:solidFill>
                  <a:srgbClr val="0000FF"/>
                </a:solidFill>
              </a:rPr>
              <a:t>y</a:t>
            </a:r>
            <a:r>
              <a:rPr lang="en-US" sz="2800" u="sng" dirty="0"/>
              <a:t>) + h(</a:t>
            </a:r>
            <a:r>
              <a:rPr lang="en-US" sz="2800" u="sng" dirty="0" err="1">
                <a:solidFill>
                  <a:srgbClr val="0000FF"/>
                </a:solidFill>
              </a:rPr>
              <a:t>zu</a:t>
            </a:r>
            <a:r>
              <a:rPr lang="en-US" sz="2800" u="sng" dirty="0"/>
              <a:t>)</a:t>
            </a:r>
          </a:p>
          <a:p>
            <a:r>
              <a:rPr lang="en-US" sz="2800" dirty="0"/>
              <a:t>		≥ h(</a:t>
            </a:r>
            <a:r>
              <a:rPr lang="en-US" sz="2800" dirty="0">
                <a:solidFill>
                  <a:srgbClr val="0000FF"/>
                </a:solidFill>
              </a:rPr>
              <a:t>xyz</a:t>
            </a:r>
            <a:r>
              <a:rPr lang="en-US" sz="2800" dirty="0"/>
              <a:t>) + h(</a:t>
            </a:r>
            <a:r>
              <a:rPr lang="en-US" sz="2800" dirty="0" err="1">
                <a:solidFill>
                  <a:srgbClr val="0000FF"/>
                </a:solidFill>
              </a:rPr>
              <a:t>yzu</a:t>
            </a:r>
            <a:r>
              <a:rPr lang="en-US" sz="2800" dirty="0"/>
              <a:t>) + h(</a:t>
            </a:r>
            <a:r>
              <a:rPr lang="en-US" sz="2800" dirty="0">
                <a:solidFill>
                  <a:srgbClr val="0000FF"/>
                </a:solidFill>
              </a:rPr>
              <a:t>∅</a:t>
            </a:r>
            <a:r>
              <a:rPr lang="en-US" sz="2800" dirty="0"/>
              <a:t>)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48A4D-4DB2-4843-A909-A03E9D99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51</a:t>
            </a:fld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A53C2C-00CE-9447-8969-8B2376FC35E8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70FD11C-26B5-7145-8FD2-7D0776E259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296C65F-214F-D44B-A808-53F063C9D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77D14F2-488C-5C4F-875C-FDEB7CB30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69" name="Curved Connector 27">
              <a:extLst>
                <a:ext uri="{FF2B5EF4-FFF2-40B4-BE49-F238E27FC236}">
                  <a16:creationId xmlns:a16="http://schemas.microsoft.com/office/drawing/2014/main" id="{7B28A267-38A5-5E42-A171-880F0E87730D}"/>
                </a:ext>
              </a:extLst>
            </p:cNvPr>
            <p:cNvCxnSpPr>
              <a:stCxn id="67" idx="0"/>
              <a:endCxn id="72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70" name="Curved Connector 27">
              <a:extLst>
                <a:ext uri="{FF2B5EF4-FFF2-40B4-BE49-F238E27FC236}">
                  <a16:creationId xmlns:a16="http://schemas.microsoft.com/office/drawing/2014/main" id="{6FD538D3-6B67-5146-8528-63F7F8A5AFF1}"/>
                </a:ext>
              </a:extLst>
            </p:cNvPr>
            <p:cNvCxnSpPr>
              <a:stCxn id="67" idx="2"/>
              <a:endCxn id="66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71" name="Curved Connector 27">
              <a:extLst>
                <a:ext uri="{FF2B5EF4-FFF2-40B4-BE49-F238E27FC236}">
                  <a16:creationId xmlns:a16="http://schemas.microsoft.com/office/drawing/2014/main" id="{986DCD90-E6BC-A344-81BE-EA12D588187B}"/>
                </a:ext>
              </a:extLst>
            </p:cNvPr>
            <p:cNvCxnSpPr>
              <a:stCxn id="68" idx="4"/>
              <a:endCxn id="66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A416A5F-1027-B24D-BFED-07BEFCC48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73" name="Curved Connector 27">
              <a:extLst>
                <a:ext uri="{FF2B5EF4-FFF2-40B4-BE49-F238E27FC236}">
                  <a16:creationId xmlns:a16="http://schemas.microsoft.com/office/drawing/2014/main" id="{5B18C196-6165-0746-90AC-8E2F5B3BC7EE}"/>
                </a:ext>
              </a:extLst>
            </p:cNvPr>
            <p:cNvCxnSpPr>
              <a:stCxn id="72" idx="2"/>
              <a:endCxn id="68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7A5F4E0-393E-094D-950D-E98C161F134F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84A7DD-C4EC-D84B-A2D6-AF6104A5F440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B1437B-10CC-F04C-BF0D-F4101850F003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77" name="Curved Connector 27">
            <a:extLst>
              <a:ext uri="{FF2B5EF4-FFF2-40B4-BE49-F238E27FC236}">
                <a16:creationId xmlns:a16="http://schemas.microsoft.com/office/drawing/2014/main" id="{42B351E2-E461-9148-B492-EED40C022174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79489C-3E01-8845-AFE4-F514BBD45ABD}"/>
              </a:ext>
            </a:extLst>
          </p:cNvPr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3881CC-F8A7-2340-A8AD-FCCEF9F19580}"/>
                </a:ext>
              </a:extLst>
            </p:cNvPr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A75C5D-81BF-C142-A2A1-C4D51E6543E2}"/>
                </a:ext>
              </a:extLst>
            </p:cNvPr>
            <p:cNvCxnSpPr>
              <a:stCxn id="51" idx="4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8E75B9D-39F4-784A-B7C0-5A666F692115}"/>
                </a:ext>
              </a:extLst>
            </p:cNvPr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1962C08-92BB-3F42-9536-ABBB86557353}"/>
              </a:ext>
            </a:extLst>
          </p:cNvPr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68CC4C-4BD4-3846-A603-F3173D2A5DC7}"/>
                </a:ext>
              </a:extLst>
            </p:cNvPr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0A00B6D-0E55-BE4D-A989-0F1FD08017EB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BB3D7AE-7440-A443-A639-79B2ECE71489}"/>
                </a:ext>
              </a:extLst>
            </p:cNvPr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6C10CF8-F3B8-0542-A04E-5B108CE4F35E}"/>
                </a:ext>
              </a:extLst>
            </p:cNvPr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945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086205" y="4852030"/>
            <a:ext cx="50577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>
                <a:sym typeface="Wingdings"/>
              </a:rPr>
              <a:t>log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≥  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xy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 + 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yz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+ h(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zu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		≥ h(xyz) + 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h(y) + 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zu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/>
              <a:t>		≥ h(</a:t>
            </a:r>
            <a:r>
              <a:rPr lang="en-US" sz="2800" dirty="0">
                <a:solidFill>
                  <a:srgbClr val="0000FF"/>
                </a:solidFill>
              </a:rPr>
              <a:t>xyz</a:t>
            </a:r>
            <a:r>
              <a:rPr lang="en-US" sz="2800" dirty="0"/>
              <a:t>) + h(</a:t>
            </a:r>
            <a:r>
              <a:rPr lang="en-US" sz="2800" dirty="0" err="1">
                <a:solidFill>
                  <a:srgbClr val="0000FF"/>
                </a:solidFill>
              </a:rPr>
              <a:t>yzu</a:t>
            </a:r>
            <a:r>
              <a:rPr lang="en-US" sz="2800" dirty="0"/>
              <a:t>) + h(</a:t>
            </a:r>
            <a:r>
              <a:rPr lang="en-US" sz="2800" dirty="0">
                <a:solidFill>
                  <a:srgbClr val="0000FF"/>
                </a:solidFill>
              </a:rPr>
              <a:t>∅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/>
              <a:t>		≥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</a:t>
            </a:r>
            <a:r>
              <a:rPr lang="en-US" sz="2800" b="1" dirty="0"/>
              <a:t>min(h(</a:t>
            </a:r>
            <a:r>
              <a:rPr lang="en-US" sz="2800" b="1" dirty="0">
                <a:solidFill>
                  <a:srgbClr val="0000FF"/>
                </a:solidFill>
              </a:rPr>
              <a:t>xyz</a:t>
            </a:r>
            <a:r>
              <a:rPr lang="en-US" sz="2800" b="1" dirty="0"/>
              <a:t>),h(</a:t>
            </a:r>
            <a:r>
              <a:rPr lang="en-US" sz="2800" b="1" dirty="0" err="1">
                <a:solidFill>
                  <a:srgbClr val="0000FF"/>
                </a:solidFill>
              </a:rPr>
              <a:t>yzu</a:t>
            </a:r>
            <a:r>
              <a:rPr lang="en-US" sz="2800" b="1" dirty="0"/>
              <a:t>))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1302" y="5512905"/>
            <a:ext cx="3264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max(</a:t>
            </a:r>
            <a:r>
              <a:rPr lang="en-US" sz="2000" b="1" dirty="0"/>
              <a:t>min(h(</a:t>
            </a:r>
            <a:r>
              <a:rPr lang="en-US" sz="2000" b="1" dirty="0" err="1">
                <a:solidFill>
                  <a:srgbClr val="0000FF"/>
                </a:solidFill>
              </a:rPr>
              <a:t>xyz</a:t>
            </a:r>
            <a:r>
              <a:rPr lang="en-US" sz="2000" b="1" dirty="0"/>
              <a:t>),h(</a:t>
            </a:r>
            <a:r>
              <a:rPr lang="en-US" sz="2000" b="1" dirty="0" err="1">
                <a:solidFill>
                  <a:srgbClr val="0000FF"/>
                </a:solidFill>
              </a:rPr>
              <a:t>yzu</a:t>
            </a:r>
            <a:r>
              <a:rPr lang="en-US" sz="2000" b="1" dirty="0"/>
              <a:t>)</a:t>
            </a:r>
            <a:r>
              <a:rPr lang="en-US" sz="2000" dirty="0"/>
              <a:t>),</a:t>
            </a:r>
            <a:br>
              <a:rPr lang="en-US" sz="2000" dirty="0"/>
            </a:br>
            <a:r>
              <a:rPr lang="en-US" sz="2000" dirty="0"/>
              <a:t>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xyz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min(h(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</a:t>
            </a:r>
            <a:r>
              <a:rPr lang="en-US" sz="2000" dirty="0"/>
              <a:t>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26E78D-D606-3148-A1FD-73F0ADE9C538}"/>
              </a:ext>
            </a:extLst>
          </p:cNvPr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 max(h(xyz),h(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max(h(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))) = 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FB1A43CC-8030-F643-B6FF-F288A9897D06}"/>
              </a:ext>
            </a:extLst>
          </p:cNvPr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0372849E-9C9F-5648-97F3-652A2BB383D8}"/>
              </a:ext>
            </a:extLst>
          </p:cNvPr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63A298-6A01-D84B-8C74-6DE83EC88C7E}"/>
              </a:ext>
            </a:extLst>
          </p:cNvPr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4CFF49-7CCD-D74A-97D7-28DD6F39071B}"/>
              </a:ext>
            </a:extLst>
          </p:cNvPr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8558D-6599-924B-A38C-D56FA351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52</a:t>
            </a:fld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8D9D4C3-6317-8C49-BBDF-CCAD31C98D63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2FE9F5-A05A-414D-AD73-B3D7213B1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F0D3133-4343-0742-9A28-94D09FCCC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80D14B-9FAD-1741-B6FE-F31CCB875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69" name="Curved Connector 27">
              <a:extLst>
                <a:ext uri="{FF2B5EF4-FFF2-40B4-BE49-F238E27FC236}">
                  <a16:creationId xmlns:a16="http://schemas.microsoft.com/office/drawing/2014/main" id="{E2703F12-160C-F043-9228-BCA0AC8BABA9}"/>
                </a:ext>
              </a:extLst>
            </p:cNvPr>
            <p:cNvCxnSpPr>
              <a:stCxn id="67" idx="0"/>
              <a:endCxn id="72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70" name="Curved Connector 27">
              <a:extLst>
                <a:ext uri="{FF2B5EF4-FFF2-40B4-BE49-F238E27FC236}">
                  <a16:creationId xmlns:a16="http://schemas.microsoft.com/office/drawing/2014/main" id="{5C6D0C18-A0E4-9047-86B9-072132F756BB}"/>
                </a:ext>
              </a:extLst>
            </p:cNvPr>
            <p:cNvCxnSpPr>
              <a:stCxn id="67" idx="2"/>
              <a:endCxn id="66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71" name="Curved Connector 27">
              <a:extLst>
                <a:ext uri="{FF2B5EF4-FFF2-40B4-BE49-F238E27FC236}">
                  <a16:creationId xmlns:a16="http://schemas.microsoft.com/office/drawing/2014/main" id="{6A467200-29B7-CB4D-BD21-93B14F2B2D5A}"/>
                </a:ext>
              </a:extLst>
            </p:cNvPr>
            <p:cNvCxnSpPr>
              <a:stCxn id="68" idx="4"/>
              <a:endCxn id="66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2C9B37E-A271-BB46-87FA-1D05C8D98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73" name="Curved Connector 27">
              <a:extLst>
                <a:ext uri="{FF2B5EF4-FFF2-40B4-BE49-F238E27FC236}">
                  <a16:creationId xmlns:a16="http://schemas.microsoft.com/office/drawing/2014/main" id="{EBABD839-639B-9842-B598-B360864D9D2A}"/>
                </a:ext>
              </a:extLst>
            </p:cNvPr>
            <p:cNvCxnSpPr>
              <a:stCxn id="72" idx="2"/>
              <a:endCxn id="68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144AB90-210E-ED4D-A99E-A59D7D822B47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75E903-2903-4446-BCF6-C1B3BBF39DD3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B62F90-03B7-E846-8786-60195CA036F2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77" name="Curved Connector 27">
            <a:extLst>
              <a:ext uri="{FF2B5EF4-FFF2-40B4-BE49-F238E27FC236}">
                <a16:creationId xmlns:a16="http://schemas.microsoft.com/office/drawing/2014/main" id="{EF04BF89-95AD-684D-A8D5-A21A02FAE251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1E412D-36B6-024D-A6D0-38EBF98BED87}"/>
              </a:ext>
            </a:extLst>
          </p:cNvPr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893C88-2728-E945-8FB3-B9D8F9E84CB6}"/>
                </a:ext>
              </a:extLst>
            </p:cNvPr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B6F0695-BD16-444A-952E-D9A14734DAB6}"/>
                </a:ext>
              </a:extLst>
            </p:cNvPr>
            <p:cNvCxnSpPr>
              <a:stCxn id="51" idx="4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E796C6C-0981-B649-BBDF-EDF0A7E7C095}"/>
                </a:ext>
              </a:extLst>
            </p:cNvPr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87FCE5-7F21-9A4D-BEFD-2A024E7AC66C}"/>
              </a:ext>
            </a:extLst>
          </p:cNvPr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36C5DC-FB92-9049-A127-042DF4FD28AF}"/>
                </a:ext>
              </a:extLst>
            </p:cNvPr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48E416E-7486-754B-89F4-F008AED52151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760AE9E-F3D5-5A4B-AF94-EF5904FFB82E}"/>
                </a:ext>
              </a:extLst>
            </p:cNvPr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0CBE264-981F-3143-878F-D4B7C8519696}"/>
                </a:ext>
              </a:extLst>
            </p:cNvPr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190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1302" y="5512905"/>
            <a:ext cx="4501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max(min(h(</a:t>
            </a:r>
            <a:r>
              <a:rPr lang="en-US" sz="2000" dirty="0">
                <a:solidFill>
                  <a:srgbClr val="0000FF"/>
                </a:solidFill>
              </a:rPr>
              <a:t>xyz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yzu</a:t>
            </a:r>
            <a:r>
              <a:rPr lang="en-US" sz="2000" dirty="0"/>
              <a:t>)),</a:t>
            </a:r>
            <a:br>
              <a:rPr lang="en-US" sz="2000" dirty="0"/>
            </a:br>
            <a:r>
              <a:rPr lang="en-US" sz="2000" dirty="0"/>
              <a:t>           min(h(</a:t>
            </a:r>
            <a:r>
              <a:rPr lang="en-US" sz="2000" dirty="0">
                <a:solidFill>
                  <a:srgbClr val="0000FF"/>
                </a:solidFill>
              </a:rPr>
              <a:t>xyz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uxy</a:t>
            </a:r>
            <a:r>
              <a:rPr lang="en-US" sz="2000" dirty="0"/>
              <a:t>)),</a:t>
            </a:r>
            <a:br>
              <a:rPr lang="en-US" sz="2000" dirty="0"/>
            </a:br>
            <a:r>
              <a:rPr lang="en-US" sz="2000" dirty="0"/>
              <a:t>           min(h(</a:t>
            </a:r>
            <a:r>
              <a:rPr lang="en-US" sz="2000" dirty="0" err="1">
                <a:solidFill>
                  <a:srgbClr val="0000FF"/>
                </a:solidFill>
              </a:rPr>
              <a:t>zux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yzu</a:t>
            </a:r>
            <a:r>
              <a:rPr lang="en-US" sz="2000" dirty="0"/>
              <a:t>)),</a:t>
            </a:r>
            <a:br>
              <a:rPr lang="en-US" sz="2000" dirty="0"/>
            </a:br>
            <a:r>
              <a:rPr lang="en-US" sz="2000" dirty="0"/>
              <a:t>           min(h(</a:t>
            </a:r>
            <a:r>
              <a:rPr lang="en-US" sz="2000" dirty="0" err="1">
                <a:solidFill>
                  <a:srgbClr val="0000FF"/>
                </a:solidFill>
              </a:rPr>
              <a:t>zux</a:t>
            </a:r>
            <a:r>
              <a:rPr lang="en-US" sz="2000" dirty="0"/>
              <a:t>),h(</a:t>
            </a:r>
            <a:r>
              <a:rPr lang="en-US" sz="2000" dirty="0" err="1">
                <a:solidFill>
                  <a:srgbClr val="0000FF"/>
                </a:solidFill>
              </a:rPr>
              <a:t>uxy</a:t>
            </a:r>
            <a:r>
              <a:rPr lang="en-US" sz="2000" dirty="0"/>
              <a:t>))) ≤ </a:t>
            </a:r>
            <a:r>
              <a:rPr lang="en-US" sz="2000" b="1" dirty="0">
                <a:solidFill>
                  <a:srgbClr val="FF0000"/>
                </a:solidFill>
              </a:rPr>
              <a:t>3/2</a:t>
            </a:r>
            <a:r>
              <a:rPr lang="en-US" sz="2000" b="1" dirty="0">
                <a:sym typeface="Wingdings"/>
              </a:rPr>
              <a:t> log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000" b="1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FA6D30-F915-D14B-B17A-89302C50534F}"/>
              </a:ext>
            </a:extLst>
          </p:cNvPr>
          <p:cNvSpPr txBox="1"/>
          <p:nvPr/>
        </p:nvSpPr>
        <p:spPr>
          <a:xfrm>
            <a:off x="137562" y="398334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min( max(h(xyz),h(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zux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)),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max(h(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),h(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uxy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))) = 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386071C1-3D06-6B4E-9FAC-C7676E083F50}"/>
              </a:ext>
            </a:extLst>
          </p:cNvPr>
          <p:cNvSpPr/>
          <p:nvPr/>
        </p:nvSpPr>
        <p:spPr>
          <a:xfrm rot="5400000">
            <a:off x="1747671" y="2744431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4B22F259-27BB-B444-8CD5-4F8CF4F6A452}"/>
              </a:ext>
            </a:extLst>
          </p:cNvPr>
          <p:cNvSpPr/>
          <p:nvPr/>
        </p:nvSpPr>
        <p:spPr>
          <a:xfrm rot="16200000">
            <a:off x="1714735" y="3817858"/>
            <a:ext cx="390472" cy="2138078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766460-364F-EC48-A38E-3910554BC63E}"/>
              </a:ext>
            </a:extLst>
          </p:cNvPr>
          <p:cNvSpPr txBox="1"/>
          <p:nvPr/>
        </p:nvSpPr>
        <p:spPr>
          <a:xfrm>
            <a:off x="1740496" y="3255899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48DADF-0561-B343-941C-781264B06965}"/>
              </a:ext>
            </a:extLst>
          </p:cNvPr>
          <p:cNvSpPr txBox="1"/>
          <p:nvPr/>
        </p:nvSpPr>
        <p:spPr>
          <a:xfrm>
            <a:off x="1646429" y="509795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BF075B-646F-3947-823C-BBAB2E4D72ED}"/>
              </a:ext>
            </a:extLst>
          </p:cNvPr>
          <p:cNvSpPr txBox="1"/>
          <p:nvPr/>
        </p:nvSpPr>
        <p:spPr>
          <a:xfrm>
            <a:off x="413657" y="2681038"/>
            <a:ext cx="33922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>
                <a:sym typeface="Wingdings"/>
              </a:rPr>
              <a:t>subw</a:t>
            </a:r>
            <a:r>
              <a:rPr lang="en-US" sz="2800" dirty="0">
                <a:sym typeface="Wingdings"/>
              </a:rPr>
              <a:t>(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Q</a:t>
            </a:r>
            <a:r>
              <a:rPr lang="en-US" sz="2800" dirty="0">
                <a:sym typeface="Wingdings"/>
              </a:rPr>
              <a:t>) =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3/2 </a:t>
            </a:r>
            <a:r>
              <a:rPr lang="en-US" sz="2800" dirty="0">
                <a:sym typeface="Wingdings"/>
              </a:rPr>
              <a:t>log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FD82E1-EE82-5E4C-9FD5-425BF1996879}"/>
              </a:ext>
            </a:extLst>
          </p:cNvPr>
          <p:cNvSpPr txBox="1"/>
          <p:nvPr/>
        </p:nvSpPr>
        <p:spPr>
          <a:xfrm>
            <a:off x="4086205" y="4852030"/>
            <a:ext cx="52549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>
                <a:sym typeface="Wingdings"/>
              </a:rPr>
              <a:t>log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dirty="0"/>
              <a:t> ≥  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xy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 + 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yz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+ h(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zu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		≥ h(xyz) + 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h(y) + h(</a:t>
            </a:r>
            <a:r>
              <a:rPr lang="en-US" sz="2800" u="sng" dirty="0" err="1">
                <a:solidFill>
                  <a:schemeClr val="bg1">
                    <a:lumMod val="75000"/>
                  </a:schemeClr>
                </a:solidFill>
              </a:rPr>
              <a:t>zu</a:t>
            </a:r>
            <a:r>
              <a:rPr lang="en-US" sz="2800" u="sng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		≥ h(xyz) + h(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yzu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) + h(∅)</a:t>
            </a:r>
            <a:br>
              <a:rPr lang="en-US" sz="2800" dirty="0"/>
            </a:br>
            <a:r>
              <a:rPr lang="en-US" sz="2800" dirty="0"/>
              <a:t>		≥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min(h(</a:t>
            </a:r>
            <a:r>
              <a:rPr lang="en-US" sz="2800" dirty="0">
                <a:solidFill>
                  <a:srgbClr val="0000FF"/>
                </a:solidFill>
              </a:rPr>
              <a:t>xyz</a:t>
            </a:r>
            <a:r>
              <a:rPr lang="en-US" sz="2800" dirty="0"/>
              <a:t>),h(</a:t>
            </a:r>
            <a:r>
              <a:rPr lang="en-US" sz="2800" dirty="0" err="1">
                <a:solidFill>
                  <a:srgbClr val="0000FF"/>
                </a:solidFill>
              </a:rPr>
              <a:t>yzu</a:t>
            </a:r>
            <a:r>
              <a:rPr lang="en-US" sz="2800" dirty="0"/>
              <a:t>))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5669B-FC40-3744-BAF7-0BA8CF4C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53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AF9275-805C-3749-8443-76322F7B0E4A}"/>
              </a:ext>
            </a:extLst>
          </p:cNvPr>
          <p:cNvGrpSpPr>
            <a:grpSpLocks noChangeAspect="1"/>
          </p:cNvGrpSpPr>
          <p:nvPr/>
        </p:nvGrpSpPr>
        <p:grpSpPr>
          <a:xfrm>
            <a:off x="7284505" y="136882"/>
            <a:ext cx="855781" cy="776669"/>
            <a:chOff x="7248060" y="159278"/>
            <a:chExt cx="1901622" cy="198080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F6FF56-FE5E-B748-B734-0EDEDE6DC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060" y="1377785"/>
              <a:ext cx="729761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3C357A-CD56-CC40-8CA2-5704B3793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64" y="1377785"/>
              <a:ext cx="689039" cy="76229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37BEA1-AB98-7140-A1E6-AF528CADC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8244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68" name="Curved Connector 27">
              <a:extLst>
                <a:ext uri="{FF2B5EF4-FFF2-40B4-BE49-F238E27FC236}">
                  <a16:creationId xmlns:a16="http://schemas.microsoft.com/office/drawing/2014/main" id="{56315FBB-B194-C84A-BCCF-297E868CBE32}"/>
                </a:ext>
              </a:extLst>
            </p:cNvPr>
            <p:cNvCxnSpPr>
              <a:stCxn id="66" idx="0"/>
              <a:endCxn id="71" idx="4"/>
            </p:cNvCxnSpPr>
            <p:nvPr/>
          </p:nvCxnSpPr>
          <p:spPr>
            <a:xfrm flipV="1">
              <a:off x="8794983" y="921578"/>
              <a:ext cx="0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69" name="Curved Connector 27">
              <a:extLst>
                <a:ext uri="{FF2B5EF4-FFF2-40B4-BE49-F238E27FC236}">
                  <a16:creationId xmlns:a16="http://schemas.microsoft.com/office/drawing/2014/main" id="{B91FB4DC-A0BE-204D-9061-D97AE4733879}"/>
                </a:ext>
              </a:extLst>
            </p:cNvPr>
            <p:cNvCxnSpPr>
              <a:stCxn id="66" idx="2"/>
              <a:endCxn id="65" idx="6"/>
            </p:cNvCxnSpPr>
            <p:nvPr/>
          </p:nvCxnSpPr>
          <p:spPr>
            <a:xfrm flipH="1">
              <a:off x="7977829" y="1758936"/>
              <a:ext cx="472639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cxnSp>
          <p:nvCxnSpPr>
            <p:cNvPr id="70" name="Curved Connector 27">
              <a:extLst>
                <a:ext uri="{FF2B5EF4-FFF2-40B4-BE49-F238E27FC236}">
                  <a16:creationId xmlns:a16="http://schemas.microsoft.com/office/drawing/2014/main" id="{77D71D48-D660-984C-AA51-F29B33F65C8F}"/>
                </a:ext>
              </a:extLst>
            </p:cNvPr>
            <p:cNvCxnSpPr>
              <a:stCxn id="67" idx="4"/>
              <a:endCxn id="65" idx="0"/>
            </p:cNvCxnSpPr>
            <p:nvPr/>
          </p:nvCxnSpPr>
          <p:spPr>
            <a:xfrm flipH="1">
              <a:off x="7612940" y="921578"/>
              <a:ext cx="4" cy="45620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358DA5-C5A8-2C44-8787-2339D4ADE4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0282" y="159278"/>
              <a:ext cx="709400" cy="7623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72" name="Curved Connector 27">
              <a:extLst>
                <a:ext uri="{FF2B5EF4-FFF2-40B4-BE49-F238E27FC236}">
                  <a16:creationId xmlns:a16="http://schemas.microsoft.com/office/drawing/2014/main" id="{D659D224-E9E2-454C-A018-1C3DD16F35A6}"/>
                </a:ext>
              </a:extLst>
            </p:cNvPr>
            <p:cNvCxnSpPr>
              <a:stCxn id="71" idx="2"/>
              <a:endCxn id="67" idx="6"/>
            </p:cNvCxnSpPr>
            <p:nvPr/>
          </p:nvCxnSpPr>
          <p:spPr>
            <a:xfrm flipH="1">
              <a:off x="7967644" y="540428"/>
              <a:ext cx="472638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</p:spPr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5BFBEF0-FCAF-D84F-98B2-0ACF819C08E1}"/>
              </a:ext>
            </a:extLst>
          </p:cNvPr>
          <p:cNvSpPr txBox="1"/>
          <p:nvPr/>
        </p:nvSpPr>
        <p:spPr>
          <a:xfrm>
            <a:off x="0" y="292990"/>
            <a:ext cx="618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Q() = ∃</a:t>
            </a:r>
            <a:r>
              <a:rPr lang="en-US" sz="2400" dirty="0" err="1">
                <a:solidFill>
                  <a:srgbClr val="0000FF"/>
                </a:solidFill>
              </a:rPr>
              <a:t>x∃y∃z∃u</a:t>
            </a:r>
            <a:r>
              <a:rPr lang="en-US" sz="2400" dirty="0">
                <a:solidFill>
                  <a:srgbClr val="0000FF"/>
                </a:solidFill>
              </a:rPr>
              <a:t>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)∧S(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)∧T(</a:t>
            </a:r>
            <a:r>
              <a:rPr lang="en-US" sz="2400" dirty="0" err="1">
                <a:solidFill>
                  <a:srgbClr val="0000FF"/>
                </a:solidFill>
              </a:rPr>
              <a:t>z,u</a:t>
            </a:r>
            <a:r>
              <a:rPr lang="en-US" sz="2400" dirty="0">
                <a:solidFill>
                  <a:srgbClr val="0000FF"/>
                </a:solidFill>
              </a:rPr>
              <a:t>)∧K(</a:t>
            </a:r>
            <a:r>
              <a:rPr lang="en-US" sz="2400" dirty="0" err="1">
                <a:solidFill>
                  <a:srgbClr val="0000FF"/>
                </a:solidFill>
              </a:rPr>
              <a:t>u,x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46EA74-5714-F349-90B7-E4F49ADBD9BF}"/>
              </a:ext>
            </a:extLst>
          </p:cNvPr>
          <p:cNvSpPr txBox="1"/>
          <p:nvPr/>
        </p:nvSpPr>
        <p:spPr>
          <a:xfrm>
            <a:off x="0" y="892596"/>
            <a:ext cx="835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|R|,|S|,|T|,|K|</a:t>
            </a:r>
            <a:r>
              <a:rPr lang="en-US" sz="2400" dirty="0"/>
              <a:t> ≤ </a:t>
            </a:r>
            <a:r>
              <a:rPr lang="en-US" sz="2400" dirty="0">
                <a:solidFill>
                  <a:srgbClr val="FF0000"/>
                </a:solidFill>
              </a:rPr>
              <a:t>N	</a:t>
            </a:r>
            <a:r>
              <a:rPr lang="en-US" sz="2400" dirty="0"/>
              <a:t> 	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3/2</a:t>
            </a:r>
            <a:r>
              <a:rPr lang="en-US" sz="2400" dirty="0"/>
              <a:t>) algorithm [Alon,Yuster,Zwick’97]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BBAF25-009A-C64E-B787-280141C8F744}"/>
              </a:ext>
            </a:extLst>
          </p:cNvPr>
          <p:cNvSpPr txBox="1"/>
          <p:nvPr/>
        </p:nvSpPr>
        <p:spPr>
          <a:xfrm>
            <a:off x="0" y="1618938"/>
            <a:ext cx="35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min</a:t>
            </a:r>
            <a:r>
              <a:rPr lang="en-US" sz="2800" baseline="-25000" dirty="0" err="1">
                <a:solidFill>
                  <a:srgbClr val="0000FF"/>
                </a:solidFill>
              </a:rPr>
              <a:t>tree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max</a:t>
            </a:r>
            <a:r>
              <a:rPr lang="en-US" sz="2800" baseline="-25000" dirty="0" err="1">
                <a:solidFill>
                  <a:srgbClr val="0000FF"/>
                </a:solidFill>
              </a:rPr>
              <a:t>node</a:t>
            </a:r>
            <a:r>
              <a:rPr lang="en-US" sz="2800" baseline="-25000" dirty="0">
                <a:solidFill>
                  <a:srgbClr val="0000FF"/>
                </a:solidFill>
              </a:rPr>
              <a:t> t</a:t>
            </a:r>
            <a:endParaRPr lang="en-US" sz="2800" dirty="0"/>
          </a:p>
        </p:txBody>
      </p:sp>
      <p:cxnSp>
        <p:nvCxnSpPr>
          <p:cNvPr id="76" name="Curved Connector 27">
            <a:extLst>
              <a:ext uri="{FF2B5EF4-FFF2-40B4-BE49-F238E27FC236}">
                <a16:creationId xmlns:a16="http://schemas.microsoft.com/office/drawing/2014/main" id="{7BADDFE3-893F-B643-9EBD-89D43ACC3CEA}"/>
              </a:ext>
            </a:extLst>
          </p:cNvPr>
          <p:cNvCxnSpPr>
            <a:cxnSpLocks/>
          </p:cNvCxnSpPr>
          <p:nvPr/>
        </p:nvCxnSpPr>
        <p:spPr>
          <a:xfrm flipH="1">
            <a:off x="1" y="1543987"/>
            <a:ext cx="9143999" cy="0"/>
          </a:xfrm>
          <a:prstGeom prst="straightConnector1">
            <a:avLst/>
          </a:prstGeom>
          <a:noFill/>
          <a:ln>
            <a:solidFill>
              <a:schemeClr val="tx1"/>
            </a:solidFill>
          </a:ln>
        </p:spPr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DADB9A-4E60-1D4E-BEDE-E8D75F5099D7}"/>
              </a:ext>
            </a:extLst>
          </p:cNvPr>
          <p:cNvGrpSpPr/>
          <p:nvPr/>
        </p:nvGrpSpPr>
        <p:grpSpPr>
          <a:xfrm>
            <a:off x="6726432" y="2720694"/>
            <a:ext cx="2283282" cy="2010692"/>
            <a:chOff x="6027675" y="3067314"/>
            <a:chExt cx="2283282" cy="201069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DA7CB7-8BB7-0347-90B8-EDBA0BBAFC57}"/>
                </a:ext>
              </a:extLst>
            </p:cNvPr>
            <p:cNvSpPr txBox="1"/>
            <p:nvPr/>
          </p:nvSpPr>
          <p:spPr>
            <a:xfrm>
              <a:off x="6074694" y="3067314"/>
              <a:ext cx="22163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S(</a:t>
              </a:r>
              <a:r>
                <a:rPr lang="en-US" sz="2000" dirty="0" err="1"/>
                <a:t>y,z</a:t>
              </a:r>
              <a:r>
                <a:rPr lang="en-US" sz="2000" dirty="0"/>
                <a:t>),T(</a:t>
              </a:r>
              <a:r>
                <a:rPr lang="en-US" sz="2000" dirty="0" err="1"/>
                <a:t>z,u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3D3503-7AC9-6440-B368-F80C412663CE}"/>
                </a:ext>
              </a:extLst>
            </p:cNvPr>
            <p:cNvCxnSpPr>
              <a:stCxn id="51" idx="4"/>
            </p:cNvCxnSpPr>
            <p:nvPr/>
          </p:nvCxnSpPr>
          <p:spPr>
            <a:xfrm flipH="1">
              <a:off x="7169316" y="3629944"/>
              <a:ext cx="13559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922705B-F512-7945-BE47-028A2167DD34}"/>
                </a:ext>
              </a:extLst>
            </p:cNvPr>
            <p:cNvSpPr txBox="1"/>
            <p:nvPr/>
          </p:nvSpPr>
          <p:spPr>
            <a:xfrm>
              <a:off x="6027675" y="4515376"/>
              <a:ext cx="22832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K(</a:t>
              </a:r>
              <a:r>
                <a:rPr lang="en-US" sz="2000" dirty="0" err="1"/>
                <a:t>u,x</a:t>
              </a:r>
              <a:r>
                <a:rPr lang="en-US" sz="2000" dirty="0"/>
                <a:t>),R(</a:t>
              </a:r>
              <a:r>
                <a:rPr lang="en-US" sz="2000" dirty="0" err="1"/>
                <a:t>x,y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0BBFD7-82A6-2A46-9562-BB51C14B0129}"/>
              </a:ext>
            </a:extLst>
          </p:cNvPr>
          <p:cNvGrpSpPr/>
          <p:nvPr/>
        </p:nvGrpSpPr>
        <p:grpSpPr>
          <a:xfrm>
            <a:off x="4248320" y="2178116"/>
            <a:ext cx="2582756" cy="2553270"/>
            <a:chOff x="341976" y="2372336"/>
            <a:chExt cx="2582756" cy="25532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DDC7564-0A36-3041-BABE-4A8151309384}"/>
                </a:ext>
              </a:extLst>
            </p:cNvPr>
            <p:cNvSpPr txBox="1"/>
            <p:nvPr/>
          </p:nvSpPr>
          <p:spPr>
            <a:xfrm>
              <a:off x="369096" y="2914914"/>
              <a:ext cx="2236262" cy="5626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R(</a:t>
              </a:r>
              <a:r>
                <a:rPr lang="en-US" sz="2000" dirty="0" err="1"/>
                <a:t>x,y</a:t>
              </a:r>
              <a:r>
                <a:rPr lang="en-US" sz="2000" dirty="0"/>
                <a:t>),S(</a:t>
              </a:r>
              <a:r>
                <a:rPr lang="en-US" sz="2000" dirty="0" err="1"/>
                <a:t>y,z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B5DE89A-A57A-C64C-BBCA-822A7A1BC136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>
            <a:xfrm flipH="1">
              <a:off x="1473667" y="3477544"/>
              <a:ext cx="13560" cy="8854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9587A7A-8FDB-8042-B92E-DA56BC7BD810}"/>
                </a:ext>
              </a:extLst>
            </p:cNvPr>
            <p:cNvSpPr txBox="1"/>
            <p:nvPr/>
          </p:nvSpPr>
          <p:spPr>
            <a:xfrm>
              <a:off x="341976" y="4362976"/>
              <a:ext cx="2263382" cy="562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T(</a:t>
              </a:r>
              <a:r>
                <a:rPr lang="en-US" sz="2000" dirty="0" err="1"/>
                <a:t>z,u</a:t>
              </a:r>
              <a:r>
                <a:rPr lang="en-US" sz="2000" dirty="0"/>
                <a:t>),K(</a:t>
              </a:r>
              <a:r>
                <a:rPr lang="en-US" sz="2000" dirty="0" err="1"/>
                <a:t>u,x</a:t>
              </a:r>
              <a:r>
                <a:rPr lang="en-US" sz="2000" dirty="0"/>
                <a:t>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5AD5B6-914E-FE41-8CDA-1BB86C61E9BC}"/>
                </a:ext>
              </a:extLst>
            </p:cNvPr>
            <p:cNvSpPr txBox="1"/>
            <p:nvPr/>
          </p:nvSpPr>
          <p:spPr>
            <a:xfrm>
              <a:off x="369096" y="2372336"/>
              <a:ext cx="2555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Tree decompositions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5000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61E5-90FE-294E-9E06-AEC920D3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Proof</a:t>
            </a:r>
            <a:r>
              <a:rPr lang="en-US" dirty="0"/>
              <a:t> to </a:t>
            </a:r>
            <a:r>
              <a:rPr lang="en-US" i="1" u="sng" dirty="0"/>
              <a:t>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5511C-E1CB-0648-B31F-A1137FF6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 the proof of: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to compute the </a:t>
            </a:r>
            <a:r>
              <a:rPr lang="en-US" i="1" u="sng" dirty="0"/>
              <a:t>disjunctive </a:t>
            </a:r>
            <a:r>
              <a:rPr lang="en-US" i="1" u="sng" dirty="0" err="1"/>
              <a:t>datalog</a:t>
            </a:r>
            <a:r>
              <a:rPr lang="en-US" dirty="0"/>
              <a:t> rule: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(details omitted)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378AC-7A45-E741-AB79-26815E27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91DA4-91E7-BA4D-B2B4-1BAB1491D111}"/>
              </a:ext>
            </a:extLst>
          </p:cNvPr>
          <p:cNvSpPr txBox="1"/>
          <p:nvPr/>
        </p:nvSpPr>
        <p:spPr>
          <a:xfrm>
            <a:off x="5951756" y="6094740"/>
            <a:ext cx="27350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Runtime </a:t>
            </a:r>
            <a:r>
              <a:rPr lang="en-US" sz="2800" dirty="0" err="1"/>
              <a:t>Õ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800" baseline="30000" dirty="0">
                <a:sym typeface="Wingdings"/>
              </a:rPr>
              <a:t>3/2</a:t>
            </a:r>
            <a:r>
              <a:rPr lang="en-US" sz="28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EAACF-2D0D-B441-BEC5-93D3FE3DA14C}"/>
              </a:ext>
            </a:extLst>
          </p:cNvPr>
          <p:cNvSpPr txBox="1"/>
          <p:nvPr/>
        </p:nvSpPr>
        <p:spPr>
          <a:xfrm>
            <a:off x="1524000" y="2419780"/>
            <a:ext cx="6008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h(</a:t>
            </a:r>
            <a:r>
              <a:rPr lang="en-US" sz="2800" dirty="0" err="1">
                <a:solidFill>
                  <a:srgbClr val="0000FF"/>
                </a:solidFill>
              </a:rPr>
              <a:t>xyz</a:t>
            </a:r>
            <a:r>
              <a:rPr lang="en-US" sz="2800" dirty="0"/>
              <a:t>)+h(</a:t>
            </a:r>
            <a:r>
              <a:rPr lang="en-US" sz="2800" dirty="0" err="1">
                <a:solidFill>
                  <a:srgbClr val="0000FF"/>
                </a:solidFill>
              </a:rPr>
              <a:t>yzu</a:t>
            </a:r>
            <a:r>
              <a:rPr lang="en-US" sz="2800" dirty="0"/>
              <a:t>) ≤ h(</a:t>
            </a:r>
            <a:r>
              <a:rPr lang="en-US" sz="2800" dirty="0" err="1">
                <a:solidFill>
                  <a:srgbClr val="0000FF"/>
                </a:solidFill>
              </a:rPr>
              <a:t>xy</a:t>
            </a:r>
            <a:r>
              <a:rPr lang="en-US" sz="2800" dirty="0"/>
              <a:t>) + h(</a:t>
            </a:r>
            <a:r>
              <a:rPr lang="en-US" sz="2800" dirty="0" err="1">
                <a:solidFill>
                  <a:srgbClr val="0000FF"/>
                </a:solidFill>
              </a:rPr>
              <a:t>yz</a:t>
            </a:r>
            <a:r>
              <a:rPr lang="en-US" sz="2800" dirty="0"/>
              <a:t>) + h(</a:t>
            </a:r>
            <a:r>
              <a:rPr lang="en-US" sz="2800" dirty="0" err="1">
                <a:solidFill>
                  <a:srgbClr val="0000FF"/>
                </a:solidFill>
              </a:rPr>
              <a:t>zu</a:t>
            </a:r>
            <a:r>
              <a:rPr lang="en-US" sz="2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AA50F-5BD2-B443-A041-8810EEEF1F48}"/>
              </a:ext>
            </a:extLst>
          </p:cNvPr>
          <p:cNvSpPr txBox="1"/>
          <p:nvPr/>
        </p:nvSpPr>
        <p:spPr>
          <a:xfrm>
            <a:off x="1371601" y="4444522"/>
            <a:ext cx="71690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x,y,z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/>
              <a:t>∨ B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y,z,u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>
                <a:sym typeface="Wingdings"/>
              </a:rPr>
              <a:t> </a:t>
            </a:r>
            <a:r>
              <a:rPr lang="en-US" sz="2800" dirty="0"/>
              <a:t>R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x,y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/>
              <a:t>∧ S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y,z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/>
              <a:t>∧ 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z,u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7160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Enumeration problem</a:t>
            </a:r>
          </a:p>
          <a:p>
            <a:endParaRPr lang="en-US" dirty="0"/>
          </a:p>
          <a:p>
            <a:r>
              <a:rPr lang="en-US" dirty="0"/>
              <a:t>Decision problem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057" y="3863181"/>
            <a:ext cx="4189749" cy="84540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13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919B-EAE3-FA4D-BEC1-2542FA44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C85C6-A6AE-5C4D-B65B-900AE6AD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Query evaluation summary:</a:t>
            </a:r>
          </a:p>
          <a:p>
            <a:r>
              <a:rPr lang="en-US" dirty="0"/>
              <a:t>Information theory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i="1" u="sng" dirty="0"/>
              <a:t>Proof</a:t>
            </a:r>
            <a:endParaRPr lang="en-US" dirty="0"/>
          </a:p>
          <a:p>
            <a:r>
              <a:rPr lang="en-US" i="1" u="sng" dirty="0"/>
              <a:t>Proof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i="1" u="sng" dirty="0"/>
              <a:t>Algorithm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problems:</a:t>
            </a:r>
          </a:p>
          <a:p>
            <a:r>
              <a:rPr lang="en-US"/>
              <a:t>Better “Proof </a:t>
            </a:r>
            <a:r>
              <a:rPr lang="en-US">
                <a:sym typeface="Wingdings" pitchFamily="2" charset="2"/>
              </a:rPr>
              <a:t> Algorithm</a:t>
            </a:r>
            <a:r>
              <a:rPr lang="en-US" dirty="0">
                <a:sym typeface="Wingdings" pitchFamily="2" charset="2"/>
              </a:rPr>
              <a:t>”</a:t>
            </a:r>
          </a:p>
          <a:p>
            <a:r>
              <a:rPr lang="en-US" dirty="0"/>
              <a:t>Fine-grained lower bounds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E4E73-3133-7C4C-A0EA-465AAC9F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3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502D8-C8F3-A14C-BC29-19B477A0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9" y="15338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0961C-10EB-DE43-8490-B9733F3F1FBA}"/>
              </a:ext>
            </a:extLst>
          </p:cNvPr>
          <p:cNvSpPr txBox="1"/>
          <p:nvPr/>
        </p:nvSpPr>
        <p:spPr>
          <a:xfrm>
            <a:off x="2818151" y="4608438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Hung Ngo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41A04F-5A47-0840-BAA0-0AB4F849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65" y="5073324"/>
            <a:ext cx="1784676" cy="17846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127938-C13F-BB48-B96E-CCC2B2C93A36}"/>
              </a:ext>
            </a:extLst>
          </p:cNvPr>
          <p:cNvSpPr/>
          <p:nvPr/>
        </p:nvSpPr>
        <p:spPr>
          <a:xfrm>
            <a:off x="0" y="4608438"/>
            <a:ext cx="2849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Mahmoud Abo-Khamis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22435-4B6B-D74E-941D-FC1DE8EF6870}"/>
              </a:ext>
            </a:extLst>
          </p:cNvPr>
          <p:cNvSpPr txBox="1"/>
          <p:nvPr/>
        </p:nvSpPr>
        <p:spPr>
          <a:xfrm>
            <a:off x="7180689" y="6008982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[PODS’2016]</a:t>
            </a:r>
          </a:p>
          <a:p>
            <a:r>
              <a:rPr lang="en-US" sz="2000" dirty="0"/>
              <a:t>[PODS’2017]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28376F-8799-E748-996D-FC83E6DD8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828800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66F46C-460C-044E-81FF-A0683AE42068}"/>
              </a:ext>
            </a:extLst>
          </p:cNvPr>
          <p:cNvSpPr txBox="1"/>
          <p:nvPr/>
        </p:nvSpPr>
        <p:spPr>
          <a:xfrm>
            <a:off x="4272197" y="4616970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– </a:t>
            </a:r>
            <a:r>
              <a:rPr lang="en-US" sz="2000" dirty="0" err="1"/>
              <a:t>RelationalAI</a:t>
            </a:r>
            <a:r>
              <a:rPr lang="en-US" sz="2000" dirty="0"/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349339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Enumeration problem</a:t>
            </a:r>
          </a:p>
          <a:p>
            <a:endParaRPr lang="en-US" dirty="0"/>
          </a:p>
          <a:p>
            <a:r>
              <a:rPr lang="en-US" dirty="0"/>
              <a:t>Decision problem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4613726" cy="72067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 other info:				|Q(D)| ≤ N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S.Y is a key:				|Q(D)| ≤ N</a:t>
            </a:r>
          </a:p>
          <a:p>
            <a:r>
              <a:rPr lang="en-US" dirty="0">
                <a:solidFill>
                  <a:schemeClr val="bg1"/>
                </a:solidFill>
              </a:rPr>
              <a:t>S.Y has degree ≤ d:</a:t>
            </a: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|Q(D)| ≤ </a:t>
            </a:r>
            <a:r>
              <a:rPr lang="en-US" dirty="0" err="1">
                <a:solidFill>
                  <a:schemeClr val="bg1"/>
                </a:solidFill>
              </a:rPr>
              <a:t>d×N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E.g. R(X,Y)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S(Y,Z)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T(Z,X)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 No other info: 			|Q(D)| ≤ N</a:t>
            </a:r>
            <a:r>
              <a:rPr lang="en-US" baseline="30000" dirty="0">
                <a:solidFill>
                  <a:schemeClr val="bg1"/>
                </a:solidFill>
              </a:rPr>
              <a:t>3/2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No other info: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S.Y is a key:				|Q(D)| ≤ N</a:t>
            </a:r>
          </a:p>
          <a:p>
            <a:r>
              <a:rPr lang="en-US" dirty="0">
                <a:solidFill>
                  <a:schemeClr val="bg1"/>
                </a:solidFill>
              </a:rPr>
              <a:t>S.Y has degree ≤ d:</a:t>
            </a: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|Q(D)| ≤ </a:t>
            </a:r>
            <a:r>
              <a:rPr lang="en-US" dirty="0" err="1">
                <a:solidFill>
                  <a:schemeClr val="bg1"/>
                </a:solidFill>
              </a:rPr>
              <a:t>d×N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E.g. R(X,Y)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S(Y,Z)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T(Z,X)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 No other info: 			|Q(D)| ≤ N</a:t>
            </a:r>
            <a:r>
              <a:rPr lang="en-US" baseline="30000" dirty="0">
                <a:solidFill>
                  <a:schemeClr val="bg1"/>
                </a:solidFill>
              </a:rPr>
              <a:t>3/2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Output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max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/>
              <a:t> satisfies stats </a:t>
            </a:r>
            <a:r>
              <a:rPr lang="en-US" dirty="0"/>
              <a:t>(|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00FF"/>
                </a:solidFill>
              </a:rPr>
              <a:t>R(X,Y) 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>
                <a:solidFill>
                  <a:srgbClr val="0000FF"/>
                </a:solidFill>
              </a:rPr>
              <a:t>S(Y,Z)</a:t>
            </a:r>
            <a:r>
              <a:rPr lang="en-US" dirty="0"/>
              <a:t>, 	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|,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No other info:				|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)| ≤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S.Y</a:t>
            </a:r>
            <a:r>
              <a:rPr lang="en-US" dirty="0"/>
              <a:t> is a key:</a:t>
            </a:r>
            <a:r>
              <a:rPr lang="en-US" dirty="0">
                <a:solidFill>
                  <a:schemeClr val="bg1"/>
                </a:solidFill>
              </a:rPr>
              <a:t>				|Q(D)| ≤ N</a:t>
            </a:r>
          </a:p>
          <a:p>
            <a:r>
              <a:rPr lang="en-US" dirty="0">
                <a:solidFill>
                  <a:schemeClr val="bg1"/>
                </a:solidFill>
              </a:rPr>
              <a:t>S.Y has degree ≤ d:</a:t>
            </a: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|Q(D)| ≤ </a:t>
            </a:r>
            <a:r>
              <a:rPr lang="en-US" dirty="0" err="1">
                <a:solidFill>
                  <a:schemeClr val="bg1"/>
                </a:solidFill>
              </a:rPr>
              <a:t>d×N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E.g. R(X,Y)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S(Y,Z) </a:t>
            </a:r>
            <a:r>
              <a:rPr lang="en-US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chemeClr val="bg1"/>
                </a:solidFill>
              </a:rPr>
              <a:t> T(Z,X)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 No other info: 			|Q(D)| ≤ N</a:t>
            </a:r>
            <a:r>
              <a:rPr lang="en-US" baseline="30000" dirty="0">
                <a:solidFill>
                  <a:schemeClr val="bg1"/>
                </a:solidFill>
              </a:rPr>
              <a:t>3/2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26281</TotalTime>
  <Words>4482</Words>
  <Application>Microsoft Macintosh PowerPoint</Application>
  <PresentationFormat>On-screen Show (4:3)</PresentationFormat>
  <Paragraphs>953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ＭＳ ゴシック</vt:lpstr>
      <vt:lpstr>Arial</vt:lpstr>
      <vt:lpstr>Calibri</vt:lpstr>
      <vt:lpstr>Wingdings</vt:lpstr>
      <vt:lpstr>Office Theme</vt:lpstr>
      <vt:lpstr>Optimal Query Processing Meets Information Theory</vt:lpstr>
      <vt:lpstr>Basic Question</vt:lpstr>
      <vt:lpstr>Example Queries</vt:lpstr>
      <vt:lpstr>Main Results</vt:lpstr>
      <vt:lpstr>Main Principle</vt:lpstr>
      <vt:lpstr>Outline</vt:lpstr>
      <vt:lpstr>Maximum Output Size</vt:lpstr>
      <vt:lpstr>Maximum Output Size</vt:lpstr>
      <vt:lpstr>Maximum Output Size</vt:lpstr>
      <vt:lpstr>Maximum Output Size</vt:lpstr>
      <vt:lpstr>Maximum Output Size</vt:lpstr>
      <vt:lpstr>Maximum Output Size</vt:lpstr>
      <vt:lpstr>Maximum Output Size</vt:lpstr>
      <vt:lpstr>Maximum Output Size</vt:lpstr>
      <vt:lpstr>Background: Entropy, Polymatroid</vt:lpstr>
      <vt:lpstr>Enumeration Problem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of Upper Bound</vt:lpstr>
      <vt:lpstr>Proof to Algorithm</vt:lpstr>
      <vt:lpstr>Proof to Algorithm</vt:lpstr>
      <vt:lpstr>Proof to Algorithm</vt:lpstr>
      <vt:lpstr>Proof to Algorithm</vt:lpstr>
      <vt:lpstr>Proof to Algorithm</vt:lpstr>
      <vt:lpstr>Enumeration Problem: Discussion</vt:lpstr>
      <vt:lpstr>Outline</vt:lpstr>
      <vt:lpstr>Decision Problem</vt:lpstr>
      <vt:lpstr>Background: Tree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to Algorithm</vt:lpstr>
      <vt:lpstr>Outline</vt:lpstr>
      <vt:lpstr>Conclusions</vt:lpstr>
      <vt:lpstr>Thank You!  Questions?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5790</cp:revision>
  <dcterms:created xsi:type="dcterms:W3CDTF">2010-04-12T23:12:02Z</dcterms:created>
  <dcterms:modified xsi:type="dcterms:W3CDTF">2018-06-29T00:08:49Z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